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7"/>
  </p:notesMasterIdLst>
  <p:handoutMasterIdLst>
    <p:handoutMasterId r:id="rId18"/>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76558" autoAdjust="0"/>
  </p:normalViewPr>
  <p:slideViewPr>
    <p:cSldViewPr snapToGrid="0">
      <p:cViewPr varScale="1">
        <p:scale>
          <a:sx n="75" d="100"/>
          <a:sy n="75" d="100"/>
        </p:scale>
        <p:origin x="974" y="5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890FB7-4943-48D8-BB47-AF502E2479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84866C-B92E-447D-AB51-C0628766F90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21995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38E476-E4ED-4431-A657-9B72222980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41E16C-7515-4122-A378-85184F43B0D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10493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D6B5B-076D-4697-B4B8-91412478CC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0A0210-67F9-4DF0-94CB-2BE08FB7083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855408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112D92-2D1F-4CB4-AB85-BC1D6D68D6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ADA46A-17C6-4F83-B84A-E5C89F896EC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65588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08E069-318E-4D65-8DC1-2347F7FC56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953D1E-117A-4032-B96B-722F97F360B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785967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BA97EE-97F5-4BCA-A350-362022980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ABE0B9-4D1E-42D8-AEC1-57F3C76A573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148660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otes Placeholder 7">
            <a:extLst>
              <a:ext uri="{FF2B5EF4-FFF2-40B4-BE49-F238E27FC236}">
                <a16:creationId xmlns:a16="http://schemas.microsoft.com/office/drawing/2014/main" id="{E6B7BA70-A119-4C5D-BCAF-1CFD939FB40F}"/>
              </a:ext>
            </a:extLst>
          </p:cNvPr>
          <p:cNvSpPr>
            <a:spLocks noGrp="1"/>
          </p:cNvSpPr>
          <p:nvPr>
            <p:ph type="body" idx="1"/>
          </p:nvPr>
        </p:nvSpPr>
        <p:spPr/>
        <p:txBody>
          <a:bodyPr/>
          <a:lstStyle/>
          <a:p>
            <a:pPr lvl="1"/>
            <a:r>
              <a:rPr lang="en-GB" b="0" dirty="0"/>
              <a:t>What is a WLAN? </a:t>
            </a:r>
            <a:r>
              <a:rPr lang="en-GB" dirty="0"/>
              <a:t>Wireless Local Area Network.</a:t>
            </a:r>
            <a:endParaRPr lang="en-US" b="0" dirty="0"/>
          </a:p>
          <a:p>
            <a:pPr lvl="1"/>
            <a:r>
              <a:rPr lang="en-GB" b="0" dirty="0"/>
              <a:t>What network infrastructure implementation is larger than a LAN but smaller than a WAN? </a:t>
            </a:r>
            <a:r>
              <a:rPr lang="en-GB" dirty="0"/>
              <a:t>Metropolitan Area Network (MAN). You could also mention Campus Area Network (CAN).</a:t>
            </a:r>
            <a:endParaRPr lang="en-US" b="0" dirty="0"/>
          </a:p>
          <a:p>
            <a:pPr lvl="1"/>
            <a:r>
              <a:rPr lang="en-GB" b="0" dirty="0"/>
              <a:t>What is the purpose of a SAN? </a:t>
            </a:r>
            <a:r>
              <a:rPr lang="en-GB" dirty="0"/>
              <a:t>A Storage Area Network links together different kinds of storage device (RAID array, hard disks, SSDs, tape drives, and so on) and makes "pools" of storage capacity available to servers to access using block-level file read/write commands.</a:t>
            </a:r>
            <a:endParaRPr lang="en-US" b="0" dirty="0"/>
          </a:p>
          <a:p>
            <a:pPr lvl="1"/>
            <a:r>
              <a:rPr lang="en-GB" b="0" dirty="0"/>
              <a:t>What type of devices are connected in a PAN? </a:t>
            </a:r>
            <a:r>
              <a:rPr lang="en-GB" dirty="0"/>
              <a:t>A Personal Area Network (PAN) is used to link devices such as laptops and smartphone and provide connectivity with peripheral devices (printers, input, headsets, and so on) plus wearable technology, such as fitness trackers and smart watches.</a:t>
            </a:r>
            <a:endParaRPr lang="en-US" b="0" dirty="0"/>
          </a:p>
          <a:p>
            <a:pPr lvl="1"/>
            <a:r>
              <a:rPr lang="en-GB" b="0" dirty="0"/>
              <a:t>What general requirements and limitations should you consider when implementing a basic network? </a:t>
            </a:r>
            <a:r>
              <a:rPr lang="en-GB" dirty="0"/>
              <a:t>Device types, environment, equipment, compatibility, wired/wireless, and security.</a:t>
            </a:r>
            <a:endParaRPr lang="en-US" b="0" dirty="0"/>
          </a:p>
          <a:p>
            <a:pPr lvl="1"/>
            <a:r>
              <a:rPr lang="en-GB" b="0" dirty="0"/>
              <a:t>What is the function of a network controller? </a:t>
            </a:r>
            <a:r>
              <a:rPr lang="en-GB" dirty="0"/>
              <a:t>Implements the policies defined by Software Defined Networking (SDN) control applications by interfacing with the configuration interfaces of network appliances.</a:t>
            </a:r>
            <a:endParaRPr lang="en-US" b="0" dirty="0"/>
          </a:p>
          <a:p>
            <a:pPr lvl="1"/>
            <a:r>
              <a:rPr lang="en-GB" b="0" dirty="0"/>
              <a:t>What four layers can be used to conceptualize network design hierarchy? </a:t>
            </a:r>
            <a:r>
              <a:rPr lang="en-GB" dirty="0"/>
              <a:t>Access, distribution, core, and data </a:t>
            </a:r>
            <a:r>
              <a:rPr lang="en-GB" dirty="0" err="1"/>
              <a:t>center</a:t>
            </a:r>
            <a:r>
              <a:rPr lang="en-GB" dirty="0"/>
              <a:t>.</a:t>
            </a:r>
            <a:endParaRPr lang="en-US" b="0" dirty="0"/>
          </a:p>
          <a:p>
            <a:pPr lvl="1"/>
            <a:r>
              <a:rPr lang="en-GB" b="0" dirty="0"/>
              <a:t>To which layer of the OSI model does the TCP/IP Internet layer correspond? </a:t>
            </a:r>
            <a:r>
              <a:rPr lang="en-GB" dirty="0"/>
              <a:t>Network.</a:t>
            </a:r>
            <a:endParaRPr lang="en-US" b="0" dirty="0"/>
          </a:p>
          <a:p>
            <a:pPr lvl="1"/>
            <a:endParaRPr lang="en-US" dirty="0"/>
          </a:p>
        </p:txBody>
      </p:sp>
      <p:sp>
        <p:nvSpPr>
          <p:cNvPr id="3" name="Slide Image Placeholder 2">
            <a:extLst>
              <a:ext uri="{FF2B5EF4-FFF2-40B4-BE49-F238E27FC236}">
                <a16:creationId xmlns:a16="http://schemas.microsoft.com/office/drawing/2014/main" id="{3244B373-5DCC-42A9-8D97-A4A448A17A01}"/>
              </a:ext>
            </a:extLst>
          </p:cNvPr>
          <p:cNvSpPr>
            <a:spLocks noGrp="1" noRot="1" noChangeAspect="1"/>
          </p:cNvSpPr>
          <p:nvPr>
            <p:ph type="sldImg"/>
          </p:nvPr>
        </p:nvSpPr>
        <p:spPr/>
      </p:sp>
    </p:spTree>
    <p:extLst>
      <p:ext uri="{BB962C8B-B14F-4D97-AF65-F5344CB8AC3E}">
        <p14:creationId xmlns:p14="http://schemas.microsoft.com/office/powerpoint/2010/main" val="3194374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dirty="0"/>
          </a:p>
        </p:txBody>
      </p:sp>
      <p:sp>
        <p:nvSpPr>
          <p:cNvPr id="4" name="Slide Image Placeholder 3">
            <a:extLst>
              <a:ext uri="{FF2B5EF4-FFF2-40B4-BE49-F238E27FC236}">
                <a16:creationId xmlns:a16="http://schemas.microsoft.com/office/drawing/2014/main" id="{7511ABA3-89DA-427E-A067-EC46324FA775}"/>
              </a:ext>
            </a:extLst>
          </p:cNvPr>
          <p:cNvSpPr>
            <a:spLocks noGrp="1" noRot="1" noChangeAspect="1"/>
          </p:cNvSpPr>
          <p:nvPr>
            <p:ph type="sldImg"/>
          </p:nvPr>
        </p:nvSpPr>
        <p:spPr/>
      </p:sp>
    </p:spTree>
    <p:extLst>
      <p:ext uri="{BB962C8B-B14F-4D97-AF65-F5344CB8AC3E}">
        <p14:creationId xmlns:p14="http://schemas.microsoft.com/office/powerpoint/2010/main" val="3562024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AC15B0-3414-4D81-90CF-B2E0E1744B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C98B77-25A9-4E0B-9B69-5FC889A86B4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49881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F2C1EF-FEC4-4A09-9450-B2AD1E2EC2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304961-A5F8-4527-A03A-810E0148716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860379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58BA6-E10C-463C-9196-20341E1479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55DF13-9200-4A15-94C6-65E13ACF9A5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04187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6CE352-7ACC-4ADE-B384-6DEA624F2F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A92505-E5FD-42B3-9417-3F95931975C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95445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47FE63-4A64-46EC-A3F8-2301220101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989269-D831-4C60-B94E-6FC7FF69AA5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35905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15A421-2EAE-499D-B78F-F974DD0CFD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B4A670-02C3-412F-91BE-8A25A6E3A91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1223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1411723D-6BC1-440A-B2E2-79FC6F1E4F8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652A1562-264B-4F37-A4A9-44EEB1D92DA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940542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1.4 Infrastructure and Design</a:t>
            </a:r>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3193165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a:t>Control Plane, Data Plane, and Management Plane</a:t>
            </a:r>
          </a:p>
          <a:p>
            <a:r>
              <a:rPr lang="en-US"/>
              <a:t>SDN applications define policies on control plane</a:t>
            </a:r>
          </a:p>
          <a:p>
            <a:r>
              <a:rPr lang="en-US"/>
              <a:t>Device configurations abstracted to an Application Programming Interface (API)</a:t>
            </a:r>
          </a:p>
          <a:p>
            <a:r>
              <a:rPr lang="en-US"/>
              <a:t>Network controller implements SDN policies as configuration settings on appliances</a:t>
            </a:r>
          </a:p>
          <a:p>
            <a:pPr lvl="1"/>
            <a:r>
              <a:rPr lang="en-US"/>
              <a:t>Northbound API: SDN &lt;&gt; Network Controller</a:t>
            </a:r>
          </a:p>
          <a:p>
            <a:pPr lvl="1"/>
            <a:r>
              <a:rPr lang="en-US"/>
              <a:t>Southbound API: Network Controller &lt;&gt; Appliances </a:t>
            </a:r>
          </a:p>
          <a:p>
            <a:endParaRPr lang="en-GB"/>
          </a:p>
          <a:p>
            <a:endParaRPr lang="en-US" dirty="0"/>
          </a:p>
        </p:txBody>
      </p:sp>
      <p:sp>
        <p:nvSpPr>
          <p:cNvPr id="3" name="Title 2"/>
          <p:cNvSpPr>
            <a:spLocks noGrp="1"/>
          </p:cNvSpPr>
          <p:nvPr>
            <p:ph type="title"/>
          </p:nvPr>
        </p:nvSpPr>
        <p:spPr/>
        <p:txBody>
          <a:bodyPr/>
          <a:lstStyle/>
          <a:p>
            <a:r>
              <a:rPr lang="en-US"/>
              <a:t>Software Defined Networking (SDN)</a:t>
            </a:r>
            <a:endParaRPr lang="en-US" dirty="0"/>
          </a:p>
        </p:txBody>
      </p:sp>
      <p:sp>
        <p:nvSpPr>
          <p:cNvPr id="4" name="Footer Placeholder 3"/>
          <p:cNvSpPr>
            <a:spLocks noGrp="1"/>
          </p:cNvSpPr>
          <p:nvPr>
            <p:ph type="ftr" sz="quarter" idx="3"/>
          </p:nvPr>
        </p:nvSpPr>
        <p:spPr>
          <a:xfrm>
            <a:off x="0" y="6537325"/>
            <a:ext cx="12192000" cy="320675"/>
          </a:xfrm>
        </p:spPr>
        <p:txBody>
          <a:bodyPr/>
          <a:lstStyle/>
          <a:p>
            <a:r>
              <a:rPr lang="en-GB"/>
              <a:t>4.2 Virtualization, SAN, and Cloud Services</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66</a:t>
            </a:r>
          </a:p>
        </p:txBody>
      </p:sp>
    </p:spTree>
    <p:extLst>
      <p:ext uri="{BB962C8B-B14F-4D97-AF65-F5344CB8AC3E}">
        <p14:creationId xmlns:p14="http://schemas.microsoft.com/office/powerpoint/2010/main" val="34568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noProof="0"/>
              <a:t>Planning a SOHO Network</a:t>
            </a:r>
            <a:endParaRPr lang="en-US" noProof="0" dirty="0"/>
          </a:p>
        </p:txBody>
      </p:sp>
      <p:sp>
        <p:nvSpPr>
          <p:cNvPr id="7" name="Content Placeholder 6"/>
          <p:cNvSpPr>
            <a:spLocks noGrp="1"/>
          </p:cNvSpPr>
          <p:nvPr>
            <p:ph sz="half" idx="1"/>
          </p:nvPr>
        </p:nvSpPr>
        <p:spPr/>
        <p:txBody>
          <a:bodyPr/>
          <a:lstStyle/>
          <a:p>
            <a:r>
              <a:rPr lang="en-US" noProof="0" dirty="0"/>
              <a:t>Customer requirements</a:t>
            </a:r>
          </a:p>
          <a:p>
            <a:r>
              <a:rPr lang="en-US" dirty="0"/>
              <a:t>Wired/wireless considerations</a:t>
            </a:r>
          </a:p>
          <a:p>
            <a:r>
              <a:rPr lang="en-US" dirty="0"/>
              <a:t>Compatibility requirements</a:t>
            </a:r>
          </a:p>
          <a:p>
            <a:r>
              <a:rPr lang="en-US" dirty="0"/>
              <a:t>Security considerations</a:t>
            </a:r>
            <a:endParaRPr lang="en-GB" dirty="0"/>
          </a:p>
          <a:p>
            <a:endParaRPr lang="en-US" dirty="0"/>
          </a:p>
        </p:txBody>
      </p:sp>
      <p:pic>
        <p:nvPicPr>
          <p:cNvPr id="5" name="Content Placeholder 4" descr="Netgear Powerline AV200 adapters providing two Ethernet ports and a pass-through power outlet"/>
          <p:cNvPicPr>
            <a:picLocks noGrp="1"/>
          </p:cNvPicPr>
          <p:nvPr>
            <p:ph sz="half" idx="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955848" y="1841586"/>
            <a:ext cx="4281055" cy="3724102"/>
          </a:xfrm>
        </p:spPr>
      </p:pic>
      <p:sp>
        <p:nvSpPr>
          <p:cNvPr id="2" name="Footer Placeholder 1"/>
          <p:cNvSpPr>
            <a:spLocks noGrp="1"/>
          </p:cNvSpPr>
          <p:nvPr>
            <p:ph type="ftr" sz="quarter" idx="3"/>
          </p:nvPr>
        </p:nvSpPr>
        <p:spPr>
          <a:xfrm>
            <a:off x="0" y="6537325"/>
            <a:ext cx="12192000" cy="320675"/>
          </a:xfrm>
        </p:spPr>
        <p:txBody>
          <a:bodyPr/>
          <a:lstStyle/>
          <a:p>
            <a:r>
              <a:rPr lang="en-US"/>
              <a:t>1.4 Infrastructure and Design</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67</a:t>
            </a:r>
          </a:p>
        </p:txBody>
      </p:sp>
      <p:sp>
        <p:nvSpPr>
          <p:cNvPr id="8" name="TextBox 7">
            <a:extLst>
              <a:ext uri="{FF2B5EF4-FFF2-40B4-BE49-F238E27FC236}">
                <a16:creationId xmlns:a16="http://schemas.microsoft.com/office/drawing/2014/main" id="{12AF934A-875E-4A69-94A2-CC4DC6F78AC3}"/>
              </a:ext>
            </a:extLst>
          </p:cNvPr>
          <p:cNvSpPr txBox="1"/>
          <p:nvPr/>
        </p:nvSpPr>
        <p:spPr>
          <a:xfrm>
            <a:off x="7881330" y="5585982"/>
            <a:ext cx="2430089" cy="276999"/>
          </a:xfrm>
          <a:prstGeom prst="rect">
            <a:avLst/>
          </a:prstGeom>
          <a:noFill/>
        </p:spPr>
        <p:txBody>
          <a:bodyPr wrap="none" rtlCol="0">
            <a:spAutoFit/>
          </a:bodyPr>
          <a:lstStyle/>
          <a:p>
            <a:r>
              <a:rPr lang="en-GB" sz="1200" i="1" dirty="0">
                <a:solidFill>
                  <a:schemeClr val="accent4"/>
                </a:solidFill>
              </a:rPr>
              <a:t>Images © and Courtesy of NETGEAR</a:t>
            </a:r>
            <a:endParaRPr lang="en-US" sz="1200" i="1" dirty="0">
              <a:solidFill>
                <a:schemeClr val="accent4"/>
              </a:solidFill>
            </a:endParaRPr>
          </a:p>
        </p:txBody>
      </p:sp>
    </p:spTree>
    <p:extLst>
      <p:ext uri="{BB962C8B-B14F-4D97-AF65-F5344CB8AC3E}">
        <p14:creationId xmlns:p14="http://schemas.microsoft.com/office/powerpoint/2010/main" val="21388833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altLang="en-US" noProof="0"/>
              <a:t>TCP/IP Protocol Suite</a:t>
            </a:r>
            <a:endParaRPr lang="en-US" altLang="en-US" noProof="0" dirty="0"/>
          </a:p>
        </p:txBody>
      </p:sp>
      <p:pic>
        <p:nvPicPr>
          <p:cNvPr id="10" name="Content Placeholder 9" descr="OSI reference model and TCP/IP"/>
          <p:cNvPicPr>
            <a:picLocks noGrp="1"/>
          </p:cNvPicPr>
          <p:nvPr>
            <p:ph sz="half" idx="1"/>
          </p:nvPr>
        </p:nvPicPr>
        <p:blipFill>
          <a:blip r:embed="rId3"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92075" y="1994696"/>
            <a:ext cx="5943600" cy="3417883"/>
          </a:xfrm>
        </p:spPr>
      </p:pic>
      <p:sp>
        <p:nvSpPr>
          <p:cNvPr id="7" name="Text Placeholder 6"/>
          <p:cNvSpPr>
            <a:spLocks noGrp="1"/>
          </p:cNvSpPr>
          <p:nvPr>
            <p:ph sz="half" idx="2"/>
          </p:nvPr>
        </p:nvSpPr>
        <p:spPr/>
        <p:txBody>
          <a:bodyPr>
            <a:normAutofit fontScale="85000" lnSpcReduction="20000"/>
          </a:bodyPr>
          <a:lstStyle/>
          <a:p>
            <a:r>
              <a:rPr lang="en-US" noProof="0" dirty="0"/>
              <a:t>Link layer/network interface</a:t>
            </a:r>
          </a:p>
          <a:p>
            <a:pPr lvl="1"/>
            <a:r>
              <a:rPr lang="en-US" noProof="0" dirty="0"/>
              <a:t>Ethernet/Wi-Fi</a:t>
            </a:r>
          </a:p>
          <a:p>
            <a:pPr lvl="1"/>
            <a:r>
              <a:rPr lang="en-US" noProof="0" dirty="0"/>
              <a:t>WAN</a:t>
            </a:r>
          </a:p>
          <a:p>
            <a:r>
              <a:rPr lang="en-US" noProof="0" dirty="0"/>
              <a:t>Internet layer</a:t>
            </a:r>
          </a:p>
          <a:p>
            <a:pPr lvl="1"/>
            <a:r>
              <a:rPr lang="en-US" noProof="0" dirty="0"/>
              <a:t>Network layer</a:t>
            </a:r>
          </a:p>
          <a:p>
            <a:pPr lvl="1"/>
            <a:r>
              <a:rPr lang="en-US" noProof="0" dirty="0"/>
              <a:t>IP</a:t>
            </a:r>
          </a:p>
          <a:p>
            <a:r>
              <a:rPr lang="en-US" noProof="0" dirty="0"/>
              <a:t>Transport layer</a:t>
            </a:r>
          </a:p>
          <a:p>
            <a:pPr lvl="1"/>
            <a:r>
              <a:rPr lang="en-US" noProof="0" dirty="0"/>
              <a:t>TCP and UDP</a:t>
            </a:r>
          </a:p>
          <a:p>
            <a:r>
              <a:rPr lang="en-US" noProof="0" dirty="0"/>
              <a:t>Application layer</a:t>
            </a:r>
          </a:p>
        </p:txBody>
      </p:sp>
      <p:sp>
        <p:nvSpPr>
          <p:cNvPr id="2" name="Footer Placeholder 1"/>
          <p:cNvSpPr>
            <a:spLocks noGrp="1"/>
          </p:cNvSpPr>
          <p:nvPr>
            <p:ph type="ftr" sz="quarter" idx="3"/>
          </p:nvPr>
        </p:nvSpPr>
        <p:spPr>
          <a:xfrm>
            <a:off x="0" y="6537325"/>
            <a:ext cx="12192000" cy="320675"/>
          </a:xfrm>
        </p:spPr>
        <p:txBody>
          <a:bodyPr/>
          <a:lstStyle/>
          <a:p>
            <a:r>
              <a:rPr lang="en-US"/>
              <a:t>1.4 Infrastructure and Design</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69</a:t>
            </a:r>
          </a:p>
        </p:txBody>
      </p:sp>
      <p:sp>
        <p:nvSpPr>
          <p:cNvPr id="33798"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071221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altLang="en-US" noProof="0"/>
              <a:t>Packet Switching</a:t>
            </a:r>
            <a:endParaRPr lang="en-US" altLang="en-US" noProof="0" dirty="0"/>
          </a:p>
        </p:txBody>
      </p:sp>
      <p:sp>
        <p:nvSpPr>
          <p:cNvPr id="34819" name="Content Placeholder 2"/>
          <p:cNvSpPr>
            <a:spLocks noGrp="1"/>
          </p:cNvSpPr>
          <p:nvPr>
            <p:ph sz="half" idx="1"/>
          </p:nvPr>
        </p:nvSpPr>
        <p:spPr/>
        <p:txBody>
          <a:bodyPr/>
          <a:lstStyle/>
          <a:p>
            <a:r>
              <a:rPr lang="en-US" altLang="en-US" noProof="0"/>
              <a:t>Rather than establish a circuit, data is broken into packets that can take any path to their destination</a:t>
            </a:r>
          </a:p>
          <a:p>
            <a:r>
              <a:rPr lang="en-US" altLang="en-US" noProof="0"/>
              <a:t>Robust as can recover from link failures</a:t>
            </a:r>
            <a:endParaRPr lang="en-US" altLang="en-US" noProof="0" dirty="0"/>
          </a:p>
        </p:txBody>
      </p:sp>
      <p:pic>
        <p:nvPicPr>
          <p:cNvPr id="34822"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a:xfrm>
            <a:off x="6179431" y="1625907"/>
            <a:ext cx="5833888" cy="4155462"/>
          </a:xfrm>
        </p:spPr>
      </p:pic>
      <p:sp>
        <p:nvSpPr>
          <p:cNvPr id="2" name="Footer Placeholder 1"/>
          <p:cNvSpPr>
            <a:spLocks noGrp="1"/>
          </p:cNvSpPr>
          <p:nvPr>
            <p:ph type="ftr" sz="quarter" idx="3"/>
          </p:nvPr>
        </p:nvSpPr>
        <p:spPr>
          <a:xfrm>
            <a:off x="0" y="6537325"/>
            <a:ext cx="12192000" cy="320675"/>
          </a:xfrm>
        </p:spPr>
        <p:txBody>
          <a:bodyPr/>
          <a:lstStyle/>
          <a:p>
            <a:r>
              <a:rPr lang="en-US"/>
              <a:t>1.4 Infrastructure and Design</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71</a:t>
            </a:r>
          </a:p>
        </p:txBody>
      </p:sp>
    </p:spTree>
    <p:extLst>
      <p:ext uri="{BB962C8B-B14F-4D97-AF65-F5344CB8AC3E}">
        <p14:creationId xmlns:p14="http://schemas.microsoft.com/office/powerpoint/2010/main" val="4286712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Content Placeholder 2"/>
          <p:cNvSpPr>
            <a:spLocks noGrp="1"/>
          </p:cNvSpPr>
          <p:nvPr>
            <p:ph idx="1"/>
          </p:nvPr>
        </p:nvSpPr>
        <p:spPr/>
        <p:txBody>
          <a:bodyPr>
            <a:normAutofit fontScale="92500" lnSpcReduction="20000"/>
          </a:bodyPr>
          <a:lstStyle/>
          <a:p>
            <a:r>
              <a:rPr lang="en-US" altLang="en-US" noProof="0"/>
              <a:t>Internet Society (ISOC)</a:t>
            </a:r>
          </a:p>
          <a:p>
            <a:r>
              <a:rPr lang="en-US" altLang="en-US" noProof="0"/>
              <a:t>Internet Architecture Board (IAB)</a:t>
            </a:r>
          </a:p>
          <a:p>
            <a:pPr lvl="1"/>
            <a:r>
              <a:rPr lang="en-US" altLang="en-US" noProof="0"/>
              <a:t>Internet Engineering Task Force (IETF)</a:t>
            </a:r>
          </a:p>
          <a:p>
            <a:pPr lvl="2"/>
            <a:r>
              <a:rPr lang="en-US" altLang="en-US" noProof="0"/>
              <a:t>Internet and web standards</a:t>
            </a:r>
          </a:p>
          <a:p>
            <a:pPr lvl="1"/>
            <a:r>
              <a:rPr lang="en-US" altLang="en-US" noProof="0"/>
              <a:t>Internet Assigned Numbers Authority (IANA)</a:t>
            </a:r>
          </a:p>
          <a:p>
            <a:pPr lvl="2"/>
            <a:r>
              <a:rPr lang="en-US" altLang="en-US" noProof="0"/>
              <a:t>IP address allocations and DNS (Domain Name System)</a:t>
            </a:r>
          </a:p>
          <a:p>
            <a:pPr lvl="2"/>
            <a:r>
              <a:rPr lang="en-US" altLang="en-US" noProof="0"/>
              <a:t>Regional Registries and Internet Service Providers (ISP)</a:t>
            </a:r>
          </a:p>
          <a:p>
            <a:pPr lvl="2"/>
            <a:r>
              <a:rPr lang="en-US"/>
              <a:t>Function of the IANA is contracted to the Internet Corporation for Assigned Names and Numbers (ICANN)</a:t>
            </a:r>
            <a:endParaRPr lang="en-US" altLang="en-US"/>
          </a:p>
          <a:p>
            <a:r>
              <a:rPr lang="en-US" altLang="en-US" noProof="0"/>
              <a:t>Request For Comments (RFC)</a:t>
            </a:r>
            <a:endParaRPr lang="en-US" altLang="en-US" noProof="0" dirty="0"/>
          </a:p>
        </p:txBody>
      </p:sp>
      <p:sp>
        <p:nvSpPr>
          <p:cNvPr id="35842" name="Title 1"/>
          <p:cNvSpPr>
            <a:spLocks noGrp="1"/>
          </p:cNvSpPr>
          <p:nvPr>
            <p:ph type="title"/>
          </p:nvPr>
        </p:nvSpPr>
        <p:spPr/>
        <p:txBody>
          <a:bodyPr/>
          <a:lstStyle/>
          <a:p>
            <a:r>
              <a:rPr lang="en-US" altLang="en-US" noProof="0"/>
              <a:t>TCP/IP and Internet Standards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1.4 Infrastructure and Design</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72</a:t>
            </a:r>
          </a:p>
        </p:txBody>
      </p:sp>
    </p:spTree>
    <p:extLst>
      <p:ext uri="{BB962C8B-B14F-4D97-AF65-F5344CB8AC3E}">
        <p14:creationId xmlns:p14="http://schemas.microsoft.com/office/powerpoint/2010/main" val="232723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4E781E6-9EAD-4CD2-A560-9324DD160BA6}"/>
              </a:ext>
            </a:extLst>
          </p:cNvPr>
          <p:cNvSpPr>
            <a:spLocks noGrp="1"/>
          </p:cNvSpPr>
          <p:nvPr>
            <p:ph idx="1"/>
          </p:nvPr>
        </p:nvSpPr>
        <p:spPr/>
        <p:txBody>
          <a:bodyPr>
            <a:normAutofit fontScale="40000" lnSpcReduction="20000"/>
          </a:bodyPr>
          <a:lstStyle/>
          <a:p>
            <a:r>
              <a:rPr lang="en-US" dirty="0"/>
              <a:t>Networks can be categorized by size as LAN/CAN, MAN, WAN, or PAN. Networks may also be designated by type, such as Wireless LAN (WLAN) or Storage Area Network (SAN).</a:t>
            </a:r>
          </a:p>
          <a:p>
            <a:r>
              <a:rPr lang="en-US" dirty="0"/>
              <a:t>Implementing an enterprise or SOHO network requires careful analysis of customer requirements and environmental limitations. Be aware of the different technology solutions for the enterprise and SOHO markets.</a:t>
            </a:r>
          </a:p>
          <a:p>
            <a:r>
              <a:rPr lang="en-US" dirty="0"/>
              <a:t>Be aware of the design principles for enterprise networks and the use of distributed switching hierarchies and SDN.</a:t>
            </a:r>
          </a:p>
          <a:p>
            <a:r>
              <a:rPr lang="en-US" dirty="0"/>
              <a:t>The TCP/IP protocol suite is the basis of the Internet and used for many LANs and private WANs. It uses a simpler 4-layer model compared to OSI (Link, Internet, Transport, Application).</a:t>
            </a:r>
          </a:p>
        </p:txBody>
      </p:sp>
      <p:sp>
        <p:nvSpPr>
          <p:cNvPr id="2" name="Footer Placeholder 1"/>
          <p:cNvSpPr>
            <a:spLocks noGrp="1"/>
          </p:cNvSpPr>
          <p:nvPr>
            <p:ph type="ftr" sz="quarter" idx="3"/>
          </p:nvPr>
        </p:nvSpPr>
        <p:spPr>
          <a:xfrm>
            <a:off x="0" y="6537325"/>
            <a:ext cx="12192000" cy="320675"/>
          </a:xfrm>
        </p:spPr>
        <p:txBody>
          <a:bodyPr/>
          <a:lstStyle/>
          <a:p>
            <a:r>
              <a:rPr lang="en-US"/>
              <a:t>1.4 Infrastructure and Design</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73</a:t>
            </a:r>
          </a:p>
        </p:txBody>
      </p:sp>
    </p:spTree>
    <p:extLst>
      <p:ext uri="{BB962C8B-B14F-4D97-AF65-F5344CB8AC3E}">
        <p14:creationId xmlns:p14="http://schemas.microsoft.com/office/powerpoint/2010/main" val="361625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38A0010-9760-4591-BD40-B7749D279228}"/>
              </a:ext>
            </a:extLst>
          </p:cNvPr>
          <p:cNvSpPr>
            <a:spLocks noGrp="1"/>
          </p:cNvSpPr>
          <p:nvPr>
            <p:ph idx="1"/>
          </p:nvPr>
        </p:nvSpPr>
        <p:spPr/>
        <p:txBody>
          <a:bodyPr>
            <a:normAutofit fontScale="77500" lnSpcReduction="20000"/>
          </a:bodyPr>
          <a:lstStyle/>
          <a:p>
            <a:r>
              <a:rPr lang="en-US" dirty="0"/>
              <a:t>Differentiate between network infrastructure implementations such as LAN, CAN, WLAN, WAN, MAN, PAN, and SAN</a:t>
            </a:r>
          </a:p>
          <a:p>
            <a:r>
              <a:rPr lang="en-US" dirty="0"/>
              <a:t>Understand the design requirements for enterprise and SOHO networks</a:t>
            </a:r>
          </a:p>
          <a:p>
            <a:r>
              <a:rPr lang="en-US" dirty="0"/>
              <a:t>Describe the TCP/IP layer model and identify the main protocols in the TCP/IP suite</a:t>
            </a:r>
          </a:p>
        </p:txBody>
      </p:sp>
      <p:sp>
        <p:nvSpPr>
          <p:cNvPr id="2" name="Footer Placeholder 1"/>
          <p:cNvSpPr>
            <a:spLocks noGrp="1"/>
          </p:cNvSpPr>
          <p:nvPr>
            <p:ph type="ftr" sz="quarter" idx="3"/>
          </p:nvPr>
        </p:nvSpPr>
        <p:spPr>
          <a:xfrm>
            <a:off x="0" y="6537325"/>
            <a:ext cx="12192000" cy="320675"/>
          </a:xfrm>
        </p:spPr>
        <p:txBody>
          <a:bodyPr/>
          <a:lstStyle/>
          <a:p>
            <a:r>
              <a:rPr lang="en-US"/>
              <a:t>1.4 Infrastructure and Design</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59</a:t>
            </a:r>
          </a:p>
        </p:txBody>
      </p:sp>
    </p:spTree>
    <p:extLst>
      <p:ext uri="{BB962C8B-B14F-4D97-AF65-F5344CB8AC3E}">
        <p14:creationId xmlns:p14="http://schemas.microsoft.com/office/powerpoint/2010/main" val="180617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normAutofit fontScale="85000" lnSpcReduction="20000"/>
          </a:bodyPr>
          <a:lstStyle/>
          <a:p>
            <a:r>
              <a:rPr lang="en-US" noProof="0"/>
              <a:t>Local Area Network (LAN)</a:t>
            </a:r>
          </a:p>
          <a:p>
            <a:pPr lvl="1"/>
            <a:r>
              <a:rPr lang="en-US"/>
              <a:t>Home network</a:t>
            </a:r>
          </a:p>
          <a:p>
            <a:pPr lvl="1"/>
            <a:r>
              <a:rPr lang="en-US"/>
              <a:t>SOHO (Small Office Home Office)</a:t>
            </a:r>
            <a:endParaRPr lang="en-GB"/>
          </a:p>
          <a:p>
            <a:pPr lvl="1"/>
            <a:r>
              <a:rPr lang="en-US"/>
              <a:t>SME (Small and Medium Sized Enterprise)</a:t>
            </a:r>
            <a:endParaRPr lang="en-GB"/>
          </a:p>
          <a:p>
            <a:pPr lvl="1"/>
            <a:r>
              <a:rPr lang="en-US"/>
              <a:t>Enterprise LAN - a larger network with hundreds or thousands of servers and clients</a:t>
            </a:r>
          </a:p>
          <a:p>
            <a:r>
              <a:rPr lang="en-US"/>
              <a:t>Campus Area Network (CAN)</a:t>
            </a:r>
          </a:p>
          <a:p>
            <a:r>
              <a:rPr lang="en-US"/>
              <a:t>Wireless LAN (WLAN)</a:t>
            </a:r>
          </a:p>
          <a:p>
            <a:r>
              <a:rPr lang="en-US"/>
              <a:t>Storage Area Network (SAN)</a:t>
            </a:r>
            <a:endParaRPr lang="en-US" dirty="0"/>
          </a:p>
        </p:txBody>
      </p:sp>
      <p:sp>
        <p:nvSpPr>
          <p:cNvPr id="10242" name="Title 6"/>
          <p:cNvSpPr>
            <a:spLocks noGrp="1"/>
          </p:cNvSpPr>
          <p:nvPr>
            <p:ph type="title"/>
          </p:nvPr>
        </p:nvSpPr>
        <p:spPr/>
        <p:txBody>
          <a:bodyPr/>
          <a:lstStyle/>
          <a:p>
            <a:r>
              <a:rPr lang="en-US"/>
              <a:t>Network Infrastructure Implementations (1)</a:t>
            </a:r>
            <a:endParaRPr lang="en-US" altLang="en-US" noProof="0" dirty="0"/>
          </a:p>
        </p:txBody>
      </p:sp>
      <p:sp>
        <p:nvSpPr>
          <p:cNvPr id="3" name="Footer Placeholder 2"/>
          <p:cNvSpPr>
            <a:spLocks noGrp="1"/>
          </p:cNvSpPr>
          <p:nvPr>
            <p:ph type="ftr" sz="quarter" idx="3"/>
          </p:nvPr>
        </p:nvSpPr>
        <p:spPr>
          <a:xfrm>
            <a:off x="0" y="6537325"/>
            <a:ext cx="12192000" cy="320675"/>
          </a:xfrm>
        </p:spPr>
        <p:txBody>
          <a:bodyPr/>
          <a:lstStyle/>
          <a:p>
            <a:r>
              <a:rPr lang="en-US"/>
              <a:t>1.4 Infrastructure and Design</a:t>
            </a:r>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60</a:t>
            </a:r>
          </a:p>
        </p:txBody>
      </p:sp>
      <p:sp>
        <p:nvSpPr>
          <p:cNvPr id="10246" name="Rectangle 4"/>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0247" name="Rectangle 9"/>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1874739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t>Wide Area Network (WAN)</a:t>
            </a:r>
          </a:p>
          <a:p>
            <a:pPr lvl="1"/>
            <a:r>
              <a:rPr lang="en-US"/>
              <a:t>Internet</a:t>
            </a:r>
          </a:p>
          <a:p>
            <a:pPr lvl="1"/>
            <a:r>
              <a:rPr lang="en-US"/>
              <a:t>Intranet</a:t>
            </a:r>
          </a:p>
          <a:p>
            <a:pPr lvl="1"/>
            <a:r>
              <a:rPr lang="en-US"/>
              <a:t>Extranet</a:t>
            </a:r>
          </a:p>
          <a:p>
            <a:r>
              <a:rPr lang="en-US"/>
              <a:t>Metropolitan Area Network (MAN)</a:t>
            </a:r>
            <a:endParaRPr lang="en-US" dirty="0"/>
          </a:p>
        </p:txBody>
      </p:sp>
      <p:sp>
        <p:nvSpPr>
          <p:cNvPr id="10242" name="Title 6"/>
          <p:cNvSpPr>
            <a:spLocks noGrp="1"/>
          </p:cNvSpPr>
          <p:nvPr>
            <p:ph type="title"/>
          </p:nvPr>
        </p:nvSpPr>
        <p:spPr/>
        <p:txBody>
          <a:bodyPr/>
          <a:lstStyle/>
          <a:p>
            <a:r>
              <a:rPr lang="en-US"/>
              <a:t>Network Infrastructure Implementations (2)</a:t>
            </a:r>
            <a:endParaRPr lang="en-US" altLang="en-US" noProof="0" dirty="0"/>
          </a:p>
        </p:txBody>
      </p:sp>
      <p:sp>
        <p:nvSpPr>
          <p:cNvPr id="3" name="Footer Placeholder 2"/>
          <p:cNvSpPr>
            <a:spLocks noGrp="1"/>
          </p:cNvSpPr>
          <p:nvPr>
            <p:ph type="ftr" sz="quarter" idx="3"/>
          </p:nvPr>
        </p:nvSpPr>
        <p:spPr>
          <a:xfrm>
            <a:off x="0" y="6537325"/>
            <a:ext cx="12192000" cy="320675"/>
          </a:xfrm>
        </p:spPr>
        <p:txBody>
          <a:bodyPr/>
          <a:lstStyle/>
          <a:p>
            <a:r>
              <a:rPr lang="en-US"/>
              <a:t>1.4 Infrastructure and Design</a:t>
            </a:r>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60</a:t>
            </a:r>
          </a:p>
        </p:txBody>
      </p:sp>
      <p:sp>
        <p:nvSpPr>
          <p:cNvPr id="10246" name="Rectangle 4"/>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0247" name="Rectangle 9"/>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549374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GB"/>
              <a:t>Personal Area Network (PAN)</a:t>
            </a:r>
          </a:p>
          <a:p>
            <a:r>
              <a:rPr lang="en-GB"/>
              <a:t>Wireless Personal Area Network (WPAN)</a:t>
            </a:r>
          </a:p>
          <a:p>
            <a:r>
              <a:rPr lang="en-GB"/>
              <a:t>Close-range links to peripheral devices and wearable technology</a:t>
            </a:r>
          </a:p>
          <a:p>
            <a:endParaRPr lang="en-US" dirty="0"/>
          </a:p>
        </p:txBody>
      </p:sp>
      <p:sp>
        <p:nvSpPr>
          <p:cNvPr id="2" name="Title 1"/>
          <p:cNvSpPr>
            <a:spLocks noGrp="1"/>
          </p:cNvSpPr>
          <p:nvPr>
            <p:ph type="title"/>
          </p:nvPr>
        </p:nvSpPr>
        <p:spPr/>
        <p:txBody>
          <a:bodyPr/>
          <a:lstStyle/>
          <a:p>
            <a:r>
              <a:rPr lang="en-US"/>
              <a:t>Network Infrastructure Implementations (3)</a:t>
            </a:r>
            <a:endParaRPr lang="en-US" noProof="0" dirty="0"/>
          </a:p>
        </p:txBody>
      </p:sp>
      <p:sp>
        <p:nvSpPr>
          <p:cNvPr id="3" name="Footer Placeholder 2"/>
          <p:cNvSpPr>
            <a:spLocks noGrp="1"/>
          </p:cNvSpPr>
          <p:nvPr>
            <p:ph type="ftr" sz="quarter" idx="3"/>
          </p:nvPr>
        </p:nvSpPr>
        <p:spPr>
          <a:xfrm>
            <a:off x="0" y="6537325"/>
            <a:ext cx="12192000" cy="320675"/>
          </a:xfrm>
        </p:spPr>
        <p:txBody>
          <a:bodyPr/>
          <a:lstStyle/>
          <a:p>
            <a:r>
              <a:rPr lang="en-US"/>
              <a:t>1.4 Infrastructure and Design</a:t>
            </a:r>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61</a:t>
            </a:r>
          </a:p>
        </p:txBody>
      </p:sp>
    </p:spTree>
    <p:extLst>
      <p:ext uri="{BB962C8B-B14F-4D97-AF65-F5344CB8AC3E}">
        <p14:creationId xmlns:p14="http://schemas.microsoft.com/office/powerpoint/2010/main" val="2940456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r>
              <a:rPr lang="en-US"/>
              <a:t>List of requirements</a:t>
            </a:r>
          </a:p>
          <a:p>
            <a:pPr lvl="1"/>
            <a:r>
              <a:rPr lang="en-US"/>
              <a:t>Business goals and scope</a:t>
            </a:r>
          </a:p>
          <a:p>
            <a:pPr lvl="1"/>
            <a:r>
              <a:rPr lang="en-US"/>
              <a:t>Budget, timeframes, and deliverables</a:t>
            </a:r>
          </a:p>
          <a:p>
            <a:pPr lvl="1"/>
            <a:r>
              <a:rPr lang="en-US"/>
              <a:t>Staff and stakeholders</a:t>
            </a:r>
          </a:p>
          <a:p>
            <a:r>
              <a:rPr lang="en-US"/>
              <a:t>Security considerations</a:t>
            </a:r>
            <a:endParaRPr lang="en-GB"/>
          </a:p>
          <a:p>
            <a:r>
              <a:rPr lang="en-US"/>
              <a:t>Environment limitations</a:t>
            </a:r>
            <a:endParaRPr lang="en-GB"/>
          </a:p>
          <a:p>
            <a:endParaRPr lang="en-US" dirty="0"/>
          </a:p>
        </p:txBody>
      </p:sp>
      <p:sp>
        <p:nvSpPr>
          <p:cNvPr id="6" name="Title 5"/>
          <p:cNvSpPr>
            <a:spLocks noGrp="1"/>
          </p:cNvSpPr>
          <p:nvPr>
            <p:ph type="title"/>
          </p:nvPr>
        </p:nvSpPr>
        <p:spPr/>
        <p:txBody>
          <a:bodyPr/>
          <a:lstStyle/>
          <a:p>
            <a:r>
              <a:rPr lang="en-US"/>
              <a:t>Planning an Enterprise Campus Network</a:t>
            </a:r>
            <a:endParaRPr 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1.4 Infrastructure and Design</a:t>
            </a:r>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61</a:t>
            </a:r>
          </a:p>
        </p:txBody>
      </p:sp>
    </p:spTree>
    <p:extLst>
      <p:ext uri="{BB962C8B-B14F-4D97-AF65-F5344CB8AC3E}">
        <p14:creationId xmlns:p14="http://schemas.microsoft.com/office/powerpoint/2010/main" val="3656905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Selecting appropriate technology</a:t>
            </a:r>
          </a:p>
          <a:p>
            <a:r>
              <a:rPr lang="en-US" dirty="0"/>
              <a:t>Vendor interoperability</a:t>
            </a:r>
          </a:p>
          <a:p>
            <a:r>
              <a:rPr lang="en-US" dirty="0"/>
              <a:t>Scalability</a:t>
            </a:r>
          </a:p>
          <a:p>
            <a:pPr lvl="1"/>
            <a:r>
              <a:rPr lang="en-US" dirty="0"/>
              <a:t>Add users/devices without re-design</a:t>
            </a:r>
          </a:p>
          <a:p>
            <a:r>
              <a:rPr lang="en-US" dirty="0"/>
              <a:t>Adaptability</a:t>
            </a:r>
          </a:p>
          <a:p>
            <a:pPr lvl="1"/>
            <a:r>
              <a:rPr lang="en-US" dirty="0"/>
              <a:t>Add or change services</a:t>
            </a:r>
          </a:p>
        </p:txBody>
      </p:sp>
      <p:sp>
        <p:nvSpPr>
          <p:cNvPr id="3" name="Title 2"/>
          <p:cNvSpPr>
            <a:spLocks noGrp="1"/>
          </p:cNvSpPr>
          <p:nvPr>
            <p:ph type="title"/>
          </p:nvPr>
        </p:nvSpPr>
        <p:spPr/>
        <p:txBody>
          <a:bodyPr/>
          <a:lstStyle/>
          <a:p>
            <a:r>
              <a:rPr lang="en-US"/>
              <a:t>Network Design Goals</a:t>
            </a:r>
            <a:endParaRPr lang="en-US" dirty="0"/>
          </a:p>
        </p:txBody>
      </p:sp>
      <p:sp>
        <p:nvSpPr>
          <p:cNvPr id="4" name="Footer Placeholder 3"/>
          <p:cNvSpPr>
            <a:spLocks noGrp="1"/>
          </p:cNvSpPr>
          <p:nvPr>
            <p:ph type="ftr" sz="quarter" idx="3"/>
          </p:nvPr>
        </p:nvSpPr>
        <p:spPr>
          <a:xfrm>
            <a:off x="0" y="6537325"/>
            <a:ext cx="12192000" cy="320675"/>
          </a:xfrm>
        </p:spPr>
        <p:txBody>
          <a:bodyPr/>
          <a:lstStyle/>
          <a:p>
            <a:r>
              <a:rPr lang="en-US"/>
              <a:t>1.4 Infrastructure and Design</a:t>
            </a:r>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63</a:t>
            </a:r>
          </a:p>
        </p:txBody>
      </p:sp>
    </p:spTree>
    <p:extLst>
      <p:ext uri="{BB962C8B-B14F-4D97-AF65-F5344CB8AC3E}">
        <p14:creationId xmlns:p14="http://schemas.microsoft.com/office/powerpoint/2010/main" val="2496449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US"/>
              <a:t>Hierarchy and modular design</a:t>
            </a:r>
          </a:p>
          <a:p>
            <a:r>
              <a:rPr lang="en-US"/>
              <a:t>Access layer</a:t>
            </a:r>
          </a:p>
          <a:p>
            <a:r>
              <a:rPr lang="en-US"/>
              <a:t>Distribution layer</a:t>
            </a:r>
          </a:p>
          <a:p>
            <a:r>
              <a:rPr lang="en-US"/>
              <a:t>Core layer</a:t>
            </a:r>
            <a:endParaRPr lang="en-US" dirty="0"/>
          </a:p>
        </p:txBody>
      </p:sp>
      <p:sp>
        <p:nvSpPr>
          <p:cNvPr id="3" name="Title 2"/>
          <p:cNvSpPr>
            <a:spLocks noGrp="1"/>
          </p:cNvSpPr>
          <p:nvPr>
            <p:ph type="title"/>
          </p:nvPr>
        </p:nvSpPr>
        <p:spPr/>
        <p:txBody>
          <a:bodyPr/>
          <a:lstStyle/>
          <a:p>
            <a:r>
              <a:rPr lang="en-US" sz="4800"/>
              <a:t>Network Hierarchy and Distributed Switching</a:t>
            </a:r>
            <a:endParaRPr lang="en-US" sz="4800" dirty="0"/>
          </a:p>
        </p:txBody>
      </p:sp>
      <p:sp>
        <p:nvSpPr>
          <p:cNvPr id="4" name="Footer Placeholder 3"/>
          <p:cNvSpPr>
            <a:spLocks noGrp="1"/>
          </p:cNvSpPr>
          <p:nvPr>
            <p:ph type="ftr" sz="quarter" idx="3"/>
          </p:nvPr>
        </p:nvSpPr>
        <p:spPr/>
        <p:txBody>
          <a:bodyPr/>
          <a:lstStyle/>
          <a:p>
            <a:r>
              <a:rPr lang="en-US"/>
              <a:t>1.4 Infrastructure and Design</a:t>
            </a:r>
          </a:p>
        </p:txBody>
      </p:sp>
      <p:sp>
        <p:nvSpPr>
          <p:cNvPr id="5" name="Slide Number Placeholder 4"/>
          <p:cNvSpPr>
            <a:spLocks noGrp="1"/>
          </p:cNvSpPr>
          <p:nvPr>
            <p:ph type="sldNum" sz="quarter" idx="4"/>
          </p:nvPr>
        </p:nvSpPr>
        <p:spPr/>
        <p:txBody>
          <a:bodyPr/>
          <a:lstStyle/>
          <a:p>
            <a:r>
              <a:rPr lang="en-US" dirty="0"/>
              <a:t>64</a:t>
            </a:r>
          </a:p>
        </p:txBody>
      </p:sp>
      <p:pic>
        <p:nvPicPr>
          <p:cNvPr id="7" name="Content Placeholder 6" descr="This Cisco Catalyst 3650 Series workgroup switch provides 48x1GbE POE-capable ports plus 2x40GbE uplink ports (Image © and Courtesy of Cisco Systems, Inc. Unauthorized use not permitted)">
            <a:extLst>
              <a:ext uri="{FF2B5EF4-FFF2-40B4-BE49-F238E27FC236}">
                <a16:creationId xmlns:a16="http://schemas.microsoft.com/office/drawing/2014/main" id="{7F46AAC7-AE47-49AC-99B0-E97C6020A687}"/>
              </a:ext>
            </a:extLst>
          </p:cNvPr>
          <p:cNvPicPr>
            <a:picLocks noGrp="1"/>
          </p:cNvPicPr>
          <p:nvPr>
            <p:ph idx="12"/>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4236" y="4092473"/>
            <a:ext cx="11193366" cy="2057604"/>
          </a:xfrm>
          <a:prstGeom prst="rect">
            <a:avLst/>
          </a:prstGeom>
          <a:noFill/>
          <a:ln>
            <a:noFill/>
          </a:ln>
        </p:spPr>
      </p:pic>
      <p:sp>
        <p:nvSpPr>
          <p:cNvPr id="8" name="TextBox 7">
            <a:extLst>
              <a:ext uri="{FF2B5EF4-FFF2-40B4-BE49-F238E27FC236}">
                <a16:creationId xmlns:a16="http://schemas.microsoft.com/office/drawing/2014/main" id="{6D4D78F9-7BF2-43E0-B56A-9FA602F35271}"/>
              </a:ext>
            </a:extLst>
          </p:cNvPr>
          <p:cNvSpPr txBox="1"/>
          <p:nvPr/>
        </p:nvSpPr>
        <p:spPr>
          <a:xfrm>
            <a:off x="5699816" y="6146661"/>
            <a:ext cx="5092997" cy="276999"/>
          </a:xfrm>
          <a:prstGeom prst="rect">
            <a:avLst/>
          </a:prstGeom>
          <a:noFill/>
        </p:spPr>
        <p:txBody>
          <a:bodyPr wrap="none" rtlCol="0">
            <a:spAutoFit/>
          </a:bodyPr>
          <a:lstStyle/>
          <a:p>
            <a:r>
              <a:rPr lang="en-GB" sz="1200" i="1" dirty="0">
                <a:solidFill>
                  <a:schemeClr val="accent4"/>
                </a:solidFill>
              </a:rPr>
              <a:t>Image © and Courtesy of Cisco Systems, Inc. Unauthorized use not permitted</a:t>
            </a:r>
            <a:endParaRPr lang="en-US" sz="1200" i="1" dirty="0">
              <a:solidFill>
                <a:schemeClr val="accent4"/>
              </a:solidFill>
            </a:endParaRPr>
          </a:p>
        </p:txBody>
      </p:sp>
    </p:spTree>
    <p:extLst>
      <p:ext uri="{BB962C8B-B14F-4D97-AF65-F5344CB8AC3E}">
        <p14:creationId xmlns:p14="http://schemas.microsoft.com/office/powerpoint/2010/main" val="9098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9AC49B-514B-439F-BB15-B6070A482317}"/>
              </a:ext>
            </a:extLst>
          </p:cNvPr>
          <p:cNvSpPr>
            <a:spLocks noGrp="1"/>
          </p:cNvSpPr>
          <p:nvPr>
            <p:ph type="title"/>
          </p:nvPr>
        </p:nvSpPr>
        <p:spPr/>
        <p:txBody>
          <a:bodyPr/>
          <a:lstStyle/>
          <a:p>
            <a:r>
              <a:rPr lang="en-US" dirty="0"/>
              <a:t>Core/Distribution Appliances</a:t>
            </a:r>
          </a:p>
        </p:txBody>
      </p:sp>
      <p:sp>
        <p:nvSpPr>
          <p:cNvPr id="6" name="Content Placeholder 5">
            <a:extLst>
              <a:ext uri="{FF2B5EF4-FFF2-40B4-BE49-F238E27FC236}">
                <a16:creationId xmlns:a16="http://schemas.microsoft.com/office/drawing/2014/main" id="{0218E967-5585-49F7-A438-479D72188219}"/>
              </a:ext>
            </a:extLst>
          </p:cNvPr>
          <p:cNvSpPr>
            <a:spLocks noGrp="1"/>
          </p:cNvSpPr>
          <p:nvPr>
            <p:ph sz="half" idx="1"/>
          </p:nvPr>
        </p:nvSpPr>
        <p:spPr/>
        <p:txBody>
          <a:bodyPr>
            <a:normAutofit fontScale="92500" lnSpcReduction="20000"/>
          </a:bodyPr>
          <a:lstStyle/>
          <a:p>
            <a:r>
              <a:rPr lang="en-US" dirty="0"/>
              <a:t>Router</a:t>
            </a:r>
          </a:p>
          <a:p>
            <a:r>
              <a:rPr lang="en-US" dirty="0"/>
              <a:t>Layer 3 switch</a:t>
            </a:r>
          </a:p>
          <a:p>
            <a:pPr lvl="1"/>
            <a:r>
              <a:rPr lang="en-US" dirty="0"/>
              <a:t>Optimized for routing within LAN</a:t>
            </a:r>
          </a:p>
          <a:p>
            <a:r>
              <a:rPr lang="en-US" dirty="0"/>
              <a:t>Aggregation switch</a:t>
            </a:r>
          </a:p>
          <a:p>
            <a:r>
              <a:rPr lang="en-US" dirty="0"/>
              <a:t>Data center layer/appliances</a:t>
            </a:r>
          </a:p>
          <a:p>
            <a:r>
              <a:rPr lang="en-US" dirty="0"/>
              <a:t>Modular design</a:t>
            </a:r>
          </a:p>
        </p:txBody>
      </p:sp>
      <p:sp>
        <p:nvSpPr>
          <p:cNvPr id="4" name="Footer Placeholder 3">
            <a:extLst>
              <a:ext uri="{FF2B5EF4-FFF2-40B4-BE49-F238E27FC236}">
                <a16:creationId xmlns:a16="http://schemas.microsoft.com/office/drawing/2014/main" id="{61C6BF01-696D-4DDA-AB56-A1C22043E2E2}"/>
              </a:ext>
            </a:extLst>
          </p:cNvPr>
          <p:cNvSpPr>
            <a:spLocks noGrp="1"/>
          </p:cNvSpPr>
          <p:nvPr>
            <p:ph type="ftr" sz="quarter" idx="3"/>
          </p:nvPr>
        </p:nvSpPr>
        <p:spPr>
          <a:xfrm>
            <a:off x="0" y="6537325"/>
            <a:ext cx="12192000" cy="320675"/>
          </a:xfrm>
        </p:spPr>
        <p:txBody>
          <a:bodyPr/>
          <a:lstStyle/>
          <a:p>
            <a:r>
              <a:rPr lang="en-US"/>
              <a:t>1.1 Motherboard Components</a:t>
            </a:r>
            <a:endParaRPr lang="en-US" dirty="0"/>
          </a:p>
        </p:txBody>
      </p:sp>
      <p:sp>
        <p:nvSpPr>
          <p:cNvPr id="5" name="Slide Number Placeholder 4">
            <a:extLst>
              <a:ext uri="{FF2B5EF4-FFF2-40B4-BE49-F238E27FC236}">
                <a16:creationId xmlns:a16="http://schemas.microsoft.com/office/drawing/2014/main" id="{BFD9F7C3-B073-4364-9A35-FFFE83B7683E}"/>
              </a:ext>
            </a:extLst>
          </p:cNvPr>
          <p:cNvSpPr>
            <a:spLocks noGrp="1"/>
          </p:cNvSpPr>
          <p:nvPr>
            <p:ph type="sldNum" sz="quarter" idx="4"/>
          </p:nvPr>
        </p:nvSpPr>
        <p:spPr>
          <a:xfrm>
            <a:off x="11460163" y="6308725"/>
            <a:ext cx="731837" cy="549275"/>
          </a:xfrm>
        </p:spPr>
        <p:txBody>
          <a:bodyPr/>
          <a:lstStyle/>
          <a:p>
            <a:r>
              <a:rPr lang="en-US" dirty="0"/>
              <a:t>65</a:t>
            </a:r>
          </a:p>
        </p:txBody>
      </p:sp>
      <p:pic>
        <p:nvPicPr>
          <p:cNvPr id="8" name="Content Placeholder 7" descr="Cisco Catalyst 6840-X Series core / distribution switch (Image © and Courtesy of Cisco Systems, Inc. Unauthorized use not permitted)">
            <a:extLst>
              <a:ext uri="{FF2B5EF4-FFF2-40B4-BE49-F238E27FC236}">
                <a16:creationId xmlns:a16="http://schemas.microsoft.com/office/drawing/2014/main" id="{CBB3EE30-0744-4957-B88D-3A4B01717217}"/>
              </a:ext>
            </a:extLst>
          </p:cNvPr>
          <p:cNvPicPr>
            <a:picLocks noGrp="1"/>
          </p:cNvPicPr>
          <p:nvPr>
            <p:ph sz="quarter" idx="1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2159" y="1707258"/>
            <a:ext cx="5523432" cy="1157484"/>
          </a:xfrm>
          <a:prstGeom prst="rect">
            <a:avLst/>
          </a:prstGeom>
          <a:noFill/>
          <a:ln>
            <a:noFill/>
          </a:ln>
        </p:spPr>
      </p:pic>
      <p:pic>
        <p:nvPicPr>
          <p:cNvPr id="9" name="Content Placeholder 8" descr="Cisco Nexus 5000 Series Top-of-Rack switch (Image © and Courtesy of Cisco Systems, Inc. Unauthorized use not permitted)">
            <a:extLst>
              <a:ext uri="{FF2B5EF4-FFF2-40B4-BE49-F238E27FC236}">
                <a16:creationId xmlns:a16="http://schemas.microsoft.com/office/drawing/2014/main" id="{DB6F859C-5FA6-4AF8-A248-4C6C5C157345}"/>
              </a:ext>
            </a:extLst>
          </p:cNvPr>
          <p:cNvPicPr>
            <a:picLocks noGrp="1"/>
          </p:cNvPicPr>
          <p:nvPr>
            <p:ph sz="quarter" idx="13"/>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2160" y="4667758"/>
            <a:ext cx="5523430" cy="907034"/>
          </a:xfrm>
          <a:prstGeom prst="rect">
            <a:avLst/>
          </a:prstGeom>
          <a:noFill/>
          <a:ln>
            <a:noFill/>
          </a:ln>
        </p:spPr>
      </p:pic>
      <p:sp>
        <p:nvSpPr>
          <p:cNvPr id="10" name="TextBox 9">
            <a:extLst>
              <a:ext uri="{FF2B5EF4-FFF2-40B4-BE49-F238E27FC236}">
                <a16:creationId xmlns:a16="http://schemas.microsoft.com/office/drawing/2014/main" id="{73EE615E-B087-4667-A31E-5A6458976080}"/>
              </a:ext>
            </a:extLst>
          </p:cNvPr>
          <p:cNvSpPr txBox="1"/>
          <p:nvPr/>
        </p:nvSpPr>
        <p:spPr>
          <a:xfrm>
            <a:off x="0" y="5640560"/>
            <a:ext cx="5092997" cy="276999"/>
          </a:xfrm>
          <a:prstGeom prst="rect">
            <a:avLst/>
          </a:prstGeom>
          <a:noFill/>
        </p:spPr>
        <p:txBody>
          <a:bodyPr wrap="none" rtlCol="0">
            <a:spAutoFit/>
          </a:bodyPr>
          <a:lstStyle/>
          <a:p>
            <a:r>
              <a:rPr lang="en-GB" sz="1200" i="1" dirty="0">
                <a:solidFill>
                  <a:schemeClr val="accent4"/>
                </a:solidFill>
              </a:rPr>
              <a:t>Images © and Courtesy of Cisco Systems, Inc. Unauthorized use not permitted</a:t>
            </a:r>
            <a:endParaRPr lang="en-US" sz="1200" i="1" dirty="0">
              <a:solidFill>
                <a:schemeClr val="accent4"/>
              </a:solidFill>
            </a:endParaRPr>
          </a:p>
        </p:txBody>
      </p:sp>
    </p:spTree>
    <p:extLst>
      <p:ext uri="{BB962C8B-B14F-4D97-AF65-F5344CB8AC3E}">
        <p14:creationId xmlns:p14="http://schemas.microsoft.com/office/powerpoint/2010/main" val="2324838551"/>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4</TotalTime>
  <Words>963</Words>
  <Application>Microsoft Office PowerPoint</Application>
  <PresentationFormat>Widescreen</PresentationFormat>
  <Paragraphs>129</Paragraphs>
  <Slides>15</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Network Infrastructure Implementations (1)</vt:lpstr>
      <vt:lpstr>Network Infrastructure Implementations (2)</vt:lpstr>
      <vt:lpstr>Network Infrastructure Implementations (3)</vt:lpstr>
      <vt:lpstr>Planning an Enterprise Campus Network</vt:lpstr>
      <vt:lpstr>Network Design Goals</vt:lpstr>
      <vt:lpstr>Network Hierarchy and Distributed Switching</vt:lpstr>
      <vt:lpstr>Core/Distribution Appliances</vt:lpstr>
      <vt:lpstr>Software Defined Networking (SDN)</vt:lpstr>
      <vt:lpstr>Planning a SOHO Network</vt:lpstr>
      <vt:lpstr>TCP/IP Protocol Suite</vt:lpstr>
      <vt:lpstr>Packet Switching</vt:lpstr>
      <vt:lpstr>TCP/IP and Internet Standards</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 Infrastructure and Design</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9</cp:revision>
  <dcterms:created xsi:type="dcterms:W3CDTF">2018-02-13T01:34:34Z</dcterms:created>
  <dcterms:modified xsi:type="dcterms:W3CDTF">2018-05-25T23:34:34Z</dcterms:modified>
  <cp:category>© 2018 gtslearning</cp:category>
</cp:coreProperties>
</file>