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893" autoAdjust="0"/>
  </p:normalViewPr>
  <p:slideViewPr>
    <p:cSldViewPr snapToGrid="0">
      <p:cViewPr varScale="1">
        <p:scale>
          <a:sx n="77" d="100"/>
          <a:sy n="77" d="100"/>
        </p:scale>
        <p:origin x="912"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081BF-8F0A-4C81-A196-6A34DF443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FC54B-AFD4-4554-8A10-E1990D16D2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434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C35A776-6D8D-437F-9204-43EB0D32AC5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D3CBBE7-13FB-48BF-9AD4-8340DEBB4E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97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E12A0-47CD-4FD7-9A28-0EA7FD91E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1B9A7-392C-4C36-A263-056AA6CA6A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779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89991-B10C-45E3-91F3-AD59B26CD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E4103-6E86-4457-9D9A-2975D79460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530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32779-41FF-4FF3-92EC-82C212C8B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17338-5501-47E0-A1AA-A1B4990AB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305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6A3D0-1660-434E-8096-CABCC4454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C7C3F-D026-431B-B4F2-B2175CE5D1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9577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F9416-0377-4D48-BE2C-39165BF45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8EC4A-1383-4F22-AB4E-694B381A24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0755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4D77C-3102-4891-AF71-9975CA316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DC057-472B-43BA-A36B-1A4B106477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528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7457F59-5E5C-4FFA-AD89-66592594F30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93FFA62-271B-4286-A368-4ACFF5316D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9813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928E2D9-DDE4-4F2D-A171-E68657834CA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4BB6D1B-1A8D-4BC6-97B5-6C7239D474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2404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1A75F02-80C2-4884-A96F-B85AD759AF6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C739039-A25C-41B5-9CEE-7D62C690E7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31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a:t>The number in the bottom right corner of the slides refers back to the page where this topic starts in the course book.</a:t>
            </a:r>
          </a:p>
          <a:p>
            <a:pPr lvl="1"/>
            <a:endParaRPr lang="en-GB"/>
          </a:p>
          <a:p>
            <a:endParaRPr lang="en-US"/>
          </a:p>
          <a:p>
            <a:endParaRPr lang="en-US" dirty="0"/>
          </a:p>
        </p:txBody>
      </p:sp>
      <p:sp>
        <p:nvSpPr>
          <p:cNvPr id="5" name="Slide Image Placeholder 4">
            <a:extLst>
              <a:ext uri="{FF2B5EF4-FFF2-40B4-BE49-F238E27FC236}">
                <a16:creationId xmlns:a16="http://schemas.microsoft.com/office/drawing/2014/main" id="{A1D3D9CE-39A4-4A74-AE7B-E9DA597B98F6}"/>
              </a:ext>
            </a:extLst>
          </p:cNvPr>
          <p:cNvSpPr>
            <a:spLocks noGrp="1" noRot="1" noChangeAspect="1"/>
          </p:cNvSpPr>
          <p:nvPr>
            <p:ph type="sldImg"/>
          </p:nvPr>
        </p:nvSpPr>
        <p:spPr/>
      </p:sp>
    </p:spTree>
    <p:extLst>
      <p:ext uri="{BB962C8B-B14F-4D97-AF65-F5344CB8AC3E}">
        <p14:creationId xmlns:p14="http://schemas.microsoft.com/office/powerpoint/2010/main" val="337720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technology or technologies can you use to isolate broadcast domains? </a:t>
            </a:r>
            <a:r>
              <a:rPr lang="en-GB" dirty="0"/>
              <a:t>Routers and VLANs.</a:t>
            </a:r>
            <a:endParaRPr lang="en-US" b="0" dirty="0"/>
          </a:p>
          <a:p>
            <a:pPr lvl="1"/>
            <a:r>
              <a:rPr lang="en-GB" b="0" dirty="0"/>
              <a:t>True or false? The IP address 172.24.0.1 is routable over the Internet. </a:t>
            </a:r>
            <a:r>
              <a:rPr lang="en-GB" dirty="0"/>
              <a:t>False. 172.16.0.0 - 172.31.255.255 is the "Class B" private address range.</a:t>
            </a:r>
            <a:endParaRPr lang="en-US" b="0" dirty="0"/>
          </a:p>
          <a:p>
            <a:pPr lvl="1"/>
            <a:r>
              <a:rPr lang="en-GB" b="0" dirty="0"/>
              <a:t>What is a "Class D" address? </a:t>
            </a:r>
            <a:r>
              <a:rPr lang="en-GB" dirty="0"/>
              <a:t>One used for multicasting.</a:t>
            </a:r>
            <a:endParaRPr lang="en-US" b="0" dirty="0"/>
          </a:p>
          <a:p>
            <a:pPr lvl="1"/>
            <a:r>
              <a:rPr lang="en-GB" b="0" dirty="0"/>
              <a:t>Which of the following are class C IP addresses? (Choose four)</a:t>
            </a:r>
          </a:p>
          <a:p>
            <a:pPr lvl="4"/>
            <a:r>
              <a:rPr lang="en-GB" b="1" dirty="0"/>
              <a:t>195.243.67.51 – TRUE</a:t>
            </a:r>
          </a:p>
          <a:p>
            <a:pPr lvl="4"/>
            <a:r>
              <a:rPr lang="en-GB" b="1" dirty="0"/>
              <a:t>165.247.200.100 – FALSE</a:t>
            </a:r>
          </a:p>
          <a:p>
            <a:pPr lvl="4"/>
            <a:r>
              <a:rPr lang="en-GB" b="1" dirty="0"/>
              <a:t>190.234.24.6 – FALSE</a:t>
            </a:r>
          </a:p>
          <a:p>
            <a:pPr lvl="4"/>
            <a:r>
              <a:rPr lang="en-GB" b="1" dirty="0"/>
              <a:t>11001101   01110100   00000100   00101110 – TRUE</a:t>
            </a:r>
          </a:p>
          <a:p>
            <a:pPr lvl="4"/>
            <a:r>
              <a:rPr lang="en-GB" b="1" dirty="0"/>
              <a:t>11001111   10000001   01111110   10010010 – TRUE</a:t>
            </a:r>
          </a:p>
          <a:p>
            <a:pPr lvl="4"/>
            <a:r>
              <a:rPr lang="en-GB" b="1" dirty="0"/>
              <a:t>213.54.53.52 – TRUE</a:t>
            </a:r>
          </a:p>
          <a:p>
            <a:pPr lvl="4"/>
            <a:r>
              <a:rPr lang="en-GB" b="1" dirty="0"/>
              <a:t>233.168.24.6 - FALSE</a:t>
            </a:r>
            <a:endParaRPr lang="en-US" dirty="0"/>
          </a:p>
          <a:p>
            <a:pPr lvl="1"/>
            <a:r>
              <a:rPr lang="en-GB" b="0" dirty="0"/>
              <a:t>If a host is configured with the IP address 10.0.10.22 and mask 255.255.255.192, what is the broadcast address of the subnet? </a:t>
            </a:r>
            <a:r>
              <a:rPr lang="en-GB" dirty="0"/>
              <a:t>10.0.10.63. To work this out, convert the IP to binary (00001010 00000000 00001010 00010110) then work out the number of bits in the mask (26). Change the remaining host bits (6) to 1s and convert back to dotted decimal.</a:t>
            </a:r>
            <a:endParaRPr lang="en-US" b="0" dirty="0"/>
          </a:p>
          <a:p>
            <a:pPr lvl="1"/>
            <a:r>
              <a:rPr lang="en-GB" b="0" dirty="0"/>
              <a:t>A host is configured with the IP address 10.0.10.22 and subnet mask 255.255.255.192. How many hosts per subnet would this addressing scheme support? </a:t>
            </a:r>
            <a:r>
              <a:rPr lang="en-GB" dirty="0"/>
              <a:t>62. To work this out, either subtract the least significant octet from 256 then subtract two for the network and broadcast addresses or having worked out that there are 6 host bits calculate (2^6)-2.</a:t>
            </a:r>
            <a:endParaRPr lang="en-US" b="0" dirty="0"/>
          </a:p>
          <a:p>
            <a:pPr lvl="1"/>
            <a:r>
              <a:rPr lang="en-GB" b="0" dirty="0"/>
              <a:t>A technician is troubleshooting a network and has asked your advice. He is trying to ping 192.168.16.192. The network has been </a:t>
            </a:r>
            <a:r>
              <a:rPr lang="en-GB" b="0" dirty="0" err="1"/>
              <a:t>subnetted</a:t>
            </a:r>
            <a:r>
              <a:rPr lang="en-GB" b="0" dirty="0"/>
              <a:t> with the custom mask 255.255.255.224. Why might this return a “Destination host unreachable” message? </a:t>
            </a:r>
            <a:r>
              <a:rPr lang="en-GB" dirty="0"/>
              <a:t>The IP address resolves to the subnet network address not a host address. Windows does not normally allow pinging the network address. Other OS treat it as an alternative broadcast address but most systems are configured to disallow such “directed” broadcasts for security reasons.</a:t>
            </a:r>
            <a:endParaRPr lang="en-US" b="0" dirty="0"/>
          </a:p>
          <a:p>
            <a:pPr lvl="1"/>
            <a:r>
              <a:rPr lang="en-GB" b="0" dirty="0"/>
              <a:t>Which of the following IP addressing rules is true?</a:t>
            </a:r>
          </a:p>
          <a:p>
            <a:pPr lvl="4"/>
            <a:r>
              <a:rPr lang="en-GB" b="1" dirty="0"/>
              <a:t>The host ID must be unique on the network – TRUE</a:t>
            </a:r>
          </a:p>
          <a:p>
            <a:pPr lvl="4"/>
            <a:r>
              <a:rPr lang="en-GB" b="1" dirty="0"/>
              <a:t>Network and host IDs cannot be all zeroes – TRUE</a:t>
            </a:r>
          </a:p>
          <a:p>
            <a:pPr lvl="4"/>
            <a:r>
              <a:rPr lang="en-GB" b="1" dirty="0"/>
              <a:t>A network ID can be any number – FALSE</a:t>
            </a:r>
          </a:p>
          <a:p>
            <a:pPr lvl="4"/>
            <a:r>
              <a:rPr lang="en-GB" b="1" dirty="0"/>
              <a:t>A network ID can be 255 - FALSE</a:t>
            </a:r>
            <a:endParaRPr lang="en-US" dirty="0"/>
          </a:p>
          <a:p>
            <a:pPr lvl="1"/>
            <a:r>
              <a:rPr lang="en-GB" b="0" dirty="0"/>
              <a:t>If the IP address 10.0.10.22 were used with an /18 mask, how many subnets and hosts per subnet would be available? </a:t>
            </a:r>
            <a:r>
              <a:rPr lang="en-GB" dirty="0"/>
              <a:t>1024 subnets each with 16,382 hosts. From the default mask, 10 bits are allocated to the subnet ID and 14 remain as host </a:t>
            </a:r>
            <a:r>
              <a:rPr lang="en-GB"/>
              <a:t>bits.</a:t>
            </a:r>
            <a:endParaRPr lang="en-US" b="0"/>
          </a:p>
        </p:txBody>
      </p:sp>
      <p:sp>
        <p:nvSpPr>
          <p:cNvPr id="5" name="Slide Image Placeholder 4">
            <a:extLst>
              <a:ext uri="{FF2B5EF4-FFF2-40B4-BE49-F238E27FC236}">
                <a16:creationId xmlns:a16="http://schemas.microsoft.com/office/drawing/2014/main" id="{B727E1AF-212A-4106-B30F-766C5431F046}"/>
              </a:ext>
            </a:extLst>
          </p:cNvPr>
          <p:cNvSpPr>
            <a:spLocks noGrp="1" noRot="1" noChangeAspect="1"/>
          </p:cNvSpPr>
          <p:nvPr>
            <p:ph type="sldImg"/>
          </p:nvPr>
        </p:nvSpPr>
        <p:spPr/>
      </p:sp>
    </p:spTree>
    <p:extLst>
      <p:ext uri="{BB962C8B-B14F-4D97-AF65-F5344CB8AC3E}">
        <p14:creationId xmlns:p14="http://schemas.microsoft.com/office/powerpoint/2010/main" val="3197791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F7B6B-7E02-497F-B592-94F11C1B2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8B75E-4AD9-4BF1-A2FC-5A1D014C675F}"/>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150526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FE225-5FE4-4EA2-99CF-807EC1DE3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F91B5-6BA5-4F2A-860F-EC082035DB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242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E4F70-0FE0-4F42-BA51-EF90F8AD1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5EDB0-9727-43D3-8116-FB2BE51350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173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81B77-0950-467C-B5DE-3359A6391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55C35-7D08-458D-BEB2-7C4CA32CFA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1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D01A4-2A15-4AEC-BAEE-CFEAE1DB1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BF503-CFC3-4827-A1EE-2D229E607D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325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7C45A9D-6AEA-484C-A43C-BCA8EA9AF88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F4E5B68-C539-411C-9585-612459DA53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084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4325B8B-C1B4-492E-A351-8BCD32FE3D9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2E06F5F-BCA8-47AC-A9BA-E030CE3D03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957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45393-0D83-4BB7-B60D-334F3C027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63027-B135-425A-8B3E-A207D19977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0931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Scenario</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63682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2.2 IPv4 Addressing</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91" r:id="rId14"/>
    <p:sldLayoutId id="2147483689" r:id="rId15"/>
    <p:sldLayoutId id="2147483690" r:id="rId16"/>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2.2 IPv4 Addressing</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62378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ubnet design"/>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026386" y="1380230"/>
            <a:ext cx="8109065" cy="4646815"/>
          </a:xfrm>
        </p:spPr>
      </p:pic>
      <p:sp>
        <p:nvSpPr>
          <p:cNvPr id="3" name="Title 2"/>
          <p:cNvSpPr>
            <a:spLocks noGrp="1"/>
          </p:cNvSpPr>
          <p:nvPr>
            <p:ph type="title"/>
          </p:nvPr>
        </p:nvSpPr>
        <p:spPr/>
        <p:txBody>
          <a:bodyPr/>
          <a:lstStyle/>
          <a:p>
            <a:r>
              <a:rPr lang="en-US"/>
              <a:t>Subnet Design Example</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115</a:t>
            </a:r>
          </a:p>
        </p:txBody>
      </p:sp>
    </p:spTree>
    <p:extLst>
      <p:ext uri="{BB962C8B-B14F-4D97-AF65-F5344CB8AC3E}">
        <p14:creationId xmlns:p14="http://schemas.microsoft.com/office/powerpoint/2010/main" val="47038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214279" y="1922145"/>
            <a:ext cx="5733280" cy="3562984"/>
          </a:xfrm>
        </p:spPr>
      </p:pic>
      <p:sp>
        <p:nvSpPr>
          <p:cNvPr id="13314" name="Title 1"/>
          <p:cNvSpPr>
            <a:spLocks noGrp="1"/>
          </p:cNvSpPr>
          <p:nvPr>
            <p:ph type="title"/>
          </p:nvPr>
        </p:nvSpPr>
        <p:spPr/>
        <p:txBody>
          <a:bodyPr/>
          <a:lstStyle/>
          <a:p>
            <a:r>
              <a:rPr lang="en-US" altLang="en-US" noProof="0" dirty="0"/>
              <a:t>Subnet Mask </a:t>
            </a:r>
            <a:r>
              <a:rPr lang="en-US" altLang="en-US" dirty="0"/>
              <a:t>Format</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116</a:t>
            </a:r>
          </a:p>
        </p:txBody>
      </p:sp>
    </p:spTree>
    <p:extLst>
      <p:ext uri="{BB962C8B-B14F-4D97-AF65-F5344CB8AC3E}">
        <p14:creationId xmlns:p14="http://schemas.microsoft.com/office/powerpoint/2010/main" val="393271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a:t>Default Subnet Masks</a:t>
            </a:r>
            <a:endParaRPr lang="en-US" altLang="en-US" noProof="0" dirty="0"/>
          </a:p>
        </p:txBody>
      </p:sp>
      <p:sp>
        <p:nvSpPr>
          <p:cNvPr id="3" name="Content Placeholder 2"/>
          <p:cNvSpPr>
            <a:spLocks noGrp="1"/>
          </p:cNvSpPr>
          <p:nvPr>
            <p:ph sz="half" idx="1"/>
          </p:nvPr>
        </p:nvSpPr>
        <p:spPr/>
        <p:txBody>
          <a:bodyPr>
            <a:normAutofit fontScale="92500"/>
          </a:bodyPr>
          <a:lstStyle/>
          <a:p>
            <a:r>
              <a:rPr lang="en-US"/>
              <a:t>Aligned along octet boundaries</a:t>
            </a:r>
          </a:p>
          <a:p>
            <a:r>
              <a:rPr lang="en-US"/>
              <a:t>Use old class terminology</a:t>
            </a:r>
          </a:p>
          <a:p>
            <a:r>
              <a:rPr lang="en-US" noProof="0"/>
              <a:t>Custom subnet masks</a:t>
            </a:r>
          </a:p>
          <a:p>
            <a:pPr lvl="1"/>
            <a:r>
              <a:rPr lang="en-US"/>
              <a:t>Modify a default mask</a:t>
            </a:r>
          </a:p>
          <a:p>
            <a:pPr lvl="1"/>
            <a:r>
              <a:rPr lang="en-US"/>
              <a:t>Allocate host bits to extra mask bits</a:t>
            </a:r>
            <a:endParaRPr lang="en-US" noProof="0" dirty="0"/>
          </a:p>
        </p:txBody>
      </p:sp>
      <p:pic>
        <p:nvPicPr>
          <p:cNvPr id="19" name="Content Placeholder 5"/>
          <p:cNvPicPr>
            <a:picLocks noGrp="1" noChangeAspect="1"/>
          </p:cNvPicPr>
          <p:nvPr>
            <p:ph sz="quarter" idx="12"/>
          </p:nvPr>
        </p:nvPicPr>
        <p:blipFill>
          <a:blip r:embed="rId3"/>
          <a:stretch>
            <a:fillRect/>
          </a:stretch>
        </p:blipFill>
        <p:spPr>
          <a:xfrm>
            <a:off x="6231323" y="1175044"/>
            <a:ext cx="5733280" cy="2221912"/>
          </a:xfrm>
        </p:spPr>
      </p:pic>
      <p:pic>
        <p:nvPicPr>
          <p:cNvPr id="12" name="Content Placeholder 4">
            <a:extLst>
              <a:ext uri="{FF2B5EF4-FFF2-40B4-BE49-F238E27FC236}">
                <a16:creationId xmlns:a16="http://schemas.microsoft.com/office/drawing/2014/main" id="{678F0E07-C106-41BF-8362-58D4DC0DBA5B}"/>
              </a:ext>
            </a:extLst>
          </p:cNvPr>
          <p:cNvPicPr>
            <a:picLocks noGrp="1" noChangeAspect="1"/>
          </p:cNvPicPr>
          <p:nvPr>
            <p:ph sz="quarter" idx="13"/>
          </p:nvPr>
        </p:nvPicPr>
        <p:blipFill>
          <a:blip r:embed="rId4"/>
          <a:stretch>
            <a:fillRect/>
          </a:stretch>
        </p:blipFill>
        <p:spPr>
          <a:xfrm>
            <a:off x="6126163" y="4323420"/>
            <a:ext cx="5943600" cy="1595709"/>
          </a:xfrm>
        </p:spPr>
      </p:pic>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116</a:t>
            </a:r>
          </a:p>
        </p:txBody>
      </p:sp>
    </p:spTree>
    <p:extLst>
      <p:ext uri="{BB962C8B-B14F-4D97-AF65-F5344CB8AC3E}">
        <p14:creationId xmlns:p14="http://schemas.microsoft.com/office/powerpoint/2010/main" val="52522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fontScale="70000" lnSpcReduction="20000"/>
          </a:bodyPr>
          <a:lstStyle/>
          <a:p>
            <a:r>
              <a:rPr lang="en-US" noProof="0"/>
              <a:t>Forget about address classes and octet boundaries and assign a network prefix</a:t>
            </a:r>
          </a:p>
          <a:p>
            <a:r>
              <a:rPr lang="en-US" noProof="0"/>
              <a:t>Network prefix can still be represented as subnet mask</a:t>
            </a:r>
          </a:p>
          <a:p>
            <a:r>
              <a:rPr lang="en-US" noProof="0"/>
              <a:t>Alternatively the prefix can be written in slash notation </a:t>
            </a:r>
          </a:p>
          <a:p>
            <a:pPr lvl="1"/>
            <a:r>
              <a:rPr lang="en-US" noProof="0"/>
              <a:t>/nn – number of bits in the mask</a:t>
            </a:r>
          </a:p>
          <a:p>
            <a:pPr lvl="1"/>
            <a:r>
              <a:rPr lang="en-US" noProof="0"/>
              <a:t>More compact and easy to understand</a:t>
            </a:r>
          </a:p>
          <a:p>
            <a:r>
              <a:rPr lang="en-US" noProof="0"/>
              <a:t>New (unofficial) meaning for address “classes”</a:t>
            </a:r>
          </a:p>
          <a:p>
            <a:pPr lvl="1"/>
            <a:r>
              <a:rPr lang="en-US" noProof="0"/>
              <a:t>Class A network = /8</a:t>
            </a:r>
          </a:p>
          <a:p>
            <a:pPr lvl="1"/>
            <a:r>
              <a:rPr lang="en-US" noProof="0"/>
              <a:t>Class B network = /16</a:t>
            </a:r>
          </a:p>
          <a:p>
            <a:pPr lvl="1"/>
            <a:r>
              <a:rPr lang="en-US" noProof="0"/>
              <a:t>Class C network = /24</a:t>
            </a:r>
          </a:p>
          <a:p>
            <a:endParaRPr lang="en-US" noProof="0" dirty="0"/>
          </a:p>
        </p:txBody>
      </p:sp>
      <p:sp>
        <p:nvSpPr>
          <p:cNvPr id="14338" name="Title 1"/>
          <p:cNvSpPr>
            <a:spLocks noGrp="1"/>
          </p:cNvSpPr>
          <p:nvPr>
            <p:ph type="title"/>
          </p:nvPr>
        </p:nvSpPr>
        <p:spPr/>
        <p:txBody>
          <a:bodyPr/>
          <a:lstStyle/>
          <a:p>
            <a:r>
              <a:rPr lang="en-US" altLang="en-US" noProof="0"/>
              <a:t>Classless Addressing</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117</a:t>
            </a:r>
          </a:p>
        </p:txBody>
      </p:sp>
    </p:spTree>
    <p:extLst>
      <p:ext uri="{BB962C8B-B14F-4D97-AF65-F5344CB8AC3E}">
        <p14:creationId xmlns:p14="http://schemas.microsoft.com/office/powerpoint/2010/main" val="130936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noProof="0" dirty="0"/>
              <a:t>Consider</a:t>
            </a:r>
          </a:p>
          <a:p>
            <a:pPr lvl="1"/>
            <a:r>
              <a:rPr lang="en-US" noProof="0" dirty="0"/>
              <a:t>Whether you need a public or private addressing scheme</a:t>
            </a:r>
          </a:p>
          <a:p>
            <a:pPr lvl="1"/>
            <a:r>
              <a:rPr lang="en-US" noProof="0" dirty="0"/>
              <a:t>How many networks you need</a:t>
            </a:r>
          </a:p>
          <a:p>
            <a:pPr lvl="1"/>
            <a:r>
              <a:rPr lang="en-US" noProof="0" dirty="0"/>
              <a:t>How many subnetworks you need</a:t>
            </a:r>
          </a:p>
          <a:p>
            <a:pPr lvl="1"/>
            <a:r>
              <a:rPr lang="en-US" noProof="0" dirty="0"/>
              <a:t>How many hosts per subnet</a:t>
            </a:r>
          </a:p>
          <a:p>
            <a:r>
              <a:rPr lang="en-US" noProof="0" dirty="0"/>
              <a:t>Addressing Rules	</a:t>
            </a:r>
          </a:p>
          <a:p>
            <a:pPr lvl="1"/>
            <a:r>
              <a:rPr lang="en-US" noProof="0" dirty="0"/>
              <a:t>Network ID cannot be 127</a:t>
            </a:r>
          </a:p>
          <a:p>
            <a:pPr lvl="1"/>
            <a:r>
              <a:rPr lang="en-US" noProof="0" dirty="0"/>
              <a:t>Network and/or host IDs cannot be all 255 (all 1s in binary)</a:t>
            </a:r>
          </a:p>
          <a:p>
            <a:pPr lvl="1"/>
            <a:r>
              <a:rPr lang="en-US" noProof="0" dirty="0"/>
              <a:t>Network and/or host ID cannot be 0 (all zeros in binary)</a:t>
            </a:r>
          </a:p>
          <a:p>
            <a:pPr lvl="1"/>
            <a:r>
              <a:rPr lang="en-US" noProof="0" dirty="0"/>
              <a:t>Host ID must be unique in the subnet</a:t>
            </a:r>
          </a:p>
          <a:p>
            <a:pPr lvl="1"/>
            <a:r>
              <a:rPr lang="en-US" dirty="0"/>
              <a:t>Network ID must be unique</a:t>
            </a:r>
          </a:p>
          <a:p>
            <a:pPr lvl="2"/>
            <a:r>
              <a:rPr lang="en-US" dirty="0"/>
              <a:t>On the Internet (if using a public addressing scheme)</a:t>
            </a:r>
          </a:p>
          <a:p>
            <a:pPr lvl="2"/>
            <a:r>
              <a:rPr lang="en-US" noProof="0" dirty="0"/>
              <a:t>On your internal system of networks (if using a private addressing scheme)</a:t>
            </a:r>
          </a:p>
          <a:p>
            <a:pPr lvl="1"/>
            <a:endParaRPr lang="en-US" noProof="0" dirty="0"/>
          </a:p>
        </p:txBody>
      </p:sp>
      <p:sp>
        <p:nvSpPr>
          <p:cNvPr id="15362" name="Title 1"/>
          <p:cNvSpPr>
            <a:spLocks noGrp="1"/>
          </p:cNvSpPr>
          <p:nvPr>
            <p:ph type="title"/>
          </p:nvPr>
        </p:nvSpPr>
        <p:spPr/>
        <p:txBody>
          <a:bodyPr/>
          <a:lstStyle/>
          <a:p>
            <a:r>
              <a:rPr lang="en-US" altLang="en-US" noProof="0"/>
              <a:t>Planning an IPv4 Addressing Scheme (1)</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117</a:t>
            </a:r>
          </a:p>
        </p:txBody>
      </p:sp>
    </p:spTree>
    <p:extLst>
      <p:ext uri="{BB962C8B-B14F-4D97-AF65-F5344CB8AC3E}">
        <p14:creationId xmlns:p14="http://schemas.microsoft.com/office/powerpoint/2010/main" val="64162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noProof="0"/>
              <a:t>Work out how many subnets are needed</a:t>
            </a:r>
          </a:p>
          <a:p>
            <a:pPr lvl="1"/>
            <a:r>
              <a:rPr lang="en-US" noProof="0"/>
              <a:t>Must be a power of 2</a:t>
            </a:r>
          </a:p>
          <a:p>
            <a:pPr lvl="1"/>
            <a:r>
              <a:rPr lang="en-US" noProof="0"/>
              <a:t>Exponent (the value of “n” in 2n) is the number of bits to add to the default network prefix</a:t>
            </a:r>
          </a:p>
          <a:p>
            <a:r>
              <a:rPr lang="en-US" noProof="0"/>
              <a:t>Check that subnets allow for sufficient hosts (2n-2 where “n” is number of host bits)</a:t>
            </a:r>
          </a:p>
          <a:p>
            <a:r>
              <a:rPr lang="en-US" noProof="0"/>
              <a:t>Work out the subnets - deduct the least significant octet in the mask from 256</a:t>
            </a:r>
          </a:p>
          <a:p>
            <a:r>
              <a:rPr lang="en-US" noProof="0"/>
              <a:t>Work out the next subnet ID - the lowest subnet value higher</a:t>
            </a:r>
          </a:p>
          <a:p>
            <a:r>
              <a:rPr lang="en-US" noProof="0"/>
              <a:t>Work out the host ranges for each subnet</a:t>
            </a:r>
          </a:p>
          <a:p>
            <a:pPr lvl="1"/>
            <a:r>
              <a:rPr lang="en-US" noProof="0"/>
              <a:t>Take the subnet address and add a binary 1 to it for the first host</a:t>
            </a:r>
          </a:p>
          <a:p>
            <a:pPr lvl="1"/>
            <a:r>
              <a:rPr lang="en-US" noProof="0"/>
              <a:t>Take the next subnet ID and deduct two binary digits from it</a:t>
            </a:r>
          </a:p>
          <a:p>
            <a:endParaRPr lang="en-US" noProof="0" dirty="0"/>
          </a:p>
        </p:txBody>
      </p:sp>
      <p:sp>
        <p:nvSpPr>
          <p:cNvPr id="16386" name="Title 1"/>
          <p:cNvSpPr>
            <a:spLocks noGrp="1"/>
          </p:cNvSpPr>
          <p:nvPr>
            <p:ph type="title"/>
          </p:nvPr>
        </p:nvSpPr>
        <p:spPr/>
        <p:txBody>
          <a:bodyPr/>
          <a:lstStyle/>
          <a:p>
            <a:r>
              <a:rPr lang="en-US" altLang="en-US" noProof="0"/>
              <a:t>Planning an IPv4 Addressing Scheme (2)</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118</a:t>
            </a:r>
          </a:p>
        </p:txBody>
      </p:sp>
    </p:spTree>
    <p:extLst>
      <p:ext uri="{BB962C8B-B14F-4D97-AF65-F5344CB8AC3E}">
        <p14:creationId xmlns:p14="http://schemas.microsoft.com/office/powerpoint/2010/main" val="87743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noProof="0"/>
              <a:t>Public Internet Addressing</a:t>
            </a:r>
            <a:endParaRPr lang="en-US" altLang="en-US" noProof="0" dirty="0"/>
          </a:p>
        </p:txBody>
      </p:sp>
      <p:sp>
        <p:nvSpPr>
          <p:cNvPr id="15363" name="Content Placeholder 2"/>
          <p:cNvSpPr>
            <a:spLocks noGrp="1"/>
          </p:cNvSpPr>
          <p:nvPr>
            <p:ph sz="half" idx="1"/>
          </p:nvPr>
        </p:nvSpPr>
        <p:spPr/>
        <p:txBody>
          <a:bodyPr>
            <a:normAutofit fontScale="77500" lnSpcReduction="20000"/>
          </a:bodyPr>
          <a:lstStyle/>
          <a:p>
            <a:r>
              <a:rPr lang="en-US" noProof="0" dirty="0"/>
              <a:t>Classful addressing not sustainable	</a:t>
            </a:r>
          </a:p>
          <a:p>
            <a:r>
              <a:rPr lang="en-US" noProof="0" dirty="0"/>
              <a:t>Classless Interdomain Routing (CIDR)</a:t>
            </a:r>
          </a:p>
          <a:p>
            <a:pPr lvl="1"/>
            <a:r>
              <a:rPr lang="en-US" noProof="0" dirty="0"/>
              <a:t>Allocate network bits for use as subnet/host bits</a:t>
            </a:r>
          </a:p>
          <a:p>
            <a:pPr lvl="1"/>
            <a:r>
              <a:rPr lang="en-US" noProof="0" dirty="0"/>
              <a:t>Addresses must be contiguous blocks</a:t>
            </a:r>
          </a:p>
          <a:p>
            <a:pPr lvl="1"/>
            <a:r>
              <a:rPr lang="en-US" noProof="0" dirty="0"/>
              <a:t>Classless Interdomain Routing (CIDR) collapses entries to single network routing prefix for routers external to the network</a:t>
            </a:r>
          </a:p>
        </p:txBody>
      </p:sp>
      <p:sp>
        <p:nvSpPr>
          <p:cNvPr id="2" name="Footer Placeholder 1"/>
          <p:cNvSpPr>
            <a:spLocks noGrp="1"/>
          </p:cNvSpPr>
          <p:nvPr>
            <p:ph type="ftr" sz="quarter" idx="3"/>
          </p:nvPr>
        </p:nvSpPr>
        <p:spPr/>
        <p:txBody>
          <a:bodyPr/>
          <a:lstStyle/>
          <a:p>
            <a:r>
              <a:rPr lang="en-US"/>
              <a:t>2.2 IPv4 Addressing</a:t>
            </a:r>
            <a:endParaRPr lang="en-US" dirty="0"/>
          </a:p>
        </p:txBody>
      </p:sp>
      <p:sp>
        <p:nvSpPr>
          <p:cNvPr id="3" name="Slide Number Placeholder 2"/>
          <p:cNvSpPr>
            <a:spLocks noGrp="1"/>
          </p:cNvSpPr>
          <p:nvPr>
            <p:ph type="sldNum" sz="quarter" idx="4"/>
          </p:nvPr>
        </p:nvSpPr>
        <p:spPr/>
        <p:txBody>
          <a:bodyPr/>
          <a:lstStyle/>
          <a:p>
            <a:r>
              <a:rPr lang="en-US" dirty="0"/>
              <a:t>119</a:t>
            </a:r>
          </a:p>
        </p:txBody>
      </p:sp>
      <p:cxnSp>
        <p:nvCxnSpPr>
          <p:cNvPr id="17414" name="Straight Connector 8"/>
          <p:cNvCxnSpPr>
            <a:cxnSpLocks noChangeShapeType="1"/>
          </p:cNvCxnSpPr>
          <p:nvPr/>
        </p:nvCxnSpPr>
        <p:spPr bwMode="auto">
          <a:xfrm rot="16200000" flipH="1">
            <a:off x="5811838" y="4684713"/>
            <a:ext cx="465138" cy="11113"/>
          </a:xfrm>
          <a:prstGeom prst="line">
            <a:avLst/>
          </a:prstGeom>
          <a:noFill/>
          <a:ln w="19050" algn="ctr">
            <a:solidFill>
              <a:schemeClr val="bg1"/>
            </a:solidFill>
            <a:prstDash val="sysDash"/>
            <a:round/>
            <a:headEnd/>
            <a:tailEnd/>
          </a:ln>
          <a:extLst>
            <a:ext uri="{909E8E84-426E-40DD-AFC4-6F175D3DCCD1}">
              <a14:hiddenFill xmlns:a14="http://schemas.microsoft.com/office/drawing/2010/main">
                <a:noFill/>
              </a14:hiddenFill>
            </a:ext>
          </a:extLst>
        </p:spPr>
      </p:cxnSp>
      <p:pic>
        <p:nvPicPr>
          <p:cNvPr id="9" name="Picture 14">
            <a:extLst>
              <a:ext uri="{FF2B5EF4-FFF2-40B4-BE49-F238E27FC236}">
                <a16:creationId xmlns:a16="http://schemas.microsoft.com/office/drawing/2014/main" id="{E71FC43D-6D38-4CDD-A169-8C84058A7FE3}"/>
              </a:ext>
            </a:extLst>
          </p:cNvPr>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6163" y="2716737"/>
            <a:ext cx="5940425" cy="19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6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72EAAA-58F7-4BB9-812B-2F62DC3AB3D0}"/>
              </a:ext>
            </a:extLst>
          </p:cNvPr>
          <p:cNvSpPr>
            <a:spLocks noGrp="1"/>
          </p:cNvSpPr>
          <p:nvPr>
            <p:ph idx="1"/>
          </p:nvPr>
        </p:nvSpPr>
        <p:spPr/>
        <p:txBody>
          <a:bodyPr/>
          <a:lstStyle/>
          <a:p>
            <a:r>
              <a:rPr lang="en-US"/>
              <a:t>Use the address space available within an IP network more efficiently</a:t>
            </a:r>
          </a:p>
          <a:p>
            <a:r>
              <a:rPr lang="en-US"/>
              <a:t>Rather than use the same mask for all subnets, use different mask lengths according to host numbers per subnet</a:t>
            </a:r>
            <a:endParaRPr lang="en-US" dirty="0"/>
          </a:p>
        </p:txBody>
      </p:sp>
      <p:sp>
        <p:nvSpPr>
          <p:cNvPr id="3" name="Title 2">
            <a:extLst>
              <a:ext uri="{FF2B5EF4-FFF2-40B4-BE49-F238E27FC236}">
                <a16:creationId xmlns:a16="http://schemas.microsoft.com/office/drawing/2014/main" id="{87AFF4B2-A2EE-44FC-BBFE-56909C641AA8}"/>
              </a:ext>
            </a:extLst>
          </p:cNvPr>
          <p:cNvSpPr>
            <a:spLocks noGrp="1"/>
          </p:cNvSpPr>
          <p:nvPr>
            <p:ph type="title"/>
          </p:nvPr>
        </p:nvSpPr>
        <p:spPr/>
        <p:txBody>
          <a:bodyPr/>
          <a:lstStyle/>
          <a:p>
            <a:r>
              <a:rPr lang="en-US"/>
              <a:t>Variable Length Subnet Mask (VLSM)</a:t>
            </a:r>
            <a:endParaRPr lang="en-US" dirty="0"/>
          </a:p>
        </p:txBody>
      </p:sp>
      <p:sp>
        <p:nvSpPr>
          <p:cNvPr id="4" name="Footer Placeholder 3">
            <a:extLst>
              <a:ext uri="{FF2B5EF4-FFF2-40B4-BE49-F238E27FC236}">
                <a16:creationId xmlns:a16="http://schemas.microsoft.com/office/drawing/2014/main" id="{B203BC54-4B51-412A-8D98-26ABE25F613F}"/>
              </a:ext>
            </a:extLst>
          </p:cNvPr>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5" name="Slide Number Placeholder 4">
            <a:extLst>
              <a:ext uri="{FF2B5EF4-FFF2-40B4-BE49-F238E27FC236}">
                <a16:creationId xmlns:a16="http://schemas.microsoft.com/office/drawing/2014/main" id="{1BDA8B61-E9A7-43C0-8B24-594CE9BEAA77}"/>
              </a:ext>
            </a:extLst>
          </p:cNvPr>
          <p:cNvSpPr>
            <a:spLocks noGrp="1"/>
          </p:cNvSpPr>
          <p:nvPr>
            <p:ph type="sldNum" sz="quarter" idx="4"/>
          </p:nvPr>
        </p:nvSpPr>
        <p:spPr>
          <a:xfrm>
            <a:off x="11460163" y="6308725"/>
            <a:ext cx="731837" cy="549275"/>
          </a:xfrm>
        </p:spPr>
        <p:txBody>
          <a:bodyPr/>
          <a:lstStyle/>
          <a:p>
            <a:r>
              <a:rPr lang="en-US" dirty="0"/>
              <a:t>121</a:t>
            </a:r>
          </a:p>
        </p:txBody>
      </p:sp>
    </p:spTree>
    <p:extLst>
      <p:ext uri="{BB962C8B-B14F-4D97-AF65-F5344CB8AC3E}">
        <p14:creationId xmlns:p14="http://schemas.microsoft.com/office/powerpoint/2010/main" val="208519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4AA0B-0B3B-4B6A-B03E-CC177EA6199D}"/>
              </a:ext>
            </a:extLst>
          </p:cNvPr>
          <p:cNvSpPr>
            <a:spLocks noGrp="1"/>
          </p:cNvSpPr>
          <p:nvPr>
            <p:ph type="title"/>
          </p:nvPr>
        </p:nvSpPr>
        <p:spPr/>
        <p:txBody>
          <a:bodyPr/>
          <a:lstStyle/>
          <a:p>
            <a:r>
              <a:rPr lang="en-US" dirty="0"/>
              <a:t>VLSM Addressing Scheme</a:t>
            </a:r>
          </a:p>
        </p:txBody>
      </p:sp>
      <p:pic>
        <p:nvPicPr>
          <p:cNvPr id="13" name="Content Placeholder 12">
            <a:extLst>
              <a:ext uri="{FF2B5EF4-FFF2-40B4-BE49-F238E27FC236}">
                <a16:creationId xmlns:a16="http://schemas.microsoft.com/office/drawing/2014/main" id="{E232E293-3242-466F-9138-D99D0EC4D936}"/>
              </a:ext>
            </a:extLst>
          </p:cNvPr>
          <p:cNvPicPr>
            <a:picLocks noGrp="1" noChangeAspect="1"/>
          </p:cNvPicPr>
          <p:nvPr>
            <p:ph sz="quarter" idx="13"/>
          </p:nvPr>
        </p:nvPicPr>
        <p:blipFill>
          <a:blip r:embed="rId3"/>
          <a:stretch>
            <a:fillRect/>
          </a:stretch>
        </p:blipFill>
        <p:spPr>
          <a:xfrm>
            <a:off x="6126163" y="3932804"/>
            <a:ext cx="5943600" cy="2376941"/>
          </a:xfrm>
          <a:prstGeom prst="rect">
            <a:avLst/>
          </a:prstGeom>
        </p:spPr>
      </p:pic>
      <p:sp>
        <p:nvSpPr>
          <p:cNvPr id="4" name="Footer Placeholder 3">
            <a:extLst>
              <a:ext uri="{FF2B5EF4-FFF2-40B4-BE49-F238E27FC236}">
                <a16:creationId xmlns:a16="http://schemas.microsoft.com/office/drawing/2014/main" id="{AAE18725-7C74-4729-939C-B1FD85B36A1C}"/>
              </a:ext>
            </a:extLst>
          </p:cNvPr>
          <p:cNvSpPr>
            <a:spLocks noGrp="1"/>
          </p:cNvSpPr>
          <p:nvPr>
            <p:ph type="ftr" sz="quarter" idx="3"/>
          </p:nvPr>
        </p:nvSpPr>
        <p:spPr/>
        <p:txBody>
          <a:bodyPr/>
          <a:lstStyle/>
          <a:p>
            <a:r>
              <a:rPr lang="en-US"/>
              <a:t>2.2 IPv4 Addressing</a:t>
            </a:r>
            <a:endParaRPr lang="en-US" dirty="0"/>
          </a:p>
        </p:txBody>
      </p:sp>
      <p:sp>
        <p:nvSpPr>
          <p:cNvPr id="5" name="Slide Number Placeholder 4">
            <a:extLst>
              <a:ext uri="{FF2B5EF4-FFF2-40B4-BE49-F238E27FC236}">
                <a16:creationId xmlns:a16="http://schemas.microsoft.com/office/drawing/2014/main" id="{191FD99E-B2CD-41FB-B0CE-060251951F55}"/>
              </a:ext>
            </a:extLst>
          </p:cNvPr>
          <p:cNvSpPr>
            <a:spLocks noGrp="1"/>
          </p:cNvSpPr>
          <p:nvPr>
            <p:ph type="sldNum" sz="quarter" idx="4"/>
          </p:nvPr>
        </p:nvSpPr>
        <p:spPr/>
        <p:txBody>
          <a:bodyPr/>
          <a:lstStyle/>
          <a:p>
            <a:r>
              <a:rPr lang="en-US" dirty="0"/>
              <a:t>121</a:t>
            </a:r>
          </a:p>
        </p:txBody>
      </p:sp>
      <p:pic>
        <p:nvPicPr>
          <p:cNvPr id="11" name="Content Placeholder 10" descr="VLSM example">
            <a:extLst>
              <a:ext uri="{FF2B5EF4-FFF2-40B4-BE49-F238E27FC236}">
                <a16:creationId xmlns:a16="http://schemas.microsoft.com/office/drawing/2014/main" id="{33E03663-8F15-474A-922F-F0A4DBD29D99}"/>
              </a:ext>
            </a:extLst>
          </p:cNvPr>
          <p:cNvPicPr>
            <a:picLocks noGrp="1"/>
          </p:cNvPicPr>
          <p:nvPr>
            <p:ph sz="half"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113" y="1288854"/>
            <a:ext cx="5239523" cy="4829566"/>
          </a:xfrm>
          <a:prstGeom prst="rect">
            <a:avLst/>
          </a:prstGeom>
          <a:noFill/>
          <a:ln>
            <a:noFill/>
          </a:ln>
        </p:spPr>
      </p:pic>
      <p:pic>
        <p:nvPicPr>
          <p:cNvPr id="16" name="Content Placeholder 15">
            <a:extLst>
              <a:ext uri="{FF2B5EF4-FFF2-40B4-BE49-F238E27FC236}">
                <a16:creationId xmlns:a16="http://schemas.microsoft.com/office/drawing/2014/main" id="{8ADFD040-4068-4E6C-8E2D-1C7C8DEC45DD}"/>
              </a:ext>
            </a:extLst>
          </p:cNvPr>
          <p:cNvPicPr>
            <a:picLocks noGrp="1" noChangeAspect="1"/>
          </p:cNvPicPr>
          <p:nvPr>
            <p:ph sz="quarter" idx="12"/>
          </p:nvPr>
        </p:nvPicPr>
        <p:blipFill>
          <a:blip r:embed="rId5"/>
          <a:stretch>
            <a:fillRect/>
          </a:stretch>
        </p:blipFill>
        <p:spPr>
          <a:xfrm>
            <a:off x="6126163" y="993519"/>
            <a:ext cx="5943600" cy="2584962"/>
          </a:xfrm>
          <a:prstGeom prst="rect">
            <a:avLst/>
          </a:prstGeom>
        </p:spPr>
      </p:pic>
    </p:spTree>
    <p:extLst>
      <p:ext uri="{BB962C8B-B14F-4D97-AF65-F5344CB8AC3E}">
        <p14:creationId xmlns:p14="http://schemas.microsoft.com/office/powerpoint/2010/main" val="199779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4803EC-04DB-42F1-A0BD-EDE5F4634FBC}"/>
              </a:ext>
            </a:extLst>
          </p:cNvPr>
          <p:cNvSpPr>
            <a:spLocks noGrp="1"/>
          </p:cNvSpPr>
          <p:nvPr>
            <p:ph idx="1"/>
          </p:nvPr>
        </p:nvSpPr>
        <p:spPr/>
        <p:txBody>
          <a:bodyPr/>
          <a:lstStyle/>
          <a:p>
            <a:r>
              <a:rPr lang="en-US" dirty="0"/>
              <a:t>Designing Subnets</a:t>
            </a:r>
          </a:p>
        </p:txBody>
      </p:sp>
      <p:sp>
        <p:nvSpPr>
          <p:cNvPr id="3" name="Footer Placeholder 2">
            <a:extLst>
              <a:ext uri="{FF2B5EF4-FFF2-40B4-BE49-F238E27FC236}">
                <a16:creationId xmlns:a16="http://schemas.microsoft.com/office/drawing/2014/main" id="{449B57EC-E77E-4781-BE42-18E5970CECCD}"/>
              </a:ext>
            </a:extLst>
          </p:cNvPr>
          <p:cNvSpPr>
            <a:spLocks noGrp="1"/>
          </p:cNvSpPr>
          <p:nvPr>
            <p:ph type="ftr" sz="quarter" idx="3"/>
          </p:nvPr>
        </p:nvSpPr>
        <p:spPr/>
        <p:txBody>
          <a:bodyPr/>
          <a:lstStyle/>
          <a:p>
            <a:r>
              <a:rPr lang="en-US"/>
              <a:t>2.2 IPv4 Addressing</a:t>
            </a:r>
            <a:endParaRPr lang="en-US" dirty="0"/>
          </a:p>
        </p:txBody>
      </p:sp>
      <p:sp>
        <p:nvSpPr>
          <p:cNvPr id="4" name="Slide Number Placeholder 3">
            <a:extLst>
              <a:ext uri="{FF2B5EF4-FFF2-40B4-BE49-F238E27FC236}">
                <a16:creationId xmlns:a16="http://schemas.microsoft.com/office/drawing/2014/main" id="{9850B994-9B62-473F-B5B6-58B04E74FF2D}"/>
              </a:ext>
            </a:extLst>
          </p:cNvPr>
          <p:cNvSpPr>
            <a:spLocks noGrp="1"/>
          </p:cNvSpPr>
          <p:nvPr>
            <p:ph type="sldNum" sz="quarter" idx="4"/>
          </p:nvPr>
        </p:nvSpPr>
        <p:spPr/>
        <p:txBody>
          <a:bodyPr/>
          <a:lstStyle/>
          <a:p>
            <a:r>
              <a:rPr lang="en-US" dirty="0"/>
              <a:t>123</a:t>
            </a:r>
          </a:p>
        </p:txBody>
      </p:sp>
    </p:spTree>
    <p:extLst>
      <p:ext uri="{BB962C8B-B14F-4D97-AF65-F5344CB8AC3E}">
        <p14:creationId xmlns:p14="http://schemas.microsoft.com/office/powerpoint/2010/main" val="169473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9BDBB4-8DB4-4B71-B8C6-251A6C756D34}"/>
              </a:ext>
            </a:extLst>
          </p:cNvPr>
          <p:cNvSpPr>
            <a:spLocks noGrp="1"/>
          </p:cNvSpPr>
          <p:nvPr>
            <p:ph idx="1"/>
          </p:nvPr>
        </p:nvSpPr>
        <p:spPr/>
        <p:txBody>
          <a:bodyPr>
            <a:normAutofit fontScale="77500" lnSpcReduction="20000"/>
          </a:bodyPr>
          <a:lstStyle/>
          <a:p>
            <a:r>
              <a:rPr lang="en-US" dirty="0"/>
              <a:t>Distinguish unicast, broadcast, and multicast addressing</a:t>
            </a:r>
          </a:p>
          <a:p>
            <a:r>
              <a:rPr lang="en-US" dirty="0"/>
              <a:t>Understand IP addressing schemes, including address classes, subnetting, classless addressing, CIDR, and VLSM</a:t>
            </a:r>
          </a:p>
          <a:p>
            <a:r>
              <a:rPr lang="en-US" dirty="0"/>
              <a:t>Identify address ranges for private networks</a:t>
            </a:r>
          </a:p>
          <a:p>
            <a:r>
              <a:rPr lang="en-US" dirty="0"/>
              <a:t>Configure an IP address scheme for a private network</a:t>
            </a:r>
          </a:p>
        </p:txBody>
      </p:sp>
      <p:sp>
        <p:nvSpPr>
          <p:cNvPr id="2" name="Footer Placeholder 1">
            <a:extLst>
              <a:ext uri="{FF2B5EF4-FFF2-40B4-BE49-F238E27FC236}">
                <a16:creationId xmlns:a16="http://schemas.microsoft.com/office/drawing/2014/main" id="{0B044676-C8D6-494E-9753-C93E1142E1EC}"/>
              </a:ext>
            </a:extLst>
          </p:cNvPr>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3" name="Slide Number Placeholder 2">
            <a:extLst>
              <a:ext uri="{FF2B5EF4-FFF2-40B4-BE49-F238E27FC236}">
                <a16:creationId xmlns:a16="http://schemas.microsoft.com/office/drawing/2014/main" id="{65C93B47-BC98-44DC-A781-CFB792C33A5D}"/>
              </a:ext>
            </a:extLst>
          </p:cNvPr>
          <p:cNvSpPr>
            <a:spLocks noGrp="1"/>
          </p:cNvSpPr>
          <p:nvPr>
            <p:ph type="sldNum" sz="quarter" idx="4"/>
          </p:nvPr>
        </p:nvSpPr>
        <p:spPr>
          <a:xfrm>
            <a:off x="11460163" y="6308725"/>
            <a:ext cx="731837" cy="549275"/>
          </a:xfrm>
        </p:spPr>
        <p:txBody>
          <a:bodyPr/>
          <a:lstStyle/>
          <a:p>
            <a:r>
              <a:rPr lang="en-US" dirty="0"/>
              <a:t>110</a:t>
            </a:r>
          </a:p>
        </p:txBody>
      </p:sp>
    </p:spTree>
    <p:extLst>
      <p:ext uri="{BB962C8B-B14F-4D97-AF65-F5344CB8AC3E}">
        <p14:creationId xmlns:p14="http://schemas.microsoft.com/office/powerpoint/2010/main" val="1857433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C0E63B-20A3-4C7D-9E00-0A982757718B}"/>
              </a:ext>
            </a:extLst>
          </p:cNvPr>
          <p:cNvSpPr>
            <a:spLocks noGrp="1"/>
          </p:cNvSpPr>
          <p:nvPr>
            <p:ph idx="1"/>
          </p:nvPr>
        </p:nvSpPr>
        <p:spPr/>
        <p:txBody>
          <a:bodyPr>
            <a:normAutofit fontScale="40000" lnSpcReduction="20000"/>
          </a:bodyPr>
          <a:lstStyle/>
          <a:p>
            <a:r>
              <a:rPr lang="en-US" dirty="0"/>
              <a:t>IPv4 traffic can be addressed to unicast, broadcast, or multicast.</a:t>
            </a:r>
          </a:p>
          <a:p>
            <a:r>
              <a:rPr lang="en-US" dirty="0"/>
              <a:t>Classful addressing uses a system of fixed network IDs based on the first octet of the IP address. Classless addressing, where the mask is defined by a network prefix, allows for subnetting and supernetting (CIDR) plus Variable Length Subnet Masks (VLSM).</a:t>
            </a:r>
          </a:p>
          <a:p>
            <a:r>
              <a:rPr lang="en-US" dirty="0"/>
              <a:t>Make sure you can calculate the numbers of networks and hosts available for under an addressing scheme and work out the network ID, valid host addresses, and broadcast address of an IP network.</a:t>
            </a:r>
          </a:p>
          <a:p>
            <a:r>
              <a:rPr lang="en-US" dirty="0"/>
              <a:t>IPv4 provides public and private addressing schemes. </a:t>
            </a:r>
            <a:r>
              <a:rPr lang="en-US"/>
              <a:t>Privately addressed hosts can use some type of NAT or proxy to communicate over the Internet.</a:t>
            </a:r>
          </a:p>
        </p:txBody>
      </p:sp>
      <p:sp>
        <p:nvSpPr>
          <p:cNvPr id="2" name="Footer Placeholder 1">
            <a:extLst>
              <a:ext uri="{FF2B5EF4-FFF2-40B4-BE49-F238E27FC236}">
                <a16:creationId xmlns:a16="http://schemas.microsoft.com/office/drawing/2014/main" id="{818B3235-6F76-4142-BE84-131F2F76C335}"/>
              </a:ext>
            </a:extLst>
          </p:cNvPr>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3" name="Slide Number Placeholder 2">
            <a:extLst>
              <a:ext uri="{FF2B5EF4-FFF2-40B4-BE49-F238E27FC236}">
                <a16:creationId xmlns:a16="http://schemas.microsoft.com/office/drawing/2014/main" id="{31365498-E6F4-462C-9CD4-E7D03884A7ED}"/>
              </a:ext>
            </a:extLst>
          </p:cNvPr>
          <p:cNvSpPr>
            <a:spLocks noGrp="1"/>
          </p:cNvSpPr>
          <p:nvPr>
            <p:ph type="sldNum" sz="quarter" idx="4"/>
          </p:nvPr>
        </p:nvSpPr>
        <p:spPr>
          <a:xfrm>
            <a:off x="11460163" y="6308725"/>
            <a:ext cx="731837" cy="549275"/>
          </a:xfrm>
        </p:spPr>
        <p:txBody>
          <a:bodyPr/>
          <a:lstStyle/>
          <a:p>
            <a:r>
              <a:rPr lang="en-US" dirty="0"/>
              <a:t>125</a:t>
            </a:r>
          </a:p>
        </p:txBody>
      </p:sp>
    </p:spTree>
    <p:extLst>
      <p:ext uri="{BB962C8B-B14F-4D97-AF65-F5344CB8AC3E}">
        <p14:creationId xmlns:p14="http://schemas.microsoft.com/office/powerpoint/2010/main" val="3068669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p:txBody>
          <a:bodyPr/>
          <a:lstStyle/>
          <a:p>
            <a:r>
              <a:rPr lang="en-US" altLang="en-US" noProof="0" dirty="0"/>
              <a:t>Lab 4 </a:t>
            </a:r>
            <a:r>
              <a:rPr lang="en-US" altLang="en-US" dirty="0"/>
              <a:t>/</a:t>
            </a:r>
            <a:r>
              <a:rPr lang="en-US" altLang="en-US" noProof="0" dirty="0"/>
              <a:t> Configuring IPv4 Subnets</a:t>
            </a:r>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Tree>
    <p:extLst>
      <p:ext uri="{BB962C8B-B14F-4D97-AF65-F5344CB8AC3E}">
        <p14:creationId xmlns:p14="http://schemas.microsoft.com/office/powerpoint/2010/main" val="123881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77500" lnSpcReduction="20000"/>
          </a:bodyPr>
          <a:lstStyle/>
          <a:p>
            <a:r>
              <a:rPr lang="en-US" altLang="en-US" noProof="0" dirty="0"/>
              <a:t>Unicast (one-to-one)</a:t>
            </a:r>
          </a:p>
          <a:p>
            <a:r>
              <a:rPr lang="en-US" altLang="en-US" noProof="0" dirty="0"/>
              <a:t>Broadcast (one-to-all)</a:t>
            </a:r>
          </a:p>
          <a:p>
            <a:pPr lvl="1"/>
            <a:r>
              <a:rPr lang="en-US" altLang="en-US" noProof="0" dirty="0"/>
              <a:t>IP address where all host bits are set to 1</a:t>
            </a:r>
          </a:p>
          <a:p>
            <a:pPr lvl="1"/>
            <a:r>
              <a:rPr lang="en-US" altLang="en-US" noProof="0" dirty="0"/>
              <a:t>MAC address ff:ff:ff:ff:ff:ff</a:t>
            </a:r>
          </a:p>
          <a:p>
            <a:pPr lvl="1"/>
            <a:r>
              <a:rPr lang="en-US" altLang="en-US" dirty="0"/>
              <a:t>Broadcast domain</a:t>
            </a:r>
          </a:p>
          <a:p>
            <a:pPr lvl="2"/>
            <a:r>
              <a:rPr lang="en-US" altLang="en-US" dirty="0"/>
              <a:t>For logical network at layer 3</a:t>
            </a:r>
          </a:p>
          <a:p>
            <a:pPr lvl="2"/>
            <a:r>
              <a:rPr lang="en-US" altLang="en-US" dirty="0"/>
              <a:t>For local network link at layer 2</a:t>
            </a:r>
          </a:p>
          <a:p>
            <a:pPr lvl="2"/>
            <a:r>
              <a:rPr lang="en-US" altLang="en-US" noProof="0" dirty="0"/>
              <a:t>Use Virtual LANs (VLAN) to isolate layer 2 broadcast domains</a:t>
            </a:r>
          </a:p>
          <a:p>
            <a:r>
              <a:rPr lang="en-US" altLang="en-US" dirty="0"/>
              <a:t>Multicast (one-to-many or many-to-many)</a:t>
            </a:r>
          </a:p>
          <a:p>
            <a:pPr lvl="1"/>
            <a:r>
              <a:rPr lang="en-US" altLang="en-US" dirty="0"/>
              <a:t>Uses special address ranges</a:t>
            </a:r>
          </a:p>
          <a:p>
            <a:pPr lvl="1"/>
            <a:r>
              <a:rPr lang="en-US" dirty="0"/>
              <a:t>Internet Group Management Protocol (IGMP) </a:t>
            </a:r>
            <a:endParaRPr lang="en-US" altLang="en-US" dirty="0"/>
          </a:p>
        </p:txBody>
      </p:sp>
      <p:sp>
        <p:nvSpPr>
          <p:cNvPr id="10242" name="Title 1"/>
          <p:cNvSpPr>
            <a:spLocks noGrp="1"/>
          </p:cNvSpPr>
          <p:nvPr>
            <p:ph type="title"/>
          </p:nvPr>
        </p:nvSpPr>
        <p:spPr/>
        <p:txBody>
          <a:bodyPr/>
          <a:lstStyle/>
          <a:p>
            <a:r>
              <a:rPr lang="en-US" altLang="en-US" noProof="0"/>
              <a:t>Broadcast, Multicast, and Unicast</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111</a:t>
            </a:r>
          </a:p>
        </p:txBody>
      </p:sp>
    </p:spTree>
    <p:extLst>
      <p:ext uri="{BB962C8B-B14F-4D97-AF65-F5344CB8AC3E}">
        <p14:creationId xmlns:p14="http://schemas.microsoft.com/office/powerpoint/2010/main" val="162160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descr="Choosing an address class"/>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2227" y="914400"/>
            <a:ext cx="8477384" cy="5578475"/>
          </a:xfrm>
        </p:spPr>
      </p:pic>
      <p:sp>
        <p:nvSpPr>
          <p:cNvPr id="11266" name="Title 1"/>
          <p:cNvSpPr>
            <a:spLocks noGrp="1"/>
          </p:cNvSpPr>
          <p:nvPr>
            <p:ph type="title"/>
          </p:nvPr>
        </p:nvSpPr>
        <p:spPr/>
        <p:txBody>
          <a:bodyPr/>
          <a:lstStyle/>
          <a:p>
            <a:r>
              <a:rPr lang="en-US" altLang="en-US" noProof="0"/>
              <a:t>Classful Addressing</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112</a:t>
            </a:r>
          </a:p>
        </p:txBody>
      </p:sp>
      <p:sp>
        <p:nvSpPr>
          <p:cNvPr id="11269"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1853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noProof="0" dirty="0"/>
              <a:t>Class D</a:t>
            </a:r>
          </a:p>
          <a:p>
            <a:pPr lvl="1"/>
            <a:r>
              <a:rPr lang="en-US" noProof="0" dirty="0"/>
              <a:t>Multicast addresses</a:t>
            </a:r>
          </a:p>
          <a:p>
            <a:pPr lvl="1"/>
            <a:r>
              <a:rPr lang="en-US" noProof="0" dirty="0"/>
              <a:t>224.0.0.0 through 239.255.255.255</a:t>
            </a:r>
          </a:p>
          <a:p>
            <a:r>
              <a:rPr lang="en-US" noProof="0" dirty="0"/>
              <a:t>Class E</a:t>
            </a:r>
          </a:p>
          <a:p>
            <a:pPr lvl="1"/>
            <a:r>
              <a:rPr lang="en-US" noProof="0" dirty="0"/>
              <a:t>Experimental/reserved</a:t>
            </a:r>
          </a:p>
          <a:p>
            <a:pPr lvl="1"/>
            <a:r>
              <a:rPr lang="en-US" noProof="0" dirty="0"/>
              <a:t>240.0.0.0 through 255.255.255.255</a:t>
            </a:r>
          </a:p>
        </p:txBody>
      </p:sp>
      <p:sp>
        <p:nvSpPr>
          <p:cNvPr id="11266" name="Title 1"/>
          <p:cNvSpPr>
            <a:spLocks noGrp="1"/>
          </p:cNvSpPr>
          <p:nvPr>
            <p:ph type="title"/>
          </p:nvPr>
        </p:nvSpPr>
        <p:spPr/>
        <p:txBody>
          <a:bodyPr/>
          <a:lstStyle/>
          <a:p>
            <a:r>
              <a:rPr lang="en-US" altLang="en-US" noProof="0"/>
              <a:t>Class D and Class E Addresses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113</a:t>
            </a:r>
          </a:p>
        </p:txBody>
      </p:sp>
      <p:sp>
        <p:nvSpPr>
          <p:cNvPr id="11269"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9940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92500" lnSpcReduction="10000"/>
          </a:bodyPr>
          <a:lstStyle/>
          <a:p>
            <a:r>
              <a:rPr lang="en-US" noProof="0"/>
              <a:t>Address ranges not routable over the Internet</a:t>
            </a:r>
          </a:p>
          <a:p>
            <a:pPr lvl="1"/>
            <a:r>
              <a:rPr lang="en-US" noProof="0"/>
              <a:t>10.0.0.0 to 10.255.255.255</a:t>
            </a:r>
          </a:p>
          <a:p>
            <a:pPr lvl="1"/>
            <a:r>
              <a:rPr lang="en-US" noProof="0"/>
              <a:t>172.16.0.0 to 172.31.255.255</a:t>
            </a:r>
          </a:p>
          <a:p>
            <a:pPr lvl="1"/>
            <a:r>
              <a:rPr lang="en-US" noProof="0"/>
              <a:t>192.168.0.0 to 192.168.255.255</a:t>
            </a:r>
          </a:p>
          <a:p>
            <a:r>
              <a:rPr lang="en-US" noProof="0"/>
              <a:t>Hosts on the private network must use some mechanism to access the Internet</a:t>
            </a:r>
          </a:p>
          <a:p>
            <a:pPr lvl="1"/>
            <a:r>
              <a:rPr lang="en-US" noProof="0"/>
              <a:t>Network Address Translation (NAT)</a:t>
            </a:r>
          </a:p>
          <a:p>
            <a:pPr lvl="1"/>
            <a:r>
              <a:rPr lang="en-US" noProof="0"/>
              <a:t>Proxy</a:t>
            </a:r>
            <a:endParaRPr lang="en-US" noProof="0" dirty="0"/>
          </a:p>
        </p:txBody>
      </p:sp>
      <p:sp>
        <p:nvSpPr>
          <p:cNvPr id="12290" name="Title 1"/>
          <p:cNvSpPr>
            <a:spLocks noGrp="1"/>
          </p:cNvSpPr>
          <p:nvPr>
            <p:ph type="title"/>
          </p:nvPr>
        </p:nvSpPr>
        <p:spPr/>
        <p:txBody>
          <a:bodyPr/>
          <a:lstStyle/>
          <a:p>
            <a:r>
              <a:rPr lang="en-US" altLang="en-US" noProof="0"/>
              <a:t>Private Addressing</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113</a:t>
            </a:r>
          </a:p>
        </p:txBody>
      </p:sp>
    </p:spTree>
    <p:extLst>
      <p:ext uri="{BB962C8B-B14F-4D97-AF65-F5344CB8AC3E}">
        <p14:creationId xmlns:p14="http://schemas.microsoft.com/office/powerpoint/2010/main" val="33740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7C9B99-0BF9-4C7D-AAB4-A0E275D94F0D}"/>
              </a:ext>
            </a:extLst>
          </p:cNvPr>
          <p:cNvSpPr>
            <a:spLocks noGrp="1"/>
          </p:cNvSpPr>
          <p:nvPr>
            <p:ph idx="1"/>
          </p:nvPr>
        </p:nvSpPr>
        <p:spPr/>
        <p:txBody>
          <a:bodyPr>
            <a:normAutofit fontScale="92500" lnSpcReduction="10000"/>
          </a:bodyPr>
          <a:lstStyle/>
          <a:p>
            <a:r>
              <a:rPr lang="en-US"/>
              <a:t>Address range 127.0.0.0 – 127.255.255.255 (127.0.0.0/8) reserved for loopback</a:t>
            </a:r>
          </a:p>
          <a:p>
            <a:r>
              <a:rPr lang="en-US"/>
              <a:t>Loopback means packet is sent and received on the local TCP/IP stack only (not transmitted over network) </a:t>
            </a:r>
          </a:p>
          <a:p>
            <a:r>
              <a:rPr lang="en-US"/>
              <a:t>Host loopback IP is usually 127.0.0.1</a:t>
            </a:r>
          </a:p>
          <a:p>
            <a:r>
              <a:rPr lang="en-US"/>
              <a:t>Multiple loopback addresses can be configured and use an valid host IP address</a:t>
            </a:r>
            <a:endParaRPr lang="en-US" dirty="0"/>
          </a:p>
        </p:txBody>
      </p:sp>
      <p:sp>
        <p:nvSpPr>
          <p:cNvPr id="3" name="Title 2">
            <a:extLst>
              <a:ext uri="{FF2B5EF4-FFF2-40B4-BE49-F238E27FC236}">
                <a16:creationId xmlns:a16="http://schemas.microsoft.com/office/drawing/2014/main" id="{AC26DF4E-AFD0-4D89-893B-58D0C0E3DC82}"/>
              </a:ext>
            </a:extLst>
          </p:cNvPr>
          <p:cNvSpPr>
            <a:spLocks noGrp="1"/>
          </p:cNvSpPr>
          <p:nvPr>
            <p:ph type="title"/>
          </p:nvPr>
        </p:nvSpPr>
        <p:spPr/>
        <p:txBody>
          <a:bodyPr/>
          <a:lstStyle/>
          <a:p>
            <a:r>
              <a:rPr lang="en-US"/>
              <a:t>Loopback Addresses</a:t>
            </a:r>
            <a:endParaRPr lang="en-US" dirty="0"/>
          </a:p>
        </p:txBody>
      </p:sp>
      <p:sp>
        <p:nvSpPr>
          <p:cNvPr id="4" name="Footer Placeholder 3">
            <a:extLst>
              <a:ext uri="{FF2B5EF4-FFF2-40B4-BE49-F238E27FC236}">
                <a16:creationId xmlns:a16="http://schemas.microsoft.com/office/drawing/2014/main" id="{B90A1CEB-24B7-457E-9B94-63B3E934D3E5}"/>
              </a:ext>
            </a:extLst>
          </p:cNvPr>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5" name="Slide Number Placeholder 4">
            <a:extLst>
              <a:ext uri="{FF2B5EF4-FFF2-40B4-BE49-F238E27FC236}">
                <a16:creationId xmlns:a16="http://schemas.microsoft.com/office/drawing/2014/main" id="{3AB96E6C-A699-4832-AFA3-02D2A3D6667C}"/>
              </a:ext>
            </a:extLst>
          </p:cNvPr>
          <p:cNvSpPr>
            <a:spLocks noGrp="1"/>
          </p:cNvSpPr>
          <p:nvPr>
            <p:ph type="sldNum" sz="quarter" idx="4"/>
          </p:nvPr>
        </p:nvSpPr>
        <p:spPr>
          <a:xfrm>
            <a:off x="11460163" y="6308725"/>
            <a:ext cx="731837" cy="549275"/>
          </a:xfrm>
        </p:spPr>
        <p:txBody>
          <a:bodyPr/>
          <a:lstStyle/>
          <a:p>
            <a:r>
              <a:rPr lang="en-US" dirty="0"/>
              <a:t>114</a:t>
            </a:r>
          </a:p>
        </p:txBody>
      </p:sp>
    </p:spTree>
    <p:extLst>
      <p:ext uri="{BB962C8B-B14F-4D97-AF65-F5344CB8AC3E}">
        <p14:creationId xmlns:p14="http://schemas.microsoft.com/office/powerpoint/2010/main" val="139592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7C9B99-0BF9-4C7D-AAB4-A0E275D94F0D}"/>
              </a:ext>
            </a:extLst>
          </p:cNvPr>
          <p:cNvSpPr>
            <a:spLocks noGrp="1"/>
          </p:cNvSpPr>
          <p:nvPr>
            <p:ph idx="1"/>
          </p:nvPr>
        </p:nvSpPr>
        <p:spPr/>
        <p:txBody>
          <a:bodyPr>
            <a:normAutofit fontScale="77500" lnSpcReduction="20000"/>
          </a:bodyPr>
          <a:lstStyle/>
          <a:p>
            <a:r>
              <a:rPr lang="en-GB" dirty="0"/>
              <a:t>0.0.0.0/8 - used when a specific address is unknown</a:t>
            </a:r>
          </a:p>
          <a:p>
            <a:r>
              <a:rPr lang="en-GB" dirty="0"/>
              <a:t>255.255.255.255 - used to broadcast to the local network when the local network address is not known</a:t>
            </a:r>
          </a:p>
          <a:p>
            <a:r>
              <a:rPr lang="en-US" dirty="0"/>
              <a:t>169.254.0.0 to 169.254.255.255 - used by hosts for link-local autoconfiguration/Automatic Private IP Addressing (APIPA)</a:t>
            </a:r>
          </a:p>
          <a:p>
            <a:r>
              <a:rPr lang="en-US" dirty="0"/>
              <a:t>100.64.0.0/10, 192.0.0.0/24, 192.88.99.0/24, 198.18.0.0/15 - set aside for a variety of special purposes</a:t>
            </a:r>
          </a:p>
          <a:p>
            <a:r>
              <a:rPr lang="en-US" dirty="0"/>
              <a:t>192.0.2.0/24, 198.51.100.0/24, 203.0.113.0/24 - set aside for use in documentation and examples</a:t>
            </a:r>
          </a:p>
          <a:p>
            <a:endParaRPr lang="en-US" dirty="0"/>
          </a:p>
        </p:txBody>
      </p:sp>
      <p:sp>
        <p:nvSpPr>
          <p:cNvPr id="3" name="Title 2">
            <a:extLst>
              <a:ext uri="{FF2B5EF4-FFF2-40B4-BE49-F238E27FC236}">
                <a16:creationId xmlns:a16="http://schemas.microsoft.com/office/drawing/2014/main" id="{AC26DF4E-AFD0-4D89-893B-58D0C0E3DC82}"/>
              </a:ext>
            </a:extLst>
          </p:cNvPr>
          <p:cNvSpPr>
            <a:spLocks noGrp="1"/>
          </p:cNvSpPr>
          <p:nvPr>
            <p:ph type="title"/>
          </p:nvPr>
        </p:nvSpPr>
        <p:spPr/>
        <p:txBody>
          <a:bodyPr/>
          <a:lstStyle/>
          <a:p>
            <a:r>
              <a:rPr lang="en-US"/>
              <a:t>Other Reserved Ranges</a:t>
            </a:r>
            <a:endParaRPr lang="en-US" dirty="0"/>
          </a:p>
        </p:txBody>
      </p:sp>
      <p:sp>
        <p:nvSpPr>
          <p:cNvPr id="4" name="Footer Placeholder 3">
            <a:extLst>
              <a:ext uri="{FF2B5EF4-FFF2-40B4-BE49-F238E27FC236}">
                <a16:creationId xmlns:a16="http://schemas.microsoft.com/office/drawing/2014/main" id="{B90A1CEB-24B7-457E-9B94-63B3E934D3E5}"/>
              </a:ext>
            </a:extLst>
          </p:cNvPr>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5" name="Slide Number Placeholder 4">
            <a:extLst>
              <a:ext uri="{FF2B5EF4-FFF2-40B4-BE49-F238E27FC236}">
                <a16:creationId xmlns:a16="http://schemas.microsoft.com/office/drawing/2014/main" id="{3AB96E6C-A699-4832-AFA3-02D2A3D6667C}"/>
              </a:ext>
            </a:extLst>
          </p:cNvPr>
          <p:cNvSpPr>
            <a:spLocks noGrp="1"/>
          </p:cNvSpPr>
          <p:nvPr>
            <p:ph type="sldNum" sz="quarter" idx="4"/>
          </p:nvPr>
        </p:nvSpPr>
        <p:spPr>
          <a:xfrm>
            <a:off x="11460163" y="6308725"/>
            <a:ext cx="731837" cy="549275"/>
          </a:xfrm>
        </p:spPr>
        <p:txBody>
          <a:bodyPr/>
          <a:lstStyle/>
          <a:p>
            <a:r>
              <a:rPr lang="en-US" dirty="0"/>
              <a:t>114</a:t>
            </a:r>
          </a:p>
        </p:txBody>
      </p:sp>
    </p:spTree>
    <p:extLst>
      <p:ext uri="{BB962C8B-B14F-4D97-AF65-F5344CB8AC3E}">
        <p14:creationId xmlns:p14="http://schemas.microsoft.com/office/powerpoint/2010/main" val="347442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noProof="0"/>
              <a:t>Split up broadcast domains</a:t>
            </a:r>
          </a:p>
          <a:p>
            <a:pPr lvl="1"/>
            <a:r>
              <a:rPr lang="en-US"/>
              <a:t>Reduce broadcast traffic to improve performance</a:t>
            </a:r>
          </a:p>
          <a:p>
            <a:pPr lvl="1"/>
            <a:r>
              <a:rPr lang="en-US" noProof="0"/>
              <a:t>Implement VLANs at layer 2</a:t>
            </a:r>
          </a:p>
          <a:p>
            <a:pPr lvl="1"/>
            <a:r>
              <a:rPr lang="en-US"/>
              <a:t>Map each VLAN to a logical subnet ID</a:t>
            </a:r>
          </a:p>
          <a:p>
            <a:r>
              <a:rPr lang="en-US" noProof="0"/>
              <a:t>Identify physically distinct networks as logically separate</a:t>
            </a:r>
          </a:p>
          <a:p>
            <a:pPr lvl="1"/>
            <a:r>
              <a:rPr lang="en-US"/>
              <a:t>Join segments with different topologies (Ethernet and Token Ring)</a:t>
            </a:r>
          </a:p>
          <a:p>
            <a:pPr lvl="1"/>
            <a:r>
              <a:rPr lang="en-US" noProof="0"/>
              <a:t>Map each segment to separate logical subnet IDs</a:t>
            </a:r>
          </a:p>
          <a:p>
            <a:pPr lvl="1"/>
            <a:r>
              <a:rPr lang="en-US" noProof="0"/>
              <a:t>Assign subnet </a:t>
            </a:r>
            <a:r>
              <a:rPr lang="en-US"/>
              <a:t>ID to each </a:t>
            </a:r>
            <a:r>
              <a:rPr lang="en-US" noProof="0"/>
              <a:t>WAN link</a:t>
            </a:r>
          </a:p>
          <a:p>
            <a:r>
              <a:rPr lang="en-US" noProof="0"/>
              <a:t>Create logically distinct zones for security and administration</a:t>
            </a:r>
            <a:endParaRPr lang="en-US" noProof="0" dirty="0"/>
          </a:p>
        </p:txBody>
      </p:sp>
      <p:sp>
        <p:nvSpPr>
          <p:cNvPr id="13314" name="Title 1"/>
          <p:cNvSpPr>
            <a:spLocks noGrp="1"/>
          </p:cNvSpPr>
          <p:nvPr>
            <p:ph type="title"/>
          </p:nvPr>
        </p:nvSpPr>
        <p:spPr/>
        <p:txBody>
          <a:bodyPr/>
          <a:lstStyle/>
          <a:p>
            <a:r>
              <a:rPr lang="en-US" altLang="en-US" noProof="0" dirty="0"/>
              <a:t>Subnet Design</a:t>
            </a:r>
          </a:p>
        </p:txBody>
      </p:sp>
      <p:sp>
        <p:nvSpPr>
          <p:cNvPr id="2" name="Footer Placeholder 1"/>
          <p:cNvSpPr>
            <a:spLocks noGrp="1"/>
          </p:cNvSpPr>
          <p:nvPr>
            <p:ph type="ftr" sz="quarter" idx="3"/>
          </p:nvPr>
        </p:nvSpPr>
        <p:spPr>
          <a:xfrm>
            <a:off x="0" y="6537325"/>
            <a:ext cx="12192000" cy="320675"/>
          </a:xfrm>
        </p:spPr>
        <p:txBody>
          <a:bodyPr/>
          <a:lstStyle/>
          <a:p>
            <a:r>
              <a:rPr lang="en-US"/>
              <a:t>2.2 IPv4 Addressing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115</a:t>
            </a:r>
          </a:p>
        </p:txBody>
      </p:sp>
    </p:spTree>
    <p:extLst>
      <p:ext uri="{BB962C8B-B14F-4D97-AF65-F5344CB8AC3E}">
        <p14:creationId xmlns:p14="http://schemas.microsoft.com/office/powerpoint/2010/main" val="2729974069"/>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17</TotalTime>
  <Words>1576</Words>
  <Application>Microsoft Office PowerPoint</Application>
  <PresentationFormat>Widescreen</PresentationFormat>
  <Paragraphs>181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Broadcast, Multicast, and Unicast</vt:lpstr>
      <vt:lpstr>Classful Addressing</vt:lpstr>
      <vt:lpstr>Class D and Class E Addresses</vt:lpstr>
      <vt:lpstr>Private Addressing</vt:lpstr>
      <vt:lpstr>Loopback Addresses</vt:lpstr>
      <vt:lpstr>Other Reserved Ranges</vt:lpstr>
      <vt:lpstr>Subnet Design</vt:lpstr>
      <vt:lpstr>Subnet Design Example</vt:lpstr>
      <vt:lpstr>Subnet Mask Format</vt:lpstr>
      <vt:lpstr>Default Subnet Masks</vt:lpstr>
      <vt:lpstr>Classless Addressing</vt:lpstr>
      <vt:lpstr>Planning an IPv4 Addressing Scheme (1)</vt:lpstr>
      <vt:lpstr>Planning an IPv4 Addressing Scheme (2)</vt:lpstr>
      <vt:lpstr>Public Internet Addressing</vt:lpstr>
      <vt:lpstr>Variable Length Subnet Mask (VLSM)</vt:lpstr>
      <vt:lpstr>VLSM Addressing Scheme</vt:lpstr>
      <vt:lpstr>PowerPoint Presentation</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IPv4 Addressing</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12</cp:revision>
  <dcterms:created xsi:type="dcterms:W3CDTF">2018-02-13T01:36:51Z</dcterms:created>
  <dcterms:modified xsi:type="dcterms:W3CDTF">2018-05-25T23:37:11Z</dcterms:modified>
  <cp:category>© 2018 gtslearning</cp:category>
</cp:coreProperties>
</file>