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7"/>
  </p:notesMasterIdLst>
  <p:handoutMasterIdLst>
    <p:handoutMasterId r:id="rId28"/>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1" r:id="rId25"/>
    <p:sldId id="28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6647" autoAdjust="0"/>
  </p:normalViewPr>
  <p:slideViewPr>
    <p:cSldViewPr snapToGrid="0">
      <p:cViewPr varScale="1">
        <p:scale>
          <a:sx n="85" d="100"/>
          <a:sy n="85" d="100"/>
        </p:scale>
        <p:origin x="590" y="67"/>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F14E8-4065-4DCC-AE22-15775C6D99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208121-CF54-4F8B-A1F5-3D5AECD7653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68645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C922555-D95F-4E11-953A-7765623FCC4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1A0F7C1-0A0D-402E-87BB-D363D755305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32130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AE363-F7D2-49A4-920A-D477CAE47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592579-4742-4A50-9503-CE421FF847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28659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CAFFB26-037A-4099-9C35-69E303B6DF2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95E6106-B794-48AA-93BC-3F1DE0CE39A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01859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E836DD6-9B9E-4483-8E6A-7D342F4F06D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36CE109-019C-4003-80F7-DE8983A5A08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26925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25AC1-038C-443D-9D4E-14E5D6435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3DEB1-5C3F-43E4-AB19-E00AF06E853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59987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1DEA0E-A5B3-4061-8A40-30E1185286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342E0-9F54-41D1-A910-F577B095160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529700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44E68-C5D2-4A01-BCD0-98F667934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11BE68-4B8F-4C7B-BB2D-27A1CA212C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9866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45BA3D8-D5D2-49A0-AF24-C2B1FC65774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2C85694-435A-4962-BCC5-B2D131474CA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45683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0FAF01A-CADE-46FF-97B1-04F1B7CA4CB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16B57F8-F9AF-4474-8EDD-8BC92890076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41134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92981A3-2A6A-4679-86AA-358757CF35F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1DB9B4B-E279-477E-BB78-D0EA3E0870F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90814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0D0C98BB-FDB2-41FD-B923-129257EC485E}"/>
              </a:ext>
            </a:extLst>
          </p:cNvPr>
          <p:cNvSpPr>
            <a:spLocks noGrp="1" noRot="1" noChangeAspect="1"/>
          </p:cNvSpPr>
          <p:nvPr>
            <p:ph type="sldImg"/>
          </p:nvPr>
        </p:nvSpPr>
        <p:spPr/>
      </p:sp>
    </p:spTree>
    <p:extLst>
      <p:ext uri="{BB962C8B-B14F-4D97-AF65-F5344CB8AC3E}">
        <p14:creationId xmlns:p14="http://schemas.microsoft.com/office/powerpoint/2010/main" val="742252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2F7C27-7138-4C73-AB4D-8972146CE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860ECB-8212-48B9-85C2-08AB584A8B6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204232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060C8-D12A-4144-8068-91116A664B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5A338D-7CA8-4B0A-ACFC-1DA9274BF6F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573778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0238CF-836A-490C-BED9-6391B8AF41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58B45-FDA9-4D10-8CA8-8758B6CFE81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14022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4E4D0DD-15E1-4EE2-A0CE-ACBE70B912B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98990E9-1A57-4C61-80A6-9F60103B0FA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93345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element is missing from the following list and what is its purpose: identification, authentication, accounting. </a:t>
            </a:r>
            <a:r>
              <a:rPr lang="en-GB" dirty="0"/>
              <a:t>Authorization - assigning privileges over the network object to the subject.</a:t>
            </a:r>
            <a:endParaRPr lang="en-US" b="0" dirty="0"/>
          </a:p>
          <a:p>
            <a:pPr lvl="1"/>
            <a:r>
              <a:rPr lang="en-GB" b="0" dirty="0"/>
              <a:t>Why do malicious insider threats often pose greater risk than malicious users generally? </a:t>
            </a:r>
            <a:r>
              <a:rPr lang="en-GB" dirty="0"/>
              <a:t>Malicious insiders are trusted users, meaning they have existing privileges to work on the network and access resources.</a:t>
            </a:r>
            <a:endParaRPr lang="en-US" b="0" dirty="0"/>
          </a:p>
          <a:p>
            <a:pPr lvl="1"/>
            <a:r>
              <a:rPr lang="en-GB" b="0" dirty="0"/>
              <a:t>Why is a logic bomb unlikely to be detected by anti-virus software? </a:t>
            </a:r>
            <a:r>
              <a:rPr lang="en-GB" dirty="0"/>
              <a:t>Most anti-virus software depends on signatures of known malware to detect threats. A logic bomb is a specially crafted script or program that runs according to specific triggers, usually perpetrated by an insider threat, and so unlikely to be detectable by routine scans.</a:t>
            </a:r>
            <a:endParaRPr lang="en-US" b="0" dirty="0"/>
          </a:p>
          <a:p>
            <a:pPr lvl="1"/>
            <a:r>
              <a:rPr lang="en-GB" b="0" dirty="0"/>
              <a:t>What is the purpose of SSO? </a:t>
            </a:r>
            <a:r>
              <a:rPr lang="en-GB" dirty="0"/>
              <a:t>Single Sign-on allows users to authenticate once to gain access to different resources. This reduces the number of logins a user has to remember.</a:t>
            </a:r>
            <a:endParaRPr lang="en-US" b="0" dirty="0"/>
          </a:p>
          <a:p>
            <a:pPr lvl="1"/>
            <a:r>
              <a:rPr lang="en-GB" b="0" dirty="0"/>
              <a:t>How do social engineering attacks succeed? </a:t>
            </a:r>
            <a:r>
              <a:rPr lang="en-GB" dirty="0"/>
              <a:t>They generally depend on lack of security awareness in users. An attacker can either be intimidating (exploiting users' ignorance of technical subjects or fear of authority) or persuasive (exploiting the "customer service" mindset to be helpful developed in most organizations).</a:t>
            </a:r>
            <a:endParaRPr lang="en-US" b="0" dirty="0"/>
          </a:p>
          <a:p>
            <a:pPr lvl="1"/>
            <a:r>
              <a:rPr lang="en-GB" b="0" dirty="0"/>
              <a:t>How might an attacker recover a password from an encrypted hash? </a:t>
            </a:r>
            <a:r>
              <a:rPr lang="en-GB" dirty="0"/>
              <a:t>By using a password cracking tool. This may recover the password if it uses a simple dictionary word or if it is insufficiently long and complex (brute force).</a:t>
            </a:r>
            <a:endParaRPr lang="en-US" b="0" dirty="0"/>
          </a:p>
          <a:p>
            <a:pPr lvl="1"/>
            <a:r>
              <a:rPr lang="en-GB" b="0" dirty="0"/>
              <a:t>What are the main features of a digital certificate? </a:t>
            </a:r>
            <a:r>
              <a:rPr lang="en-GB" dirty="0"/>
              <a:t>A digital certificate contains the subject's public key, which can be used to cryptographically authenticate the subject and encrypt messages sent to it. The certificate is signed by a Certificate Authority (CA) that has validated the subject's identity. The certificate contains other information to identify the subject and describe its purpose.</a:t>
            </a:r>
            <a:endParaRPr lang="en-US" b="0" dirty="0"/>
          </a:p>
          <a:p>
            <a:pPr lvl="1"/>
            <a:r>
              <a:rPr lang="en-GB" b="0" dirty="0"/>
              <a:t>What are the main features provided by Kerberos authentication? </a:t>
            </a:r>
            <a:r>
              <a:rPr lang="en-GB" dirty="0"/>
              <a:t>Single sign-on and support for mutual authentication.</a:t>
            </a:r>
            <a:endParaRPr lang="en-US" b="0" dirty="0"/>
          </a:p>
          <a:p>
            <a:pPr lvl="1"/>
            <a:r>
              <a:rPr lang="en-GB" b="0" dirty="0"/>
              <a:t>What is a RADIUS client and how should it be configured? </a:t>
            </a:r>
            <a:r>
              <a:rPr lang="en-GB" dirty="0"/>
              <a:t>A device or server that accepts user connections. Using RADIUS architecture, the client does not need to be able to perform authentication itself; it passes the logon request to an AAA server. The client needs to be configured with the RADIUS server address and pre-shared key.</a:t>
            </a:r>
            <a:endParaRPr lang="en-US" b="0" dirty="0"/>
          </a:p>
          <a:p>
            <a:pPr lvl="1"/>
            <a:r>
              <a:rPr lang="en-GB" b="0" dirty="0"/>
              <a:t>How does the "ARP inspection" security feature of a switch mitigate against ARP flooding? </a:t>
            </a:r>
            <a:r>
              <a:rPr lang="en-GB" dirty="0"/>
              <a:t>It  maintains a trusted database of IP:ARP mappings and blocks any non-conforming gratuitous ARP replies from untrusted ports.</a:t>
            </a:r>
            <a:endParaRPr lang="en-US" b="0" dirty="0"/>
          </a:p>
          <a:p>
            <a:pPr lvl="1"/>
            <a:r>
              <a:rPr lang="en-GB" b="0" dirty="0"/>
              <a:t>True or false? A switch implementing 802.1X would be described as an "authenticator". </a:t>
            </a:r>
            <a:r>
              <a:rPr lang="en-GB" dirty="0"/>
              <a:t>True.</a:t>
            </a:r>
            <a:endParaRPr lang="en-US" b="0" dirty="0"/>
          </a:p>
          <a:p>
            <a:pPr lvl="1"/>
            <a:r>
              <a:rPr lang="en-GB" b="0" dirty="0"/>
              <a:t>What is meant by "remediation" in the context of NAC? </a:t>
            </a:r>
            <a:r>
              <a:rPr lang="en-GB" dirty="0"/>
              <a:t>The options provided to a client that does not meet the health policy - for example, allowed basic internet access only, given access to required patches, and so on.</a:t>
            </a:r>
            <a:endParaRPr lang="en-US" b="0" dirty="0"/>
          </a:p>
        </p:txBody>
      </p:sp>
      <p:sp>
        <p:nvSpPr>
          <p:cNvPr id="4" name="Slide Image Placeholder 3">
            <a:extLst>
              <a:ext uri="{FF2B5EF4-FFF2-40B4-BE49-F238E27FC236}">
                <a16:creationId xmlns:a16="http://schemas.microsoft.com/office/drawing/2014/main" id="{C3CE1BC0-B06A-4292-8EB2-D664F7937F82}"/>
              </a:ext>
            </a:extLst>
          </p:cNvPr>
          <p:cNvSpPr>
            <a:spLocks noGrp="1" noRot="1" noChangeAspect="1"/>
          </p:cNvSpPr>
          <p:nvPr>
            <p:ph type="sldImg"/>
          </p:nvPr>
        </p:nvSpPr>
        <p:spPr/>
      </p:sp>
    </p:spTree>
    <p:extLst>
      <p:ext uri="{BB962C8B-B14F-4D97-AF65-F5344CB8AC3E}">
        <p14:creationId xmlns:p14="http://schemas.microsoft.com/office/powerpoint/2010/main" val="3037713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545D4-A5A2-4296-B40F-E0192FA8F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A758F6-DB79-48C9-B509-6FF5C42D4C58}"/>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786150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5F54D2A-7309-43A0-988E-4D9A867FB1C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ED7B496-EDEC-4290-ADE2-D97CE0F7894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57261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4021222-5765-441F-A71F-FF6E45B3C82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C6192BB-E959-4711-A52E-67277C2ABC0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38455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5B1AD0F-28A7-4EF3-AC61-00BC3188913C}"/>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84AAC8A-0275-4A28-9C72-79FF2D7FF77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22280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D6AD15E-C990-4B0F-B2BB-20C34C502A0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95B92C1-BC9E-4DEC-8E04-49068D0046C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2874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1B615CA-30DB-440C-8998-352472AEE95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A1A13CD-788D-4D8E-8A19-0447A266485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65708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65B4C5-1C14-4854-BA62-9C7F76D0A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83F611-5E65-4817-93C9-6952C005A8C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78463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B5F6638-BFDE-4CFF-B7F4-05FE0FC30C0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A01C3C4-8EEA-44D2-9145-F6581F7105E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483086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0.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4.5 Authentication and Endpoint Security</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1087920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E120A2-CF55-4612-9FC6-2AFA6D73BA2A}"/>
              </a:ext>
            </a:extLst>
          </p:cNvPr>
          <p:cNvSpPr>
            <a:spLocks noGrp="1"/>
          </p:cNvSpPr>
          <p:nvPr>
            <p:ph type="title"/>
          </p:nvPr>
        </p:nvSpPr>
        <p:spPr/>
        <p:txBody>
          <a:bodyPr/>
          <a:lstStyle/>
          <a:p>
            <a:r>
              <a:rPr lang="en-US"/>
              <a:t>Something You Know</a:t>
            </a:r>
            <a:endParaRPr lang="en-US" dirty="0"/>
          </a:p>
        </p:txBody>
      </p:sp>
      <p:sp>
        <p:nvSpPr>
          <p:cNvPr id="11" name="Content Placeholder 10">
            <a:extLst>
              <a:ext uri="{FF2B5EF4-FFF2-40B4-BE49-F238E27FC236}">
                <a16:creationId xmlns:a16="http://schemas.microsoft.com/office/drawing/2014/main" id="{2B8F68DD-3326-4033-8F73-446F0445838A}"/>
              </a:ext>
            </a:extLst>
          </p:cNvPr>
          <p:cNvSpPr>
            <a:spLocks noGrp="1"/>
          </p:cNvSpPr>
          <p:nvPr>
            <p:ph sz="half" idx="2"/>
          </p:nvPr>
        </p:nvSpPr>
        <p:spPr/>
        <p:txBody>
          <a:bodyPr>
            <a:normAutofit fontScale="92500" lnSpcReduction="20000"/>
          </a:bodyPr>
          <a:lstStyle/>
          <a:p>
            <a:r>
              <a:rPr lang="en-US" dirty="0"/>
              <a:t>Username and password</a:t>
            </a:r>
          </a:p>
          <a:p>
            <a:r>
              <a:rPr lang="en-US" dirty="0"/>
              <a:t>Passphrase</a:t>
            </a:r>
          </a:p>
          <a:p>
            <a:r>
              <a:rPr lang="en-US" dirty="0"/>
              <a:t>Person Identification Number (PIN)</a:t>
            </a:r>
          </a:p>
          <a:p>
            <a:r>
              <a:rPr lang="en-US" dirty="0"/>
              <a:t>Swipe/pattern unlock</a:t>
            </a:r>
          </a:p>
          <a:p>
            <a:r>
              <a:rPr lang="en-US" dirty="0"/>
              <a:t>Personally Identifiable Information (PII)/password reset</a:t>
            </a:r>
          </a:p>
        </p:txBody>
      </p:sp>
      <p:sp>
        <p:nvSpPr>
          <p:cNvPr id="4" name="Footer Placeholder 3">
            <a:extLst>
              <a:ext uri="{FF2B5EF4-FFF2-40B4-BE49-F238E27FC236}">
                <a16:creationId xmlns:a16="http://schemas.microsoft.com/office/drawing/2014/main" id="{55A3C4D1-43EE-43A2-B22D-D2C0ECEE8A86}"/>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209D59C5-E045-4875-B633-B5E5A254E901}"/>
              </a:ext>
            </a:extLst>
          </p:cNvPr>
          <p:cNvSpPr>
            <a:spLocks noGrp="1"/>
          </p:cNvSpPr>
          <p:nvPr>
            <p:ph type="sldNum" sz="quarter" idx="4"/>
          </p:nvPr>
        </p:nvSpPr>
        <p:spPr/>
        <p:txBody>
          <a:bodyPr/>
          <a:lstStyle/>
          <a:p>
            <a:r>
              <a:rPr lang="en-US" dirty="0"/>
              <a:t>348</a:t>
            </a:r>
          </a:p>
        </p:txBody>
      </p:sp>
      <p:pic>
        <p:nvPicPr>
          <p:cNvPr id="12" name="Content Placeholder 11" descr="Windows logon screen  (Used with permission from Microsoft)">
            <a:extLst>
              <a:ext uri="{FF2B5EF4-FFF2-40B4-BE49-F238E27FC236}">
                <a16:creationId xmlns:a16="http://schemas.microsoft.com/office/drawing/2014/main" id="{B4CF2676-5133-4959-A99B-46465C5BC218}"/>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2075" y="1472168"/>
            <a:ext cx="5943600" cy="4462938"/>
          </a:xfrm>
          <a:prstGeom prst="rect">
            <a:avLst/>
          </a:prstGeom>
          <a:noFill/>
          <a:ln>
            <a:noFill/>
          </a:ln>
        </p:spPr>
      </p:pic>
      <p:sp>
        <p:nvSpPr>
          <p:cNvPr id="13" name="TextBox 12">
            <a:extLst>
              <a:ext uri="{FF2B5EF4-FFF2-40B4-BE49-F238E27FC236}">
                <a16:creationId xmlns:a16="http://schemas.microsoft.com/office/drawing/2014/main" id="{F33E7C60-CC44-4D40-81C6-897542CC2DF5}"/>
              </a:ext>
            </a:extLst>
          </p:cNvPr>
          <p:cNvSpPr txBox="1"/>
          <p:nvPr/>
        </p:nvSpPr>
        <p:spPr>
          <a:xfrm>
            <a:off x="3539447" y="5914126"/>
            <a:ext cx="2775282" cy="276999"/>
          </a:xfrm>
          <a:prstGeom prst="rect">
            <a:avLst/>
          </a:prstGeom>
          <a:noFill/>
        </p:spPr>
        <p:txBody>
          <a:bodyPr wrap="square" rtlCol="0">
            <a:spAutoFit/>
          </a:bodyPr>
          <a:lstStyle/>
          <a:p>
            <a:pPr algn="ctr"/>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1115439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a:t>Password Attacks</a:t>
            </a:r>
            <a:endParaRPr lang="en-US" altLang="en-US" dirty="0"/>
          </a:p>
        </p:txBody>
      </p:sp>
      <p:pic>
        <p:nvPicPr>
          <p:cNvPr id="5" name="Content Placeholder 4" descr="Cain and Abel password cracker"/>
          <p:cNvPicPr>
            <a:picLocks noGrp="1"/>
          </p:cNvPicPr>
          <p:nvPr>
            <p:ph sz="half" idx="1"/>
          </p:nvPr>
        </p:nvPicPr>
        <p:blipFill>
          <a:blip r:embed="rId3" cstate="print"/>
          <a:stretch>
            <a:fillRect/>
          </a:stretch>
        </p:blipFill>
        <p:spPr>
          <a:xfrm>
            <a:off x="523744" y="1798539"/>
            <a:ext cx="5080261" cy="3810196"/>
          </a:xfrm>
        </p:spPr>
      </p:pic>
      <p:sp>
        <p:nvSpPr>
          <p:cNvPr id="2" name="Content Placeholder 1"/>
          <p:cNvSpPr>
            <a:spLocks noGrp="1"/>
          </p:cNvSpPr>
          <p:nvPr>
            <p:ph sz="half" idx="2"/>
          </p:nvPr>
        </p:nvSpPr>
        <p:spPr/>
        <p:txBody>
          <a:bodyPr/>
          <a:lstStyle/>
          <a:p>
            <a:r>
              <a:rPr lang="en-US" altLang="en-US" dirty="0"/>
              <a:t>Cleartext credentials</a:t>
            </a:r>
          </a:p>
          <a:p>
            <a:r>
              <a:rPr lang="en-US" altLang="en-US" dirty="0"/>
              <a:t>Dictionary</a:t>
            </a:r>
          </a:p>
          <a:p>
            <a:r>
              <a:rPr lang="en-US" altLang="en-US" dirty="0"/>
              <a:t>Brute force</a:t>
            </a:r>
          </a:p>
          <a:p>
            <a:endParaRPr lang="en-US" dirty="0"/>
          </a:p>
        </p:txBody>
      </p:sp>
      <p:sp>
        <p:nvSpPr>
          <p:cNvPr id="3" name="Footer Placeholder 2"/>
          <p:cNvSpPr>
            <a:spLocks noGrp="1"/>
          </p:cNvSpPr>
          <p:nvPr>
            <p:ph type="ftr" sz="quarter" idx="3"/>
          </p:nvPr>
        </p:nvSpPr>
        <p:spPr/>
        <p:txBody>
          <a:bodyPr/>
          <a:lstStyle/>
          <a:p>
            <a:r>
              <a:rPr lang="en-GB"/>
              <a:t>4.5 Authentication and Endpoint Security</a:t>
            </a:r>
            <a:endParaRPr lang="en-US" dirty="0"/>
          </a:p>
        </p:txBody>
      </p:sp>
      <p:sp>
        <p:nvSpPr>
          <p:cNvPr id="4" name="Slide Number Placeholder 3"/>
          <p:cNvSpPr>
            <a:spLocks noGrp="1"/>
          </p:cNvSpPr>
          <p:nvPr>
            <p:ph type="sldNum" sz="quarter" idx="4"/>
          </p:nvPr>
        </p:nvSpPr>
        <p:spPr/>
        <p:txBody>
          <a:bodyPr/>
          <a:lstStyle/>
          <a:p>
            <a:r>
              <a:rPr lang="en-US" dirty="0"/>
              <a:t>349</a:t>
            </a:r>
          </a:p>
        </p:txBody>
      </p:sp>
    </p:spTree>
    <p:extLst>
      <p:ext uri="{BB962C8B-B14F-4D97-AF65-F5344CB8AC3E}">
        <p14:creationId xmlns:p14="http://schemas.microsoft.com/office/powerpoint/2010/main" val="1289279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B9F3E3-FCA0-456F-AF20-3549BB4D4D0D}"/>
              </a:ext>
            </a:extLst>
          </p:cNvPr>
          <p:cNvSpPr>
            <a:spLocks noGrp="1"/>
          </p:cNvSpPr>
          <p:nvPr>
            <p:ph idx="1"/>
          </p:nvPr>
        </p:nvSpPr>
        <p:spPr/>
        <p:txBody>
          <a:bodyPr>
            <a:normAutofit fontScale="62500" lnSpcReduction="20000"/>
          </a:bodyPr>
          <a:lstStyle/>
          <a:p>
            <a:r>
              <a:rPr lang="en-US" dirty="0"/>
              <a:t>Have</a:t>
            </a:r>
          </a:p>
          <a:p>
            <a:pPr lvl="1"/>
            <a:r>
              <a:rPr lang="en-US" dirty="0"/>
              <a:t>Smart card and token-based access mechanisms (such as key fobs)</a:t>
            </a:r>
          </a:p>
          <a:p>
            <a:r>
              <a:rPr lang="en-US" dirty="0"/>
              <a:t>Are</a:t>
            </a:r>
          </a:p>
          <a:p>
            <a:pPr lvl="1"/>
            <a:r>
              <a:rPr lang="en-US" dirty="0"/>
              <a:t>Biometric access control</a:t>
            </a:r>
          </a:p>
          <a:p>
            <a:r>
              <a:rPr lang="en-US" dirty="0"/>
              <a:t>Do</a:t>
            </a:r>
          </a:p>
          <a:p>
            <a:pPr lvl="1"/>
            <a:r>
              <a:rPr lang="en-US" dirty="0"/>
              <a:t>Behavioral recognition</a:t>
            </a:r>
          </a:p>
          <a:p>
            <a:pPr lvl="1"/>
            <a:r>
              <a:rPr lang="en-US" dirty="0"/>
              <a:t>More likely to be used for continuous authentication or extra validation</a:t>
            </a:r>
          </a:p>
          <a:p>
            <a:r>
              <a:rPr lang="en-US" dirty="0"/>
              <a:t>Or Some</a:t>
            </a:r>
            <a:r>
              <a:rPr lang="en-US" i="1" dirty="0"/>
              <a:t>where</a:t>
            </a:r>
            <a:r>
              <a:rPr lang="en-US" dirty="0"/>
              <a:t> You Are</a:t>
            </a:r>
          </a:p>
          <a:p>
            <a:pPr lvl="1"/>
            <a:r>
              <a:rPr lang="en-US" dirty="0"/>
              <a:t>Geographic location or logical network address</a:t>
            </a:r>
          </a:p>
          <a:p>
            <a:pPr lvl="1"/>
            <a:r>
              <a:rPr lang="en-US" dirty="0"/>
              <a:t>Global Positioning System (GPS), Indoor Positioning System (IPS), GeoIP</a:t>
            </a:r>
          </a:p>
          <a:p>
            <a:pPr lvl="1"/>
            <a:r>
              <a:rPr lang="en-US" dirty="0"/>
              <a:t>More likely to be used for continuous authentication or extra validation</a:t>
            </a:r>
          </a:p>
          <a:p>
            <a:endParaRPr lang="en-US" dirty="0"/>
          </a:p>
        </p:txBody>
      </p:sp>
      <p:sp>
        <p:nvSpPr>
          <p:cNvPr id="3" name="Title 2">
            <a:extLst>
              <a:ext uri="{FF2B5EF4-FFF2-40B4-BE49-F238E27FC236}">
                <a16:creationId xmlns:a16="http://schemas.microsoft.com/office/drawing/2014/main" id="{10A337B5-8E4A-4F51-8BA4-44FBF27929F2}"/>
              </a:ext>
            </a:extLst>
          </p:cNvPr>
          <p:cNvSpPr>
            <a:spLocks noGrp="1"/>
          </p:cNvSpPr>
          <p:nvPr>
            <p:ph type="title"/>
          </p:nvPr>
        </p:nvSpPr>
        <p:spPr/>
        <p:txBody>
          <a:bodyPr/>
          <a:lstStyle/>
          <a:p>
            <a:r>
              <a:rPr lang="en-US"/>
              <a:t>Something You...</a:t>
            </a:r>
            <a:endParaRPr lang="en-US" dirty="0"/>
          </a:p>
        </p:txBody>
      </p:sp>
      <p:sp>
        <p:nvSpPr>
          <p:cNvPr id="4" name="Footer Placeholder 3">
            <a:extLst>
              <a:ext uri="{FF2B5EF4-FFF2-40B4-BE49-F238E27FC236}">
                <a16:creationId xmlns:a16="http://schemas.microsoft.com/office/drawing/2014/main" id="{6A55215C-8215-4741-9220-9A7298495574}"/>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64B7E2A8-D044-4752-9DDD-FDBC43D0B22E}"/>
              </a:ext>
            </a:extLst>
          </p:cNvPr>
          <p:cNvSpPr>
            <a:spLocks noGrp="1"/>
          </p:cNvSpPr>
          <p:nvPr>
            <p:ph type="sldNum" sz="quarter" idx="4"/>
          </p:nvPr>
        </p:nvSpPr>
        <p:spPr/>
        <p:txBody>
          <a:bodyPr/>
          <a:lstStyle/>
          <a:p>
            <a:r>
              <a:rPr lang="en-US" dirty="0"/>
              <a:t>349</a:t>
            </a:r>
          </a:p>
        </p:txBody>
      </p:sp>
    </p:spTree>
    <p:extLst>
      <p:ext uri="{BB962C8B-B14F-4D97-AF65-F5344CB8AC3E}">
        <p14:creationId xmlns:p14="http://schemas.microsoft.com/office/powerpoint/2010/main" val="2522149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D214C6A-A4A4-45BB-B8CE-2B03E8A20DD0}"/>
              </a:ext>
            </a:extLst>
          </p:cNvPr>
          <p:cNvSpPr>
            <a:spLocks noGrp="1"/>
          </p:cNvSpPr>
          <p:nvPr>
            <p:ph idx="1"/>
          </p:nvPr>
        </p:nvSpPr>
        <p:spPr/>
        <p:txBody>
          <a:bodyPr>
            <a:normAutofit fontScale="70000" lnSpcReduction="20000"/>
          </a:bodyPr>
          <a:lstStyle/>
          <a:p>
            <a:r>
              <a:rPr lang="en-US" dirty="0"/>
              <a:t>Public key cryptography (asymmetric encryption)</a:t>
            </a:r>
          </a:p>
          <a:p>
            <a:r>
              <a:rPr lang="en-US" dirty="0"/>
              <a:t>Key pairs (public and private) used for two purposes</a:t>
            </a:r>
          </a:p>
          <a:p>
            <a:pPr lvl="1"/>
            <a:r>
              <a:rPr lang="en-US" dirty="0"/>
              <a:t>Used for confidentiality - if a public key (known to anyone) encrypts a message – only the linked private key (kept secret by the holder) can decrypt the message</a:t>
            </a:r>
          </a:p>
          <a:p>
            <a:pPr lvl="1"/>
            <a:r>
              <a:rPr lang="en-US" dirty="0"/>
              <a:t>Used for authentication – if a private key encrypts a digital signature, only the linked public key can decrypt it, proving the sender is the holder of the private key</a:t>
            </a:r>
          </a:p>
          <a:p>
            <a:r>
              <a:rPr lang="en-US" dirty="0"/>
              <a:t>Public Key Infrastructure (PKI) authenticates the public key</a:t>
            </a:r>
          </a:p>
          <a:p>
            <a:pPr lvl="1"/>
            <a:r>
              <a:rPr lang="en-US" dirty="0"/>
              <a:t>Public key is wrapped in a digital certificate signed by a Certificate Authority (CA)</a:t>
            </a:r>
          </a:p>
          <a:p>
            <a:pPr lvl="1"/>
            <a:r>
              <a:rPr lang="en-US" dirty="0"/>
              <a:t>If client trusts the CA, they can also trust that a certificate is valid</a:t>
            </a:r>
          </a:p>
          <a:p>
            <a:r>
              <a:rPr lang="en-US" dirty="0"/>
              <a:t>Subject is the certificate holder (user or server)</a:t>
            </a:r>
          </a:p>
          <a:p>
            <a:pPr lvl="1"/>
            <a:endParaRPr lang="en-US" dirty="0"/>
          </a:p>
        </p:txBody>
      </p:sp>
      <p:sp>
        <p:nvSpPr>
          <p:cNvPr id="3" name="Title 2">
            <a:extLst>
              <a:ext uri="{FF2B5EF4-FFF2-40B4-BE49-F238E27FC236}">
                <a16:creationId xmlns:a16="http://schemas.microsoft.com/office/drawing/2014/main" id="{8DCC1B10-FBC8-4FCB-91D4-D436D9C05059}"/>
              </a:ext>
            </a:extLst>
          </p:cNvPr>
          <p:cNvSpPr>
            <a:spLocks noGrp="1"/>
          </p:cNvSpPr>
          <p:nvPr>
            <p:ph type="title"/>
          </p:nvPr>
        </p:nvSpPr>
        <p:spPr/>
        <p:txBody>
          <a:bodyPr/>
          <a:lstStyle/>
          <a:p>
            <a:r>
              <a:rPr lang="en-US"/>
              <a:t>PKI and Digital Certificates</a:t>
            </a:r>
            <a:endParaRPr lang="en-US" dirty="0"/>
          </a:p>
        </p:txBody>
      </p:sp>
      <p:sp>
        <p:nvSpPr>
          <p:cNvPr id="4" name="Footer Placeholder 3">
            <a:extLst>
              <a:ext uri="{FF2B5EF4-FFF2-40B4-BE49-F238E27FC236}">
                <a16:creationId xmlns:a16="http://schemas.microsoft.com/office/drawing/2014/main" id="{EF59FD8B-ABC1-4409-BAB0-CBF35F1C0417}"/>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28BE059B-4723-4CB1-B80B-AA917F4081C1}"/>
              </a:ext>
            </a:extLst>
          </p:cNvPr>
          <p:cNvSpPr>
            <a:spLocks noGrp="1"/>
          </p:cNvSpPr>
          <p:nvPr>
            <p:ph type="sldNum" sz="quarter" idx="4"/>
          </p:nvPr>
        </p:nvSpPr>
        <p:spPr/>
        <p:txBody>
          <a:bodyPr/>
          <a:lstStyle/>
          <a:p>
            <a:r>
              <a:rPr lang="en-US" dirty="0"/>
              <a:t>351</a:t>
            </a:r>
          </a:p>
        </p:txBody>
      </p:sp>
    </p:spTree>
    <p:extLst>
      <p:ext uri="{BB962C8B-B14F-4D97-AF65-F5344CB8AC3E}">
        <p14:creationId xmlns:p14="http://schemas.microsoft.com/office/powerpoint/2010/main" val="1235036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lstStyle/>
          <a:p>
            <a:r>
              <a:rPr lang="en-US" altLang="en-US" noProof="0" dirty="0"/>
              <a:t>LM authentication for Windows 9x</a:t>
            </a:r>
          </a:p>
          <a:p>
            <a:pPr lvl="1"/>
            <a:r>
              <a:rPr lang="en-US" altLang="en-US" noProof="0" dirty="0"/>
              <a:t>Susceptible to password cracking</a:t>
            </a:r>
          </a:p>
          <a:p>
            <a:r>
              <a:rPr lang="en-US" altLang="en-US" noProof="0" dirty="0"/>
              <a:t>NTLM/NTLMv2 still provides local logon for standalone Windows</a:t>
            </a:r>
          </a:p>
          <a:p>
            <a:pPr lvl="1"/>
            <a:r>
              <a:rPr lang="en-US" altLang="en-US" noProof="0" dirty="0"/>
              <a:t>Stronger than LM</a:t>
            </a:r>
          </a:p>
          <a:p>
            <a:r>
              <a:rPr lang="en-US" altLang="en-US" dirty="0"/>
              <a:t>Linux local authentication</a:t>
            </a:r>
            <a:endParaRPr lang="en-US" altLang="en-US" noProof="0" dirty="0"/>
          </a:p>
          <a:p>
            <a:pPr lvl="1"/>
            <a:endParaRPr lang="en-US" altLang="en-US" noProof="0" dirty="0"/>
          </a:p>
        </p:txBody>
      </p:sp>
      <p:sp>
        <p:nvSpPr>
          <p:cNvPr id="15362" name="Title 1"/>
          <p:cNvSpPr>
            <a:spLocks noGrp="1"/>
          </p:cNvSpPr>
          <p:nvPr>
            <p:ph type="title"/>
          </p:nvPr>
        </p:nvSpPr>
        <p:spPr/>
        <p:txBody>
          <a:bodyPr/>
          <a:lstStyle/>
          <a:p>
            <a:r>
              <a:rPr lang="en-US" altLang="en-US" noProof="0" dirty="0"/>
              <a:t>LAN Manager/NTLM</a:t>
            </a:r>
          </a:p>
        </p:txBody>
      </p:sp>
      <p:sp>
        <p:nvSpPr>
          <p:cNvPr id="2" name="Footer Placeholder 1"/>
          <p:cNvSpPr>
            <a:spLocks noGrp="1"/>
          </p:cNvSpPr>
          <p:nvPr>
            <p:ph type="ftr" sz="quarter" idx="3"/>
          </p:nvPr>
        </p:nvSpPr>
        <p:spPr>
          <a:xfrm>
            <a:off x="0" y="6537325"/>
            <a:ext cx="12192000" cy="320675"/>
          </a:xfrm>
        </p:spPr>
        <p:txBody>
          <a:bodyPr/>
          <a:lstStyle/>
          <a:p>
            <a:r>
              <a:rPr lang="en-GB"/>
              <a:t>4.5 Authentication and Endpoint Security</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353</a:t>
            </a:r>
          </a:p>
        </p:txBody>
      </p:sp>
    </p:spTree>
    <p:extLst>
      <p:ext uri="{BB962C8B-B14F-4D97-AF65-F5344CB8AC3E}">
        <p14:creationId xmlns:p14="http://schemas.microsoft.com/office/powerpoint/2010/main" val="923731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title"/>
          </p:nvPr>
        </p:nvSpPr>
        <p:spPr/>
        <p:txBody>
          <a:bodyPr/>
          <a:lstStyle/>
          <a:p>
            <a:r>
              <a:rPr lang="en-US" altLang="en-US" noProof="0"/>
              <a:t>Kerberos</a:t>
            </a:r>
            <a:endParaRPr lang="en-US" altLang="en-US" noProof="0" dirty="0"/>
          </a:p>
        </p:txBody>
      </p:sp>
      <p:sp>
        <p:nvSpPr>
          <p:cNvPr id="2" name="Footer Placeholder 1"/>
          <p:cNvSpPr>
            <a:spLocks noGrp="1"/>
          </p:cNvSpPr>
          <p:nvPr>
            <p:ph type="ftr" sz="quarter" idx="3"/>
          </p:nvPr>
        </p:nvSpPr>
        <p:spPr/>
        <p:txBody>
          <a:bodyPr/>
          <a:lstStyle/>
          <a:p>
            <a:r>
              <a:rPr lang="en-GB"/>
              <a:t>4.5 Authentication and Endpoint Security</a:t>
            </a:r>
            <a:endParaRPr lang="en-US" dirty="0"/>
          </a:p>
        </p:txBody>
      </p:sp>
      <p:sp>
        <p:nvSpPr>
          <p:cNvPr id="3" name="Slide Number Placeholder 2"/>
          <p:cNvSpPr>
            <a:spLocks noGrp="1"/>
          </p:cNvSpPr>
          <p:nvPr>
            <p:ph type="sldNum" sz="quarter" idx="4"/>
          </p:nvPr>
        </p:nvSpPr>
        <p:spPr/>
        <p:txBody>
          <a:bodyPr/>
          <a:lstStyle/>
          <a:p>
            <a:r>
              <a:rPr lang="en-US" dirty="0"/>
              <a:t>353</a:t>
            </a:r>
          </a:p>
        </p:txBody>
      </p:sp>
      <p:sp>
        <p:nvSpPr>
          <p:cNvPr id="16390" name="Rectangle 13"/>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5" name="Content Placeholder 4">
            <a:extLst>
              <a:ext uri="{FF2B5EF4-FFF2-40B4-BE49-F238E27FC236}">
                <a16:creationId xmlns:a16="http://schemas.microsoft.com/office/drawing/2014/main" id="{A8C2FD52-B5ED-4878-A1BA-95259DE56848}"/>
              </a:ext>
            </a:extLst>
          </p:cNvPr>
          <p:cNvSpPr>
            <a:spLocks noGrp="1"/>
          </p:cNvSpPr>
          <p:nvPr>
            <p:ph sz="half" idx="1"/>
          </p:nvPr>
        </p:nvSpPr>
        <p:spPr/>
        <p:txBody>
          <a:bodyPr>
            <a:normAutofit fontScale="70000" lnSpcReduction="20000"/>
          </a:bodyPr>
          <a:lstStyle/>
          <a:p>
            <a:r>
              <a:rPr lang="en-US" dirty="0"/>
              <a:t>Single sign-on and mutual authentication</a:t>
            </a:r>
          </a:p>
          <a:p>
            <a:r>
              <a:rPr lang="en-US" dirty="0"/>
              <a:t>Three parts</a:t>
            </a:r>
          </a:p>
          <a:p>
            <a:pPr lvl="1"/>
            <a:r>
              <a:rPr lang="en-US" dirty="0"/>
              <a:t>Client</a:t>
            </a:r>
          </a:p>
          <a:p>
            <a:pPr lvl="1"/>
            <a:r>
              <a:rPr lang="en-US" dirty="0"/>
              <a:t>Server</a:t>
            </a:r>
          </a:p>
          <a:p>
            <a:pPr lvl="1"/>
            <a:r>
              <a:rPr lang="en-US" dirty="0"/>
              <a:t>Key Distribution Center (KDC)</a:t>
            </a:r>
          </a:p>
          <a:p>
            <a:r>
              <a:rPr lang="en-US" dirty="0"/>
              <a:t>Authentication Service – Ticket Granting Ticket</a:t>
            </a:r>
          </a:p>
          <a:p>
            <a:r>
              <a:rPr lang="en-US" dirty="0"/>
              <a:t>Ticket Granting Service – Service Ticket</a:t>
            </a:r>
          </a:p>
          <a:p>
            <a:endParaRPr lang="en-US" dirty="0"/>
          </a:p>
        </p:txBody>
      </p:sp>
      <p:pic>
        <p:nvPicPr>
          <p:cNvPr id="11" name="Content Placeholder 10">
            <a:extLst>
              <a:ext uri="{FF2B5EF4-FFF2-40B4-BE49-F238E27FC236}">
                <a16:creationId xmlns:a16="http://schemas.microsoft.com/office/drawing/2014/main" id="{8F91E2D1-680F-4F1C-8B04-50F3D76D9549}"/>
              </a:ext>
            </a:extLst>
          </p:cNvPr>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tretch>
            <a:fillRect/>
          </a:stretch>
        </p:blipFill>
        <p:spPr>
          <a:xfrm>
            <a:off x="0" y="914400"/>
            <a:ext cx="4142602" cy="2743200"/>
          </a:xfrm>
          <a:prstGeom prst="rect">
            <a:avLst/>
          </a:prstGeom>
        </p:spPr>
      </p:pic>
      <p:pic>
        <p:nvPicPr>
          <p:cNvPr id="12" name="Content Placeholder 11" descr="Kerberos Ticket Granting Service">
            <a:extLst>
              <a:ext uri="{FF2B5EF4-FFF2-40B4-BE49-F238E27FC236}">
                <a16:creationId xmlns:a16="http://schemas.microsoft.com/office/drawing/2014/main" id="{C197DF96-55B4-411D-A150-C7B326E44AF8}"/>
              </a:ext>
            </a:extLst>
          </p:cNvPr>
          <p:cNvPicPr>
            <a:picLocks noGrp="1"/>
          </p:cNvPicPr>
          <p:nvPr>
            <p:ph sz="quarter" idx="13"/>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28498" y="3749675"/>
            <a:ext cx="2701719" cy="2743200"/>
          </a:xfrm>
          <a:prstGeom prst="rect">
            <a:avLst/>
          </a:prstGeom>
          <a:noFill/>
          <a:ln>
            <a:noFill/>
          </a:ln>
        </p:spPr>
      </p:pic>
    </p:spTree>
    <p:extLst>
      <p:ext uri="{BB962C8B-B14F-4D97-AF65-F5344CB8AC3E}">
        <p14:creationId xmlns:p14="http://schemas.microsoft.com/office/powerpoint/2010/main" val="1963302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noProof="0"/>
              <a:t>RADIUS and TACACS+</a:t>
            </a:r>
            <a:endParaRPr lang="en-US" altLang="en-US" noProof="0" dirty="0"/>
          </a:p>
        </p:txBody>
      </p:sp>
      <p:sp>
        <p:nvSpPr>
          <p:cNvPr id="2" name="Footer Placeholder 1"/>
          <p:cNvSpPr>
            <a:spLocks noGrp="1"/>
          </p:cNvSpPr>
          <p:nvPr>
            <p:ph type="ftr" sz="quarter" idx="3"/>
          </p:nvPr>
        </p:nvSpPr>
        <p:spPr/>
        <p:txBody>
          <a:bodyPr/>
          <a:lstStyle/>
          <a:p>
            <a:r>
              <a:rPr lang="en-GB"/>
              <a:t>4.5 Authentication and Endpoint Security</a:t>
            </a:r>
            <a:endParaRPr lang="en-US" dirty="0"/>
          </a:p>
        </p:txBody>
      </p:sp>
      <p:sp>
        <p:nvSpPr>
          <p:cNvPr id="3" name="Slide Number Placeholder 2"/>
          <p:cNvSpPr>
            <a:spLocks noGrp="1"/>
          </p:cNvSpPr>
          <p:nvPr>
            <p:ph type="sldNum" sz="quarter" idx="4"/>
          </p:nvPr>
        </p:nvSpPr>
        <p:spPr/>
        <p:txBody>
          <a:bodyPr/>
          <a:lstStyle/>
          <a:p>
            <a:r>
              <a:rPr lang="en-US" dirty="0"/>
              <a:t>355</a:t>
            </a:r>
          </a:p>
        </p:txBody>
      </p:sp>
      <p:sp>
        <p:nvSpPr>
          <p:cNvPr id="17413" name="Rectangle 5"/>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7" name="Content Placeholder 6">
            <a:extLst>
              <a:ext uri="{FF2B5EF4-FFF2-40B4-BE49-F238E27FC236}">
                <a16:creationId xmlns:a16="http://schemas.microsoft.com/office/drawing/2014/main" id="{4D000166-56C2-41CC-A758-04709373B008}"/>
              </a:ext>
            </a:extLst>
          </p:cNvPr>
          <p:cNvSpPr>
            <a:spLocks noGrp="1"/>
          </p:cNvSpPr>
          <p:nvPr>
            <p:ph sz="half" idx="1"/>
          </p:nvPr>
        </p:nvSpPr>
        <p:spPr/>
        <p:txBody>
          <a:bodyPr>
            <a:normAutofit fontScale="55000" lnSpcReduction="20000"/>
          </a:bodyPr>
          <a:lstStyle/>
          <a:p>
            <a:r>
              <a:rPr lang="en-GB" dirty="0"/>
              <a:t>Network access devices are a bad place to store user accounts and credentials</a:t>
            </a:r>
          </a:p>
          <a:p>
            <a:r>
              <a:rPr lang="en-GB" dirty="0"/>
              <a:t>Thousands of accounts might need synchronizing across hundreds of devices</a:t>
            </a:r>
          </a:p>
          <a:p>
            <a:r>
              <a:rPr lang="en-GB" dirty="0"/>
              <a:t>Authentication, Authorization, and Accounting (AAA) architecture</a:t>
            </a:r>
          </a:p>
          <a:p>
            <a:pPr lvl="1"/>
            <a:r>
              <a:rPr lang="en-GB" dirty="0"/>
              <a:t>Access devices are clients of AAA servers, which host the credentials</a:t>
            </a:r>
          </a:p>
          <a:p>
            <a:pPr lvl="1"/>
            <a:r>
              <a:rPr lang="en-GB" dirty="0"/>
              <a:t>Remote Authentication Dial-in User Service (RADIUS)</a:t>
            </a:r>
          </a:p>
          <a:p>
            <a:pPr lvl="1"/>
            <a:r>
              <a:rPr lang="en-GB" dirty="0"/>
              <a:t>Terminal Access Controller Access-Control System (TACACS+)</a:t>
            </a:r>
            <a:endParaRPr lang="en-US" dirty="0"/>
          </a:p>
        </p:txBody>
      </p:sp>
      <p:pic>
        <p:nvPicPr>
          <p:cNvPr id="12" name="Content Placeholder 8" descr="RADIUS">
            <a:extLst>
              <a:ext uri="{FF2B5EF4-FFF2-40B4-BE49-F238E27FC236}">
                <a16:creationId xmlns:a16="http://schemas.microsoft.com/office/drawing/2014/main" id="{F08EE654-C313-4549-B04C-1F0392A84BD8}"/>
              </a:ext>
            </a:extLst>
          </p:cNvPr>
          <p:cNvPicPr>
            <a:picLocks noGrp="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126163" y="2194403"/>
            <a:ext cx="5940425" cy="3018469"/>
          </a:xfrm>
          <a:prstGeom prst="rect">
            <a:avLst/>
          </a:prstGeom>
          <a:noFill/>
          <a:ln>
            <a:noFill/>
          </a:ln>
        </p:spPr>
      </p:pic>
    </p:spTree>
    <p:extLst>
      <p:ext uri="{BB962C8B-B14F-4D97-AF65-F5344CB8AC3E}">
        <p14:creationId xmlns:p14="http://schemas.microsoft.com/office/powerpoint/2010/main" val="613902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B1A2BF2-ED03-42EB-964A-80199B682844}"/>
              </a:ext>
            </a:extLst>
          </p:cNvPr>
          <p:cNvSpPr>
            <a:spLocks noGrp="1"/>
          </p:cNvSpPr>
          <p:nvPr>
            <p:ph idx="1"/>
          </p:nvPr>
        </p:nvSpPr>
        <p:spPr/>
        <p:txBody>
          <a:bodyPr>
            <a:normAutofit fontScale="92500" lnSpcReduction="10000"/>
          </a:bodyPr>
          <a:lstStyle/>
          <a:p>
            <a:r>
              <a:rPr lang="en-US" dirty="0"/>
              <a:t>List of network users and resources</a:t>
            </a:r>
          </a:p>
          <a:p>
            <a:r>
              <a:rPr lang="en-US" dirty="0"/>
              <a:t>Access Control Lists (Authorizations)</a:t>
            </a:r>
          </a:p>
          <a:p>
            <a:r>
              <a:rPr lang="en-US" dirty="0"/>
              <a:t>Directory database</a:t>
            </a:r>
          </a:p>
          <a:p>
            <a:pPr lvl="1"/>
            <a:r>
              <a:rPr lang="en-US" dirty="0"/>
              <a:t>Objects</a:t>
            </a:r>
          </a:p>
          <a:p>
            <a:pPr lvl="1"/>
            <a:r>
              <a:rPr lang="en-US" dirty="0"/>
              <a:t>Attributes</a:t>
            </a:r>
          </a:p>
          <a:p>
            <a:r>
              <a:rPr lang="en-US" dirty="0"/>
              <a:t>X.500</a:t>
            </a:r>
          </a:p>
          <a:p>
            <a:r>
              <a:rPr lang="en-US" dirty="0"/>
              <a:t>Lightweight Directory Access Protocol (LDAP)</a:t>
            </a:r>
          </a:p>
        </p:txBody>
      </p:sp>
      <p:sp>
        <p:nvSpPr>
          <p:cNvPr id="3" name="Title 2">
            <a:extLst>
              <a:ext uri="{FF2B5EF4-FFF2-40B4-BE49-F238E27FC236}">
                <a16:creationId xmlns:a16="http://schemas.microsoft.com/office/drawing/2014/main" id="{CAE66F47-F01E-4CAC-9A61-0F76EC453A95}"/>
              </a:ext>
            </a:extLst>
          </p:cNvPr>
          <p:cNvSpPr>
            <a:spLocks noGrp="1"/>
          </p:cNvSpPr>
          <p:nvPr>
            <p:ph type="title"/>
          </p:nvPr>
        </p:nvSpPr>
        <p:spPr/>
        <p:txBody>
          <a:bodyPr/>
          <a:lstStyle/>
          <a:p>
            <a:r>
              <a:rPr lang="en-US"/>
              <a:t>Directory Services and LDAP</a:t>
            </a:r>
            <a:endParaRPr lang="en-US" dirty="0"/>
          </a:p>
        </p:txBody>
      </p:sp>
      <p:sp>
        <p:nvSpPr>
          <p:cNvPr id="4" name="Footer Placeholder 3">
            <a:extLst>
              <a:ext uri="{FF2B5EF4-FFF2-40B4-BE49-F238E27FC236}">
                <a16:creationId xmlns:a16="http://schemas.microsoft.com/office/drawing/2014/main" id="{5DE30FAC-614F-4BAC-A835-914A42F174D2}"/>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9BDB3B2F-1AC2-4403-9544-DD13E720501F}"/>
              </a:ext>
            </a:extLst>
          </p:cNvPr>
          <p:cNvSpPr>
            <a:spLocks noGrp="1"/>
          </p:cNvSpPr>
          <p:nvPr>
            <p:ph type="sldNum" sz="quarter" idx="4"/>
          </p:nvPr>
        </p:nvSpPr>
        <p:spPr/>
        <p:txBody>
          <a:bodyPr/>
          <a:lstStyle/>
          <a:p>
            <a:r>
              <a:rPr lang="en-US" dirty="0"/>
              <a:t>356</a:t>
            </a:r>
          </a:p>
        </p:txBody>
      </p:sp>
    </p:spTree>
    <p:extLst>
      <p:ext uri="{BB962C8B-B14F-4D97-AF65-F5344CB8AC3E}">
        <p14:creationId xmlns:p14="http://schemas.microsoft.com/office/powerpoint/2010/main" val="1809717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3FEA0B-DD87-40E3-A14D-7AEAEF8095F4}"/>
              </a:ext>
            </a:extLst>
          </p:cNvPr>
          <p:cNvSpPr>
            <a:spLocks noGrp="1"/>
          </p:cNvSpPr>
          <p:nvPr>
            <p:ph type="title"/>
          </p:nvPr>
        </p:nvSpPr>
        <p:spPr/>
        <p:txBody>
          <a:bodyPr/>
          <a:lstStyle/>
          <a:p>
            <a:r>
              <a:rPr lang="en-US"/>
              <a:t>X.500 Distinguished Names</a:t>
            </a:r>
            <a:endParaRPr lang="en-US" dirty="0"/>
          </a:p>
        </p:txBody>
      </p:sp>
      <p:sp>
        <p:nvSpPr>
          <p:cNvPr id="2" name="Content Placeholder 1">
            <a:extLst>
              <a:ext uri="{FF2B5EF4-FFF2-40B4-BE49-F238E27FC236}">
                <a16:creationId xmlns:a16="http://schemas.microsoft.com/office/drawing/2014/main" id="{B34F5D9A-7771-4B55-B25D-D8A94AEA5C18}"/>
              </a:ext>
            </a:extLst>
          </p:cNvPr>
          <p:cNvSpPr>
            <a:spLocks noGrp="1"/>
          </p:cNvSpPr>
          <p:nvPr>
            <p:ph sz="half" idx="1"/>
          </p:nvPr>
        </p:nvSpPr>
        <p:spPr/>
        <p:txBody>
          <a:bodyPr/>
          <a:lstStyle/>
          <a:p>
            <a:r>
              <a:rPr lang="en-US" dirty="0"/>
              <a:t>Distinguished Names</a:t>
            </a:r>
          </a:p>
          <a:p>
            <a:r>
              <a:rPr lang="en-US" i="1" dirty="0"/>
              <a:t>Attribute</a:t>
            </a:r>
            <a:r>
              <a:rPr lang="en-US" dirty="0"/>
              <a:t>=</a:t>
            </a:r>
            <a:r>
              <a:rPr lang="en-US" i="1" dirty="0"/>
              <a:t>Value</a:t>
            </a:r>
            <a:r>
              <a:rPr lang="en-US" dirty="0"/>
              <a:t> pairs</a:t>
            </a:r>
          </a:p>
          <a:p>
            <a:r>
              <a:rPr lang="en-US" dirty="0"/>
              <a:t>Schema</a:t>
            </a:r>
          </a:p>
        </p:txBody>
      </p:sp>
      <p:sp>
        <p:nvSpPr>
          <p:cNvPr id="4" name="Footer Placeholder 3">
            <a:extLst>
              <a:ext uri="{FF2B5EF4-FFF2-40B4-BE49-F238E27FC236}">
                <a16:creationId xmlns:a16="http://schemas.microsoft.com/office/drawing/2014/main" id="{D7A53247-56C5-4119-A92D-7ED37107CF92}"/>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37AA5B01-7FB6-40F2-85B5-E4E53497F75B}"/>
              </a:ext>
            </a:extLst>
          </p:cNvPr>
          <p:cNvSpPr>
            <a:spLocks noGrp="1"/>
          </p:cNvSpPr>
          <p:nvPr>
            <p:ph type="sldNum" sz="quarter" idx="4"/>
          </p:nvPr>
        </p:nvSpPr>
        <p:spPr/>
        <p:txBody>
          <a:bodyPr/>
          <a:lstStyle/>
          <a:p>
            <a:r>
              <a:rPr lang="en-US" dirty="0"/>
              <a:t>357</a:t>
            </a:r>
          </a:p>
        </p:txBody>
      </p:sp>
      <p:pic>
        <p:nvPicPr>
          <p:cNvPr id="10" name="Content Placeholder 10" descr="Browsing objects in an Active Directory LDAP schema">
            <a:extLst>
              <a:ext uri="{FF2B5EF4-FFF2-40B4-BE49-F238E27FC236}">
                <a16:creationId xmlns:a16="http://schemas.microsoft.com/office/drawing/2014/main" id="{FA9AE10D-D883-43A5-B945-0AF8605AEE59}"/>
              </a:ext>
            </a:extLst>
          </p:cNvPr>
          <p:cNvPicPr>
            <a:picLocks noGrp="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6626164" y="914400"/>
            <a:ext cx="4943597" cy="2743200"/>
          </a:xfrm>
          <a:prstGeom prst="rect">
            <a:avLst/>
          </a:prstGeom>
          <a:noFill/>
          <a:ln>
            <a:noFill/>
          </a:ln>
        </p:spPr>
      </p:pic>
      <p:pic>
        <p:nvPicPr>
          <p:cNvPr id="11" name="Content Placeholder 5">
            <a:extLst>
              <a:ext uri="{FF2B5EF4-FFF2-40B4-BE49-F238E27FC236}">
                <a16:creationId xmlns:a16="http://schemas.microsoft.com/office/drawing/2014/main" id="{3578CF8F-8401-45F1-B1BA-0C7C231FBF69}"/>
              </a:ext>
            </a:extLst>
          </p:cNvPr>
          <p:cNvPicPr>
            <a:picLocks noGrp="1" noChangeAspect="1"/>
          </p:cNvPicPr>
          <p:nvPr>
            <p:ph sz="quarter" idx="13"/>
          </p:nvPr>
        </p:nvPicPr>
        <p:blipFill>
          <a:blip r:embed="rId4"/>
          <a:stretch>
            <a:fillRect/>
          </a:stretch>
        </p:blipFill>
        <p:spPr>
          <a:xfrm>
            <a:off x="6700464" y="3749675"/>
            <a:ext cx="4794997" cy="2743200"/>
          </a:xfrm>
          <a:prstGeom prst="rect">
            <a:avLst/>
          </a:prstGeom>
        </p:spPr>
      </p:pic>
      <p:sp>
        <p:nvSpPr>
          <p:cNvPr id="12" name="TextBox 11">
            <a:extLst>
              <a:ext uri="{FF2B5EF4-FFF2-40B4-BE49-F238E27FC236}">
                <a16:creationId xmlns:a16="http://schemas.microsoft.com/office/drawing/2014/main" id="{09264C64-19B7-4809-94CC-97D2AA99884B}"/>
              </a:ext>
            </a:extLst>
          </p:cNvPr>
          <p:cNvSpPr txBox="1"/>
          <p:nvPr/>
        </p:nvSpPr>
        <p:spPr>
          <a:xfrm>
            <a:off x="8222959" y="914400"/>
            <a:ext cx="2775282" cy="276999"/>
          </a:xfrm>
          <a:prstGeom prst="rect">
            <a:avLst/>
          </a:prstGeom>
          <a:noFill/>
        </p:spPr>
        <p:txBody>
          <a:bodyPr wrap="square" rtlCol="0">
            <a:spAutoFit/>
          </a:bodyPr>
          <a:lstStyle/>
          <a:p>
            <a:pPr algn="ctr"/>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816695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BA24BF6-E736-407B-B550-9F311F17102C}"/>
              </a:ext>
            </a:extLst>
          </p:cNvPr>
          <p:cNvSpPr>
            <a:spLocks noGrp="1"/>
          </p:cNvSpPr>
          <p:nvPr>
            <p:ph idx="1"/>
          </p:nvPr>
        </p:nvSpPr>
        <p:spPr/>
        <p:txBody>
          <a:bodyPr>
            <a:normAutofit fontScale="85000" lnSpcReduction="20000"/>
          </a:bodyPr>
          <a:lstStyle/>
          <a:p>
            <a:r>
              <a:rPr lang="en-US" dirty="0"/>
              <a:t>Binding methods</a:t>
            </a:r>
          </a:p>
          <a:p>
            <a:pPr lvl="1"/>
            <a:r>
              <a:rPr lang="en-US" dirty="0"/>
              <a:t>None</a:t>
            </a:r>
          </a:p>
          <a:p>
            <a:pPr lvl="1"/>
            <a:r>
              <a:rPr lang="en-US" dirty="0"/>
              <a:t>Simple authentication</a:t>
            </a:r>
          </a:p>
          <a:p>
            <a:pPr lvl="1"/>
            <a:r>
              <a:rPr lang="en-US" dirty="0"/>
              <a:t>Simple Authentication and Security Layer (SASL)</a:t>
            </a:r>
          </a:p>
          <a:p>
            <a:pPr lvl="1"/>
            <a:r>
              <a:rPr lang="en-US" dirty="0"/>
              <a:t>LDAPS (TLS over TCP port 636)</a:t>
            </a:r>
          </a:p>
          <a:p>
            <a:r>
              <a:rPr lang="en-US" dirty="0"/>
              <a:t>Access control policy</a:t>
            </a:r>
          </a:p>
          <a:p>
            <a:pPr lvl="1"/>
            <a:r>
              <a:rPr lang="en-US" dirty="0"/>
              <a:t>Read-only</a:t>
            </a:r>
          </a:p>
          <a:p>
            <a:pPr lvl="1"/>
            <a:r>
              <a:rPr lang="en-US" dirty="0"/>
              <a:t>Read/write</a:t>
            </a:r>
          </a:p>
          <a:p>
            <a:r>
              <a:rPr lang="en-US" dirty="0"/>
              <a:t>LDAP injection</a:t>
            </a:r>
          </a:p>
        </p:txBody>
      </p:sp>
      <p:sp>
        <p:nvSpPr>
          <p:cNvPr id="3" name="Title 2">
            <a:extLst>
              <a:ext uri="{FF2B5EF4-FFF2-40B4-BE49-F238E27FC236}">
                <a16:creationId xmlns:a16="http://schemas.microsoft.com/office/drawing/2014/main" id="{C212BA0B-743E-4F89-9A2E-6472370E0C5F}"/>
              </a:ext>
            </a:extLst>
          </p:cNvPr>
          <p:cNvSpPr>
            <a:spLocks noGrp="1"/>
          </p:cNvSpPr>
          <p:nvPr>
            <p:ph type="title"/>
          </p:nvPr>
        </p:nvSpPr>
        <p:spPr/>
        <p:txBody>
          <a:bodyPr/>
          <a:lstStyle/>
          <a:p>
            <a:r>
              <a:rPr lang="en-US"/>
              <a:t>LDAP Security</a:t>
            </a:r>
            <a:endParaRPr lang="en-US" dirty="0"/>
          </a:p>
        </p:txBody>
      </p:sp>
      <p:sp>
        <p:nvSpPr>
          <p:cNvPr id="4" name="Footer Placeholder 3">
            <a:extLst>
              <a:ext uri="{FF2B5EF4-FFF2-40B4-BE49-F238E27FC236}">
                <a16:creationId xmlns:a16="http://schemas.microsoft.com/office/drawing/2014/main" id="{3894F5CE-A688-4BE2-BFE1-598A48D87E1D}"/>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5BAF01CB-C455-4223-8E1C-185AA79DE671}"/>
              </a:ext>
            </a:extLst>
          </p:cNvPr>
          <p:cNvSpPr>
            <a:spLocks noGrp="1"/>
          </p:cNvSpPr>
          <p:nvPr>
            <p:ph type="sldNum" sz="quarter" idx="4"/>
          </p:nvPr>
        </p:nvSpPr>
        <p:spPr/>
        <p:txBody>
          <a:bodyPr/>
          <a:lstStyle/>
          <a:p>
            <a:r>
              <a:rPr lang="en-US" dirty="0"/>
              <a:t>358</a:t>
            </a:r>
          </a:p>
        </p:txBody>
      </p:sp>
    </p:spTree>
    <p:extLst>
      <p:ext uri="{BB962C8B-B14F-4D97-AF65-F5344CB8AC3E}">
        <p14:creationId xmlns:p14="http://schemas.microsoft.com/office/powerpoint/2010/main" val="2397798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p:txBody>
          <a:bodyPr>
            <a:normAutofit fontScale="62500" lnSpcReduction="20000"/>
          </a:bodyPr>
          <a:lstStyle/>
          <a:p>
            <a:r>
              <a:rPr lang="en-US"/>
              <a:t>Understand the components of an access control system and the importance of role separation</a:t>
            </a:r>
          </a:p>
          <a:p>
            <a:r>
              <a:rPr lang="en-US"/>
              <a:t>Summarize social engineering-based attacks</a:t>
            </a:r>
          </a:p>
          <a:p>
            <a:r>
              <a:rPr lang="en-US"/>
              <a:t>Identify the features and uses of different authentication and directory service products and protocols</a:t>
            </a:r>
          </a:p>
          <a:p>
            <a:r>
              <a:rPr lang="en-US"/>
              <a:t>Understand the use and components of enforcing port security and Network Access Control</a:t>
            </a:r>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4.5 Authentication and Endpoint Security</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340</a:t>
            </a:r>
          </a:p>
        </p:txBody>
      </p:sp>
    </p:spTree>
    <p:extLst>
      <p:ext uri="{BB962C8B-B14F-4D97-AF65-F5344CB8AC3E}">
        <p14:creationId xmlns:p14="http://schemas.microsoft.com/office/powerpoint/2010/main" val="316242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 y="914399"/>
            <a:ext cx="11978640" cy="3630566"/>
          </a:xfrm>
        </p:spPr>
        <p:txBody>
          <a:bodyPr>
            <a:normAutofit fontScale="62500" lnSpcReduction="20000"/>
          </a:bodyPr>
          <a:lstStyle/>
          <a:p>
            <a:r>
              <a:rPr lang="en-US" dirty="0"/>
              <a:t>Defense-in-depth</a:t>
            </a:r>
          </a:p>
          <a:p>
            <a:r>
              <a:rPr lang="en-US" dirty="0"/>
              <a:t>Device control</a:t>
            </a:r>
          </a:p>
          <a:p>
            <a:r>
              <a:rPr lang="en-US" dirty="0"/>
              <a:t>Physical port security</a:t>
            </a:r>
          </a:p>
          <a:p>
            <a:r>
              <a:rPr lang="en-GB" dirty="0"/>
              <a:t>MAC address filtering and limiting</a:t>
            </a:r>
          </a:p>
          <a:p>
            <a:r>
              <a:rPr lang="en-GB" dirty="0"/>
              <a:t>ARP inspection and DHCP snooping</a:t>
            </a:r>
          </a:p>
          <a:p>
            <a:r>
              <a:rPr lang="en-GB" dirty="0"/>
              <a:t>IEEE 802.1X (Port-based Network Access Control [PNAC])</a:t>
            </a:r>
            <a:endParaRPr lang="en-US" dirty="0"/>
          </a:p>
        </p:txBody>
      </p:sp>
      <p:sp>
        <p:nvSpPr>
          <p:cNvPr id="3" name="Title 2"/>
          <p:cNvSpPr>
            <a:spLocks noGrp="1"/>
          </p:cNvSpPr>
          <p:nvPr>
            <p:ph type="title"/>
          </p:nvPr>
        </p:nvSpPr>
        <p:spPr/>
        <p:txBody>
          <a:bodyPr/>
          <a:lstStyle/>
          <a:p>
            <a:r>
              <a:rPr lang="en-US"/>
              <a:t>Endpoint Security</a:t>
            </a:r>
            <a:endParaRPr lang="en-US" dirty="0"/>
          </a:p>
        </p:txBody>
      </p:sp>
      <p:sp>
        <p:nvSpPr>
          <p:cNvPr id="4" name="Footer Placeholder 3"/>
          <p:cNvSpPr>
            <a:spLocks noGrp="1"/>
          </p:cNvSpPr>
          <p:nvPr>
            <p:ph type="ftr" sz="quarter" idx="3"/>
          </p:nvPr>
        </p:nvSpPr>
        <p:spPr/>
        <p:txBody>
          <a:bodyPr/>
          <a:lstStyle/>
          <a:p>
            <a:r>
              <a:rPr lang="en-GB"/>
              <a:t>4.5 Authentication and Endpoint Security</a:t>
            </a:r>
            <a:endParaRPr lang="en-US" dirty="0"/>
          </a:p>
        </p:txBody>
      </p:sp>
      <p:sp>
        <p:nvSpPr>
          <p:cNvPr id="5" name="Slide Number Placeholder 4"/>
          <p:cNvSpPr>
            <a:spLocks noGrp="1"/>
          </p:cNvSpPr>
          <p:nvPr>
            <p:ph type="sldNum" sz="quarter" idx="4"/>
          </p:nvPr>
        </p:nvSpPr>
        <p:spPr/>
        <p:txBody>
          <a:bodyPr/>
          <a:lstStyle/>
          <a:p>
            <a:r>
              <a:rPr lang="en-US" dirty="0"/>
              <a:t>359</a:t>
            </a:r>
          </a:p>
        </p:txBody>
      </p:sp>
      <p:pic>
        <p:nvPicPr>
          <p:cNvPr id="7" name="Content Placeholder 6" descr="Configuring ARP inspection on a Cisco switch">
            <a:extLst>
              <a:ext uri="{FF2B5EF4-FFF2-40B4-BE49-F238E27FC236}">
                <a16:creationId xmlns:a16="http://schemas.microsoft.com/office/drawing/2014/main" id="{62C63DB4-AE5B-43B0-8F10-C3D4D4A77FEF}"/>
              </a:ext>
            </a:extLst>
          </p:cNvPr>
          <p:cNvPicPr>
            <a:picLocks noGrp="1"/>
          </p:cNvPicPr>
          <p:nvPr>
            <p:ph idx="12"/>
          </p:nvPr>
        </p:nvPicPr>
        <p:blipFill rotWithShape="1">
          <a:blip r:embed="rId3" cstate="print">
            <a:extLst>
              <a:ext uri="{28A0092B-C50C-407E-A947-70E740481C1C}">
                <a14:useLocalDpi xmlns:a14="http://schemas.microsoft.com/office/drawing/2010/main" val="0"/>
              </a:ext>
            </a:extLst>
          </a:blip>
          <a:srcRect/>
          <a:stretch/>
        </p:blipFill>
        <p:spPr bwMode="auto">
          <a:xfrm>
            <a:off x="1885522" y="4544965"/>
            <a:ext cx="8390476" cy="176439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88623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noProof="0"/>
              <a:t>Network Access Control</a:t>
            </a:r>
            <a:endParaRPr lang="en-US" altLang="en-US" noProof="0" dirty="0"/>
          </a:p>
        </p:txBody>
      </p:sp>
      <p:pic>
        <p:nvPicPr>
          <p:cNvPr id="8" name="Content Placeholder 7" descr="NAC framework"/>
          <p:cNvPicPr>
            <a:picLocks noGrp="1"/>
          </p:cNvPicPr>
          <p:nvPr>
            <p:ph sz="half"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075" y="1621107"/>
            <a:ext cx="5943600" cy="4165061"/>
          </a:xfrm>
        </p:spPr>
      </p:pic>
      <p:sp>
        <p:nvSpPr>
          <p:cNvPr id="4" name="Content Placeholder 3">
            <a:extLst>
              <a:ext uri="{FF2B5EF4-FFF2-40B4-BE49-F238E27FC236}">
                <a16:creationId xmlns:a16="http://schemas.microsoft.com/office/drawing/2014/main" id="{8CBBEDD6-94DC-4B1B-A22D-6F5561C86DF8}"/>
              </a:ext>
            </a:extLst>
          </p:cNvPr>
          <p:cNvSpPr>
            <a:spLocks noGrp="1"/>
          </p:cNvSpPr>
          <p:nvPr>
            <p:ph sz="half" idx="2"/>
          </p:nvPr>
        </p:nvSpPr>
        <p:spPr/>
        <p:txBody>
          <a:bodyPr>
            <a:normAutofit fontScale="92500" lnSpcReduction="10000"/>
          </a:bodyPr>
          <a:lstStyle/>
          <a:p>
            <a:r>
              <a:rPr lang="en-US" dirty="0"/>
              <a:t>Enforce device “health policies” in addition to authentication</a:t>
            </a:r>
          </a:p>
          <a:p>
            <a:r>
              <a:rPr lang="en-US" dirty="0"/>
              <a:t>Pre- and post-admission control</a:t>
            </a:r>
          </a:p>
          <a:p>
            <a:r>
              <a:rPr lang="en-US" dirty="0"/>
              <a:t>NAC policy enforcer</a:t>
            </a:r>
          </a:p>
          <a:p>
            <a:r>
              <a:rPr lang="en-US" dirty="0"/>
              <a:t>NAC policy server</a:t>
            </a:r>
          </a:p>
        </p:txBody>
      </p:sp>
      <p:sp>
        <p:nvSpPr>
          <p:cNvPr id="2" name="Footer Placeholder 1"/>
          <p:cNvSpPr>
            <a:spLocks noGrp="1"/>
          </p:cNvSpPr>
          <p:nvPr>
            <p:ph type="ftr" sz="quarter" idx="3"/>
          </p:nvPr>
        </p:nvSpPr>
        <p:spPr/>
        <p:txBody>
          <a:bodyPr/>
          <a:lstStyle/>
          <a:p>
            <a:r>
              <a:rPr lang="en-GB"/>
              <a:t>4.5 Authentication and Endpoint Security</a:t>
            </a:r>
            <a:endParaRPr lang="en-US" dirty="0"/>
          </a:p>
        </p:txBody>
      </p:sp>
      <p:sp>
        <p:nvSpPr>
          <p:cNvPr id="3" name="Slide Number Placeholder 2"/>
          <p:cNvSpPr>
            <a:spLocks noGrp="1"/>
          </p:cNvSpPr>
          <p:nvPr>
            <p:ph type="sldNum" sz="quarter" idx="4"/>
          </p:nvPr>
        </p:nvSpPr>
        <p:spPr/>
        <p:txBody>
          <a:bodyPr/>
          <a:lstStyle/>
          <a:p>
            <a:r>
              <a:rPr lang="en-US" dirty="0"/>
              <a:t>361</a:t>
            </a:r>
          </a:p>
        </p:txBody>
      </p:sp>
      <p:sp>
        <p:nvSpPr>
          <p:cNvPr id="20485"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805291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Posture Assessment</a:t>
            </a:r>
          </a:p>
        </p:txBody>
      </p:sp>
      <p:sp>
        <p:nvSpPr>
          <p:cNvPr id="3" name="Content Placeholder 2"/>
          <p:cNvSpPr>
            <a:spLocks noGrp="1"/>
          </p:cNvSpPr>
          <p:nvPr>
            <p:ph sz="half" idx="1"/>
          </p:nvPr>
        </p:nvSpPr>
        <p:spPr/>
        <p:txBody>
          <a:bodyPr>
            <a:normAutofit fontScale="92500" lnSpcReduction="20000"/>
          </a:bodyPr>
          <a:lstStyle/>
          <a:p>
            <a:r>
              <a:rPr lang="en-US" dirty="0"/>
              <a:t>Verify compliance against health policy</a:t>
            </a:r>
            <a:endParaRPr lang="en-US" noProof="0" dirty="0"/>
          </a:p>
          <a:p>
            <a:r>
              <a:rPr lang="en-US" dirty="0"/>
              <a:t>Agent-based</a:t>
            </a:r>
          </a:p>
          <a:p>
            <a:pPr lvl="1"/>
            <a:r>
              <a:rPr lang="en-US" dirty="0"/>
              <a:t>Persistent</a:t>
            </a:r>
          </a:p>
          <a:p>
            <a:pPr lvl="1"/>
            <a:r>
              <a:rPr lang="en-US" dirty="0"/>
              <a:t>Non-persistent</a:t>
            </a:r>
          </a:p>
          <a:p>
            <a:r>
              <a:rPr lang="en-US" dirty="0"/>
              <a:t>Agentless</a:t>
            </a:r>
          </a:p>
          <a:p>
            <a:pPr lvl="1"/>
            <a:r>
              <a:rPr lang="en-US" dirty="0"/>
              <a:t>Scanning software</a:t>
            </a:r>
          </a:p>
          <a:p>
            <a:pPr lvl="1"/>
            <a:r>
              <a:rPr lang="en-US" dirty="0"/>
              <a:t>Device polling</a:t>
            </a:r>
          </a:p>
          <a:p>
            <a:endParaRPr lang="en-US" noProof="0" dirty="0"/>
          </a:p>
        </p:txBody>
      </p:sp>
      <p:pic>
        <p:nvPicPr>
          <p:cNvPr id="13" name="Content Placeholder 12">
            <a:extLst>
              <a:ext uri="{FF2B5EF4-FFF2-40B4-BE49-F238E27FC236}">
                <a16:creationId xmlns:a16="http://schemas.microsoft.com/office/drawing/2014/main" id="{0F0C0C10-050B-4F23-A112-313846AB36B5}"/>
              </a:ext>
            </a:extLst>
          </p:cNvPr>
          <p:cNvPicPr>
            <a:picLocks noGrp="1" noChangeAspect="1"/>
          </p:cNvPicPr>
          <p:nvPr>
            <p:ph sz="quarter" idx="13"/>
          </p:nvPr>
        </p:nvPicPr>
        <p:blipFill>
          <a:blip r:embed="rId3"/>
          <a:stretch>
            <a:fillRect/>
          </a:stretch>
        </p:blipFill>
        <p:spPr>
          <a:xfrm>
            <a:off x="802063" y="4060479"/>
            <a:ext cx="4523624" cy="2121592"/>
          </a:xfrm>
          <a:prstGeom prst="rect">
            <a:avLst/>
          </a:prstGeom>
        </p:spPr>
      </p:pic>
      <p:sp>
        <p:nvSpPr>
          <p:cNvPr id="4" name="Footer Placeholder 3"/>
          <p:cNvSpPr>
            <a:spLocks noGrp="1"/>
          </p:cNvSpPr>
          <p:nvPr>
            <p:ph type="ftr" sz="quarter" idx="3"/>
          </p:nvPr>
        </p:nvSpPr>
        <p:spPr/>
        <p:txBody>
          <a:bodyPr/>
          <a:lstStyle/>
          <a:p>
            <a:r>
              <a:rPr lang="en-GB"/>
              <a:t>4.5 Authentication and Endpoint Security</a:t>
            </a:r>
            <a:endParaRPr lang="en-US" dirty="0"/>
          </a:p>
        </p:txBody>
      </p:sp>
      <p:sp>
        <p:nvSpPr>
          <p:cNvPr id="6" name="Slide Number Placeholder 5"/>
          <p:cNvSpPr>
            <a:spLocks noGrp="1"/>
          </p:cNvSpPr>
          <p:nvPr>
            <p:ph type="sldNum" sz="quarter" idx="4"/>
          </p:nvPr>
        </p:nvSpPr>
        <p:spPr/>
        <p:txBody>
          <a:bodyPr/>
          <a:lstStyle/>
          <a:p>
            <a:r>
              <a:rPr lang="en-US" dirty="0"/>
              <a:t>362</a:t>
            </a:r>
          </a:p>
        </p:txBody>
      </p:sp>
      <p:pic>
        <p:nvPicPr>
          <p:cNvPr id="11" name="Content Placeholder 7" descr="Defining policy violations in Packet Fence Open Source NAC">
            <a:extLst>
              <a:ext uri="{FF2B5EF4-FFF2-40B4-BE49-F238E27FC236}">
                <a16:creationId xmlns:a16="http://schemas.microsoft.com/office/drawing/2014/main" id="{1F580E97-C61F-4535-A208-05F6172178C2}"/>
              </a:ext>
            </a:extLst>
          </p:cNvPr>
          <p:cNvPicPr>
            <a:picLocks noGrp="1"/>
          </p:cNvPicPr>
          <p:nvPr>
            <p:ph sz="quarter" idx="12"/>
          </p:nvPr>
        </p:nvPicPr>
        <p:blipFill rotWithShape="1">
          <a:blip r:embed="rId4" cstate="print">
            <a:extLst>
              <a:ext uri="{28A0092B-C50C-407E-A947-70E740481C1C}">
                <a14:useLocalDpi xmlns:a14="http://schemas.microsoft.com/office/drawing/2010/main" val="0"/>
              </a:ext>
            </a:extLst>
          </a:blip>
          <a:stretch/>
        </p:blipFill>
        <p:spPr bwMode="auto">
          <a:xfrm>
            <a:off x="1013463" y="914400"/>
            <a:ext cx="4100824" cy="2743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69872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A5368D-4BB7-4872-8E50-D0664E686FF1}"/>
              </a:ext>
            </a:extLst>
          </p:cNvPr>
          <p:cNvSpPr>
            <a:spLocks noGrp="1"/>
          </p:cNvSpPr>
          <p:nvPr>
            <p:ph idx="1"/>
          </p:nvPr>
        </p:nvSpPr>
        <p:spPr/>
        <p:txBody>
          <a:bodyPr/>
          <a:lstStyle/>
          <a:p>
            <a:r>
              <a:rPr lang="en-GB" dirty="0"/>
              <a:t>Remediation options for non-compliant hosts</a:t>
            </a:r>
          </a:p>
          <a:p>
            <a:pPr lvl="1"/>
            <a:r>
              <a:rPr lang="en-GB" dirty="0"/>
              <a:t>Guest network - a VLAN or firewalled subnet (DMZ) granting limited access to network resources</a:t>
            </a:r>
            <a:endParaRPr lang="en-US" dirty="0"/>
          </a:p>
          <a:p>
            <a:pPr lvl="1"/>
            <a:r>
              <a:rPr lang="en-GB" dirty="0"/>
              <a:t>Quarantine network - another type of restricted network, usually based on a captive portal</a:t>
            </a:r>
            <a:endParaRPr lang="en-US" dirty="0"/>
          </a:p>
          <a:p>
            <a:endParaRPr lang="en-US" dirty="0"/>
          </a:p>
          <a:p>
            <a:pPr lvl="1"/>
            <a:endParaRPr lang="en-US" dirty="0"/>
          </a:p>
        </p:txBody>
      </p:sp>
      <p:sp>
        <p:nvSpPr>
          <p:cNvPr id="3" name="Title 2">
            <a:extLst>
              <a:ext uri="{FF2B5EF4-FFF2-40B4-BE49-F238E27FC236}">
                <a16:creationId xmlns:a16="http://schemas.microsoft.com/office/drawing/2014/main" id="{4164D778-E8F1-4A2A-A701-7989F4270FB2}"/>
              </a:ext>
            </a:extLst>
          </p:cNvPr>
          <p:cNvSpPr>
            <a:spLocks noGrp="1"/>
          </p:cNvSpPr>
          <p:nvPr>
            <p:ph type="title"/>
          </p:nvPr>
        </p:nvSpPr>
        <p:spPr/>
        <p:txBody>
          <a:bodyPr/>
          <a:lstStyle/>
          <a:p>
            <a:r>
              <a:rPr lang="en-US"/>
              <a:t>Remediation</a:t>
            </a:r>
            <a:endParaRPr lang="en-US" dirty="0"/>
          </a:p>
        </p:txBody>
      </p:sp>
      <p:sp>
        <p:nvSpPr>
          <p:cNvPr id="4" name="Footer Placeholder 3">
            <a:extLst>
              <a:ext uri="{FF2B5EF4-FFF2-40B4-BE49-F238E27FC236}">
                <a16:creationId xmlns:a16="http://schemas.microsoft.com/office/drawing/2014/main" id="{F4BDFAB0-74E3-4B50-BE46-31A28FCC2C2D}"/>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E282CDCB-B50E-4D05-B774-FA74843A6ADC}"/>
              </a:ext>
            </a:extLst>
          </p:cNvPr>
          <p:cNvSpPr>
            <a:spLocks noGrp="1"/>
          </p:cNvSpPr>
          <p:nvPr>
            <p:ph type="sldNum" sz="quarter" idx="4"/>
          </p:nvPr>
        </p:nvSpPr>
        <p:spPr/>
        <p:txBody>
          <a:bodyPr/>
          <a:lstStyle/>
          <a:p>
            <a:r>
              <a:rPr lang="en-US" dirty="0"/>
              <a:t>363</a:t>
            </a:r>
          </a:p>
        </p:txBody>
      </p:sp>
    </p:spTree>
    <p:extLst>
      <p:ext uri="{BB962C8B-B14F-4D97-AF65-F5344CB8AC3E}">
        <p14:creationId xmlns:p14="http://schemas.microsoft.com/office/powerpoint/2010/main" val="1199090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p:txBody>
          <a:bodyPr>
            <a:normAutofit fontScale="40000" lnSpcReduction="20000"/>
          </a:bodyPr>
          <a:lstStyle/>
          <a:p>
            <a:r>
              <a:rPr lang="en-US"/>
              <a:t>Make sure you understand the basic AAA principles of an access control system and the importance of role design and privilege management.</a:t>
            </a:r>
          </a:p>
          <a:p>
            <a:r>
              <a:rPr lang="en-US"/>
              <a:t>Social engineering refers to using human or social weaknesses to circumvent access controls.</a:t>
            </a:r>
          </a:p>
          <a:p>
            <a:r>
              <a:rPr lang="en-US"/>
              <a:t>Authentication credentials can use different factors (password, token, biometric) together for better security.</a:t>
            </a:r>
          </a:p>
          <a:p>
            <a:r>
              <a:rPr lang="en-US"/>
              <a:t>NTLM and Kerberos are used for authentication on Windows networks. </a:t>
            </a:r>
          </a:p>
          <a:p>
            <a:r>
              <a:rPr lang="en-US"/>
              <a:t>RADIUS and TACACS+ provide enterprises with user credential management, allowing authentication decisions to be centralized rather than completed by access devices.</a:t>
            </a:r>
          </a:p>
          <a:p>
            <a:r>
              <a:rPr lang="en-US"/>
              <a:t>Port authentication and NAC can be used to control the attachment of devices to a network.</a:t>
            </a:r>
          </a:p>
        </p:txBody>
      </p:sp>
      <p:sp>
        <p:nvSpPr>
          <p:cNvPr id="2" name="Footer Placeholder 1"/>
          <p:cNvSpPr>
            <a:spLocks noGrp="1"/>
          </p:cNvSpPr>
          <p:nvPr>
            <p:ph type="ftr" sz="quarter" idx="3"/>
          </p:nvPr>
        </p:nvSpPr>
        <p:spPr>
          <a:xfrm>
            <a:off x="0" y="6537325"/>
            <a:ext cx="12192000" cy="320675"/>
          </a:xfrm>
        </p:spPr>
        <p:txBody>
          <a:bodyPr/>
          <a:lstStyle/>
          <a:p>
            <a:r>
              <a:rPr lang="en-GB"/>
              <a:t>4.5 Authentication and Endpoint Security</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noProof="0" dirty="0"/>
              <a:t>364</a:t>
            </a:r>
          </a:p>
        </p:txBody>
      </p:sp>
    </p:spTree>
    <p:extLst>
      <p:ext uri="{BB962C8B-B14F-4D97-AF65-F5344CB8AC3E}">
        <p14:creationId xmlns:p14="http://schemas.microsoft.com/office/powerpoint/2010/main" val="51523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p:txBody>
          <a:bodyPr/>
          <a:lstStyle/>
          <a:p>
            <a:r>
              <a:rPr lang="en-US" altLang="en-US" noProof="0" dirty="0"/>
              <a:t>Lab 13 / Secure Appliance Administration</a:t>
            </a:r>
          </a:p>
        </p:txBody>
      </p:sp>
      <p:sp>
        <p:nvSpPr>
          <p:cNvPr id="2" name="Footer Placeholder 1"/>
          <p:cNvSpPr>
            <a:spLocks noGrp="1"/>
          </p:cNvSpPr>
          <p:nvPr>
            <p:ph type="ftr" sz="quarter" idx="3"/>
          </p:nvPr>
        </p:nvSpPr>
        <p:spPr>
          <a:xfrm>
            <a:off x="0" y="6537325"/>
            <a:ext cx="12192000" cy="320675"/>
          </a:xfrm>
        </p:spPr>
        <p:txBody>
          <a:bodyPr/>
          <a:lstStyle/>
          <a:p>
            <a:r>
              <a:rPr lang="en-GB"/>
              <a:t>4.5 Authentication and Endpoint Security</a:t>
            </a:r>
            <a:endParaRPr lang="en-US" dirty="0"/>
          </a:p>
        </p:txBody>
      </p:sp>
    </p:spTree>
    <p:extLst>
      <p:ext uri="{BB962C8B-B14F-4D97-AF65-F5344CB8AC3E}">
        <p14:creationId xmlns:p14="http://schemas.microsoft.com/office/powerpoint/2010/main" val="1355461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AFD0B82-72DA-41A2-9A33-E78506751336}"/>
              </a:ext>
            </a:extLst>
          </p:cNvPr>
          <p:cNvSpPr>
            <a:spLocks noGrp="1"/>
          </p:cNvSpPr>
          <p:nvPr>
            <p:ph idx="1"/>
          </p:nvPr>
        </p:nvSpPr>
        <p:spPr/>
        <p:txBody>
          <a:bodyPr>
            <a:normAutofit fontScale="85000" lnSpcReduction="10000"/>
          </a:bodyPr>
          <a:lstStyle/>
          <a:p>
            <a:r>
              <a:rPr lang="en-US" dirty="0"/>
              <a:t>Identification - creating an account or ID that identifies the user or process on the computer system</a:t>
            </a:r>
          </a:p>
          <a:p>
            <a:r>
              <a:rPr lang="en-US" dirty="0"/>
              <a:t>Authentication - proving that a subject is who or what it claims to be when it attempts to access the resource</a:t>
            </a:r>
          </a:p>
          <a:p>
            <a:r>
              <a:rPr lang="en-US" dirty="0"/>
              <a:t>Authorization - determining what rights subjects should have on each resource and enforcing those rights</a:t>
            </a:r>
          </a:p>
          <a:p>
            <a:r>
              <a:rPr lang="en-US" dirty="0"/>
              <a:t>Accounting - tracking authorized and unauthorized usage of a resource or use of rights by a subject</a:t>
            </a:r>
          </a:p>
        </p:txBody>
      </p:sp>
      <p:sp>
        <p:nvSpPr>
          <p:cNvPr id="3" name="Title 2">
            <a:extLst>
              <a:ext uri="{FF2B5EF4-FFF2-40B4-BE49-F238E27FC236}">
                <a16:creationId xmlns:a16="http://schemas.microsoft.com/office/drawing/2014/main" id="{28417359-E745-4EFB-BD9D-88A3B838250B}"/>
              </a:ext>
            </a:extLst>
          </p:cNvPr>
          <p:cNvSpPr>
            <a:spLocks noGrp="1"/>
          </p:cNvSpPr>
          <p:nvPr>
            <p:ph type="title"/>
          </p:nvPr>
        </p:nvSpPr>
        <p:spPr/>
        <p:txBody>
          <a:bodyPr/>
          <a:lstStyle/>
          <a:p>
            <a:r>
              <a:rPr lang="en-US"/>
              <a:t>Authentication and Access Controls</a:t>
            </a:r>
            <a:endParaRPr lang="en-US" dirty="0"/>
          </a:p>
        </p:txBody>
      </p:sp>
      <p:sp>
        <p:nvSpPr>
          <p:cNvPr id="4" name="Footer Placeholder 3">
            <a:extLst>
              <a:ext uri="{FF2B5EF4-FFF2-40B4-BE49-F238E27FC236}">
                <a16:creationId xmlns:a16="http://schemas.microsoft.com/office/drawing/2014/main" id="{4F380D7C-FE9C-4792-B31C-C3294CA7E6CF}"/>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250B87D5-5F86-4993-BB0E-606090DBE79F}"/>
              </a:ext>
            </a:extLst>
          </p:cNvPr>
          <p:cNvSpPr>
            <a:spLocks noGrp="1"/>
          </p:cNvSpPr>
          <p:nvPr>
            <p:ph type="sldNum" sz="quarter" idx="4"/>
          </p:nvPr>
        </p:nvSpPr>
        <p:spPr/>
        <p:txBody>
          <a:bodyPr/>
          <a:lstStyle/>
          <a:p>
            <a:r>
              <a:rPr lang="en-US" dirty="0"/>
              <a:t>341</a:t>
            </a:r>
          </a:p>
        </p:txBody>
      </p:sp>
    </p:spTree>
    <p:extLst>
      <p:ext uri="{BB962C8B-B14F-4D97-AF65-F5344CB8AC3E}">
        <p14:creationId xmlns:p14="http://schemas.microsoft.com/office/powerpoint/2010/main" val="741514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87E0B7-0138-426D-ABFF-0D32603281B9}"/>
              </a:ext>
            </a:extLst>
          </p:cNvPr>
          <p:cNvSpPr>
            <a:spLocks noGrp="1"/>
          </p:cNvSpPr>
          <p:nvPr>
            <p:ph idx="1"/>
          </p:nvPr>
        </p:nvSpPr>
        <p:spPr/>
        <p:txBody>
          <a:bodyPr>
            <a:normAutofit fontScale="62500" lnSpcReduction="20000"/>
          </a:bodyPr>
          <a:lstStyle/>
          <a:p>
            <a:r>
              <a:rPr lang="en-US" dirty="0"/>
              <a:t>Trusted users</a:t>
            </a:r>
          </a:p>
          <a:p>
            <a:pPr lvl="1"/>
            <a:r>
              <a:rPr lang="en-US" dirty="0"/>
              <a:t>Employees, partners, contractors...</a:t>
            </a:r>
          </a:p>
          <a:p>
            <a:pPr lvl="1"/>
            <a:r>
              <a:rPr lang="en-US" dirty="0"/>
              <a:t>Must be authenticated and authorized</a:t>
            </a:r>
          </a:p>
          <a:p>
            <a:pPr lvl="1"/>
            <a:r>
              <a:rPr lang="en-US" dirty="0"/>
              <a:t>Can be managed by organization security policies</a:t>
            </a:r>
          </a:p>
          <a:p>
            <a:r>
              <a:rPr lang="en-US" dirty="0"/>
              <a:t>Untrusted users</a:t>
            </a:r>
          </a:p>
          <a:p>
            <a:pPr lvl="1"/>
            <a:r>
              <a:rPr lang="en-US" dirty="0"/>
              <a:t>Visitors, guests, customers, suppliers</a:t>
            </a:r>
          </a:p>
          <a:p>
            <a:pPr lvl="1"/>
            <a:r>
              <a:rPr lang="en-US" dirty="0"/>
              <a:t>Could be authenticated or unauthenticated</a:t>
            </a:r>
          </a:p>
          <a:p>
            <a:pPr lvl="1"/>
            <a:r>
              <a:rPr lang="en-US" dirty="0"/>
              <a:t>Outside organization security policies</a:t>
            </a:r>
          </a:p>
          <a:p>
            <a:r>
              <a:rPr lang="en-US" dirty="0"/>
              <a:t>Privileged user accounts and role separation</a:t>
            </a:r>
          </a:p>
          <a:p>
            <a:r>
              <a:rPr lang="en-US" dirty="0"/>
              <a:t>Insider threat</a:t>
            </a:r>
          </a:p>
          <a:p>
            <a:r>
              <a:rPr lang="en-US" dirty="0"/>
              <a:t>Logic bombs</a:t>
            </a:r>
          </a:p>
        </p:txBody>
      </p:sp>
      <p:sp>
        <p:nvSpPr>
          <p:cNvPr id="3" name="Title 2">
            <a:extLst>
              <a:ext uri="{FF2B5EF4-FFF2-40B4-BE49-F238E27FC236}">
                <a16:creationId xmlns:a16="http://schemas.microsoft.com/office/drawing/2014/main" id="{8843504D-6B8B-4EF6-B3EC-4EF86EFC8110}"/>
              </a:ext>
            </a:extLst>
          </p:cNvPr>
          <p:cNvSpPr>
            <a:spLocks noGrp="1"/>
          </p:cNvSpPr>
          <p:nvPr>
            <p:ph type="title"/>
          </p:nvPr>
        </p:nvSpPr>
        <p:spPr/>
        <p:txBody>
          <a:bodyPr/>
          <a:lstStyle/>
          <a:p>
            <a:r>
              <a:rPr lang="en-US" dirty="0"/>
              <a:t>Trusted, Untrusted, and Privileged Users</a:t>
            </a:r>
          </a:p>
        </p:txBody>
      </p:sp>
      <p:sp>
        <p:nvSpPr>
          <p:cNvPr id="4" name="Footer Placeholder 3">
            <a:extLst>
              <a:ext uri="{FF2B5EF4-FFF2-40B4-BE49-F238E27FC236}">
                <a16:creationId xmlns:a16="http://schemas.microsoft.com/office/drawing/2014/main" id="{D33D0861-399B-4ABC-9705-BFE42975E22D}"/>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5B7AAD1C-B941-4EFD-98B1-A4298BAAB192}"/>
              </a:ext>
            </a:extLst>
          </p:cNvPr>
          <p:cNvSpPr>
            <a:spLocks noGrp="1"/>
          </p:cNvSpPr>
          <p:nvPr>
            <p:ph type="sldNum" sz="quarter" idx="4"/>
          </p:nvPr>
        </p:nvSpPr>
        <p:spPr/>
        <p:txBody>
          <a:bodyPr/>
          <a:lstStyle/>
          <a:p>
            <a:r>
              <a:rPr lang="en-US" dirty="0"/>
              <a:t>342</a:t>
            </a:r>
          </a:p>
        </p:txBody>
      </p:sp>
    </p:spTree>
    <p:extLst>
      <p:ext uri="{BB962C8B-B14F-4D97-AF65-F5344CB8AC3E}">
        <p14:creationId xmlns:p14="http://schemas.microsoft.com/office/powerpoint/2010/main" val="3534597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noProof="0"/>
              <a:t>Social Engineering</a:t>
            </a:r>
            <a:endParaRPr lang="en-US" altLang="en-US" noProof="0" dirty="0"/>
          </a:p>
        </p:txBody>
      </p:sp>
      <p:pic>
        <p:nvPicPr>
          <p:cNvPr id="11268" name="Picture 5" descr="g630eng_socialengineerin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a:xfrm>
            <a:off x="231371" y="960437"/>
            <a:ext cx="3665913" cy="5486400"/>
          </a:xfrm>
        </p:spPr>
      </p:pic>
      <p:sp>
        <p:nvSpPr>
          <p:cNvPr id="14339" name="Rectangle 3"/>
          <p:cNvSpPr>
            <a:spLocks noGrp="1" noChangeArrowheads="1"/>
          </p:cNvSpPr>
          <p:nvPr>
            <p:ph sz="half" idx="2"/>
          </p:nvPr>
        </p:nvSpPr>
        <p:spPr>
          <a:xfrm>
            <a:off x="4014439" y="914400"/>
            <a:ext cx="8051601" cy="5577840"/>
          </a:xfrm>
        </p:spPr>
        <p:txBody>
          <a:bodyPr>
            <a:normAutofit fontScale="70000" lnSpcReduction="20000"/>
          </a:bodyPr>
          <a:lstStyle/>
          <a:p>
            <a:r>
              <a:rPr lang="en-US" noProof="0" dirty="0"/>
              <a:t>Dominate or charm targets into revealing information or providing access</a:t>
            </a:r>
          </a:p>
          <a:p>
            <a:r>
              <a:rPr lang="en-US" noProof="0" dirty="0"/>
              <a:t>Exploit “weak authentication” over telephone/IM/email</a:t>
            </a:r>
          </a:p>
          <a:p>
            <a:r>
              <a:rPr lang="en-US" noProof="0" dirty="0"/>
              <a:t>Phishing/pharming</a:t>
            </a:r>
          </a:p>
          <a:p>
            <a:r>
              <a:rPr lang="en-US" noProof="0" dirty="0"/>
              <a:t>What makes attacks effective?</a:t>
            </a:r>
          </a:p>
          <a:p>
            <a:pPr lvl="1"/>
            <a:r>
              <a:rPr lang="en-US" noProof="0" dirty="0"/>
              <a:t>Authority/</a:t>
            </a:r>
            <a:r>
              <a:rPr lang="en-US" dirty="0"/>
              <a:t>intimidation</a:t>
            </a:r>
            <a:endParaRPr lang="en-US" noProof="0" dirty="0"/>
          </a:p>
          <a:p>
            <a:pPr lvl="1"/>
            <a:r>
              <a:rPr lang="en-US" noProof="0" dirty="0"/>
              <a:t>Consensus/social proof</a:t>
            </a:r>
          </a:p>
          <a:p>
            <a:pPr lvl="1"/>
            <a:r>
              <a:rPr lang="en-US" noProof="0" dirty="0"/>
              <a:t>Scarcity/urgency</a:t>
            </a:r>
          </a:p>
          <a:p>
            <a:pPr lvl="1"/>
            <a:r>
              <a:rPr lang="en-US" noProof="0" dirty="0"/>
              <a:t>Familiarity/liking/trust</a:t>
            </a:r>
          </a:p>
        </p:txBody>
      </p:sp>
      <p:sp>
        <p:nvSpPr>
          <p:cNvPr id="2" name="Footer Placeholder 1"/>
          <p:cNvSpPr>
            <a:spLocks noGrp="1"/>
          </p:cNvSpPr>
          <p:nvPr>
            <p:ph type="ftr" sz="quarter" idx="3"/>
          </p:nvPr>
        </p:nvSpPr>
        <p:spPr/>
        <p:txBody>
          <a:bodyPr/>
          <a:lstStyle/>
          <a:p>
            <a:r>
              <a:rPr lang="en-GB"/>
              <a:t>4.5 Authentication and Endpoint Security</a:t>
            </a:r>
            <a:endParaRPr lang="en-US" dirty="0"/>
          </a:p>
        </p:txBody>
      </p:sp>
      <p:sp>
        <p:nvSpPr>
          <p:cNvPr id="3" name="Slide Number Placeholder 2"/>
          <p:cNvSpPr>
            <a:spLocks noGrp="1"/>
          </p:cNvSpPr>
          <p:nvPr>
            <p:ph type="sldNum" sz="quarter" idx="4"/>
          </p:nvPr>
        </p:nvSpPr>
        <p:spPr/>
        <p:txBody>
          <a:bodyPr/>
          <a:lstStyle/>
          <a:p>
            <a:r>
              <a:rPr lang="en-US" dirty="0"/>
              <a:t>343</a:t>
            </a:r>
          </a:p>
        </p:txBody>
      </p:sp>
    </p:spTree>
    <p:extLst>
      <p:ext uri="{BB962C8B-B14F-4D97-AF65-F5344CB8AC3E}">
        <p14:creationId xmlns:p14="http://schemas.microsoft.com/office/powerpoint/2010/main" val="399411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071CAE-ADF2-48E6-8FE6-3E54E04A9E52}"/>
              </a:ext>
            </a:extLst>
          </p:cNvPr>
          <p:cNvSpPr>
            <a:spLocks noGrp="1"/>
          </p:cNvSpPr>
          <p:nvPr>
            <p:ph type="title"/>
          </p:nvPr>
        </p:nvSpPr>
        <p:spPr/>
        <p:txBody>
          <a:bodyPr/>
          <a:lstStyle/>
          <a:p>
            <a:r>
              <a:rPr lang="en-US"/>
              <a:t>Phishing, Pharming, and Ransomware</a:t>
            </a:r>
            <a:endParaRPr lang="en-US" dirty="0"/>
          </a:p>
        </p:txBody>
      </p:sp>
      <p:sp>
        <p:nvSpPr>
          <p:cNvPr id="4" name="Footer Placeholder 3">
            <a:extLst>
              <a:ext uri="{FF2B5EF4-FFF2-40B4-BE49-F238E27FC236}">
                <a16:creationId xmlns:a16="http://schemas.microsoft.com/office/drawing/2014/main" id="{115A7FF5-119B-423E-99FF-3F675756ABC8}"/>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9FCA0B1E-FD6D-4DAA-9191-A92752699128}"/>
              </a:ext>
            </a:extLst>
          </p:cNvPr>
          <p:cNvSpPr>
            <a:spLocks noGrp="1"/>
          </p:cNvSpPr>
          <p:nvPr>
            <p:ph type="sldNum" sz="quarter" idx="4"/>
          </p:nvPr>
        </p:nvSpPr>
        <p:spPr/>
        <p:txBody>
          <a:bodyPr/>
          <a:lstStyle/>
          <a:p>
            <a:r>
              <a:rPr lang="en-US" dirty="0"/>
              <a:t>344</a:t>
            </a:r>
          </a:p>
        </p:txBody>
      </p:sp>
      <p:sp>
        <p:nvSpPr>
          <p:cNvPr id="12" name="TextBox 11">
            <a:extLst>
              <a:ext uri="{FF2B5EF4-FFF2-40B4-BE49-F238E27FC236}">
                <a16:creationId xmlns:a16="http://schemas.microsoft.com/office/drawing/2014/main" id="{33326581-E8FC-4510-B586-AA8549633F34}"/>
              </a:ext>
            </a:extLst>
          </p:cNvPr>
          <p:cNvSpPr txBox="1"/>
          <p:nvPr/>
        </p:nvSpPr>
        <p:spPr>
          <a:xfrm>
            <a:off x="-140455" y="776772"/>
            <a:ext cx="2775282" cy="276999"/>
          </a:xfrm>
          <a:prstGeom prst="rect">
            <a:avLst/>
          </a:prstGeom>
          <a:noFill/>
        </p:spPr>
        <p:txBody>
          <a:bodyPr wrap="square" rtlCol="0">
            <a:spAutoFit/>
          </a:bodyPr>
          <a:lstStyle/>
          <a:p>
            <a:pPr algn="ctr"/>
            <a:r>
              <a:rPr lang="en-GB" sz="1200" i="1" dirty="0">
                <a:solidFill>
                  <a:schemeClr val="accent4"/>
                </a:solidFill>
              </a:rPr>
              <a:t>Used with permission from Microsoft</a:t>
            </a:r>
            <a:endParaRPr lang="en-US" sz="1200" i="1" dirty="0">
              <a:solidFill>
                <a:schemeClr val="accent4"/>
              </a:solidFill>
            </a:endParaRPr>
          </a:p>
        </p:txBody>
      </p:sp>
      <p:pic>
        <p:nvPicPr>
          <p:cNvPr id="14" name="Content Placeholder 11" descr="WannaCry ransomware (Wikimedia Public Domain image [gtsgo.to/admq6])">
            <a:extLst>
              <a:ext uri="{FF2B5EF4-FFF2-40B4-BE49-F238E27FC236}">
                <a16:creationId xmlns:a16="http://schemas.microsoft.com/office/drawing/2014/main" id="{AE4DF5E2-CA5E-4E14-ADC1-595DB3898BDC}"/>
              </a:ext>
            </a:extLst>
          </p:cNvPr>
          <p:cNvPicPr>
            <a:picLocks noGrp="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1247186" y="3749675"/>
            <a:ext cx="3633377" cy="2743200"/>
          </a:xfrm>
          <a:prstGeom prst="rect">
            <a:avLst/>
          </a:prstGeom>
          <a:noFill/>
          <a:ln>
            <a:noFill/>
          </a:ln>
        </p:spPr>
      </p:pic>
      <p:sp>
        <p:nvSpPr>
          <p:cNvPr id="15" name="Content Placeholder 14">
            <a:extLst>
              <a:ext uri="{FF2B5EF4-FFF2-40B4-BE49-F238E27FC236}">
                <a16:creationId xmlns:a16="http://schemas.microsoft.com/office/drawing/2014/main" id="{2B436DBF-D28C-4959-9C99-41A1B2609CF9}"/>
              </a:ext>
            </a:extLst>
          </p:cNvPr>
          <p:cNvSpPr>
            <a:spLocks noGrp="1"/>
          </p:cNvSpPr>
          <p:nvPr>
            <p:ph sz="half" idx="1"/>
          </p:nvPr>
        </p:nvSpPr>
        <p:spPr/>
        <p:txBody>
          <a:bodyPr>
            <a:normAutofit fontScale="77500" lnSpcReduction="20000"/>
          </a:bodyPr>
          <a:lstStyle/>
          <a:p>
            <a:r>
              <a:rPr lang="en-US" dirty="0"/>
              <a:t>Phishing/pharming</a:t>
            </a:r>
          </a:p>
          <a:p>
            <a:pPr lvl="1"/>
            <a:r>
              <a:rPr lang="en-US" dirty="0"/>
              <a:t>Using spoofed electronic communications to trick a user into providing confidential information</a:t>
            </a:r>
          </a:p>
          <a:p>
            <a:pPr lvl="1"/>
            <a:r>
              <a:rPr lang="en-US" dirty="0"/>
              <a:t>Spoof emails or faked/hacked websites</a:t>
            </a:r>
          </a:p>
          <a:p>
            <a:r>
              <a:rPr lang="en-US" dirty="0"/>
              <a:t>Ransomware/Crypto-malware</a:t>
            </a:r>
          </a:p>
          <a:p>
            <a:pPr lvl="1"/>
            <a:r>
              <a:rPr lang="en-US" dirty="0"/>
              <a:t>Nuisance (“lock out” user by replacing shell)</a:t>
            </a:r>
          </a:p>
          <a:p>
            <a:pPr lvl="1"/>
            <a:r>
              <a:rPr lang="en-US" dirty="0"/>
              <a:t>Serious (encrypt data files or drives)</a:t>
            </a:r>
          </a:p>
          <a:p>
            <a:endParaRPr lang="en-US" dirty="0"/>
          </a:p>
          <a:p>
            <a:endParaRPr lang="en-US" dirty="0"/>
          </a:p>
        </p:txBody>
      </p:sp>
      <p:pic>
        <p:nvPicPr>
          <p:cNvPr id="17" name="Content Placeholder 6" descr="Example phishing email - on the left you can see the message in its &quot;true&quot; form as the mail client has stripped out the formatting (shown on the right) designed to disguise the nature of the links (note that for the avoidance of doubt the highly reputable software firm Sage UK have nothing to do with this message)">
            <a:extLst>
              <a:ext uri="{FF2B5EF4-FFF2-40B4-BE49-F238E27FC236}">
                <a16:creationId xmlns:a16="http://schemas.microsoft.com/office/drawing/2014/main" id="{80BDAAA0-B2B6-4287-A795-1F2EE46FA07D}"/>
              </a:ext>
            </a:extLst>
          </p:cNvPr>
          <p:cNvPicPr>
            <a:picLocks noGrp="1"/>
          </p:cNvPicPr>
          <p:nvPr>
            <p:ph sz="quarter" idx="12"/>
          </p:nvPr>
        </p:nvPicPr>
        <p:blipFill>
          <a:blip r:embed="rId4" cstate="print">
            <a:extLst>
              <a:ext uri="{28A0092B-C50C-407E-A947-70E740481C1C}">
                <a14:useLocalDpi xmlns:a14="http://schemas.microsoft.com/office/drawing/2010/main" val="0"/>
              </a:ext>
            </a:extLst>
          </a:blip>
          <a:stretch>
            <a:fillRect/>
          </a:stretch>
        </p:blipFill>
        <p:spPr>
          <a:xfrm>
            <a:off x="92075" y="1008217"/>
            <a:ext cx="5943600" cy="2555566"/>
          </a:xfrm>
          <a:prstGeom prst="rect">
            <a:avLst/>
          </a:prstGeom>
        </p:spPr>
      </p:pic>
    </p:spTree>
    <p:extLst>
      <p:ext uri="{BB962C8B-B14F-4D97-AF65-F5344CB8AC3E}">
        <p14:creationId xmlns:p14="http://schemas.microsoft.com/office/powerpoint/2010/main" val="1662366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lstStyle/>
          <a:p>
            <a:r>
              <a:rPr lang="en-US" noProof="0" dirty="0"/>
              <a:t>Tailgating and shoulder surfing</a:t>
            </a:r>
          </a:p>
          <a:p>
            <a:r>
              <a:rPr lang="en-US" noProof="0" dirty="0"/>
              <a:t>What makes attacks ineffective?</a:t>
            </a:r>
          </a:p>
          <a:p>
            <a:pPr lvl="1"/>
            <a:r>
              <a:rPr lang="en-US" noProof="0" dirty="0"/>
              <a:t>Policy and standard procedures</a:t>
            </a:r>
          </a:p>
          <a:p>
            <a:pPr lvl="1"/>
            <a:r>
              <a:rPr lang="en-US" noProof="0" dirty="0"/>
              <a:t>Education and training</a:t>
            </a:r>
          </a:p>
          <a:p>
            <a:pPr lvl="1"/>
            <a:r>
              <a:rPr lang="en-US" noProof="0" dirty="0"/>
              <a:t>Accounting (auditing and surveillance)</a:t>
            </a:r>
          </a:p>
        </p:txBody>
      </p:sp>
      <p:sp>
        <p:nvSpPr>
          <p:cNvPr id="11266" name="Rectangle 2"/>
          <p:cNvSpPr>
            <a:spLocks noGrp="1" noChangeArrowheads="1"/>
          </p:cNvSpPr>
          <p:nvPr>
            <p:ph type="title"/>
          </p:nvPr>
        </p:nvSpPr>
        <p:spPr/>
        <p:txBody>
          <a:bodyPr/>
          <a:lstStyle/>
          <a:p>
            <a:r>
              <a:rPr lang="en-US" altLang="en-US" noProof="0"/>
              <a:t>Mitigating Social Engineering</a:t>
            </a:r>
            <a:endParaRPr lang="en-US" altLang="en-US" noProof="0" dirty="0"/>
          </a:p>
        </p:txBody>
      </p:sp>
      <p:sp>
        <p:nvSpPr>
          <p:cNvPr id="2" name="Footer Placeholder 1"/>
          <p:cNvSpPr>
            <a:spLocks noGrp="1"/>
          </p:cNvSpPr>
          <p:nvPr>
            <p:ph type="ftr" sz="quarter" idx="3"/>
          </p:nvPr>
        </p:nvSpPr>
        <p:spPr/>
        <p:txBody>
          <a:bodyPr/>
          <a:lstStyle/>
          <a:p>
            <a:r>
              <a:rPr lang="en-GB"/>
              <a:t>4.5 Authentication and Endpoint Security</a:t>
            </a:r>
            <a:endParaRPr lang="en-US" dirty="0"/>
          </a:p>
        </p:txBody>
      </p:sp>
      <p:sp>
        <p:nvSpPr>
          <p:cNvPr id="3" name="Slide Number Placeholder 2"/>
          <p:cNvSpPr>
            <a:spLocks noGrp="1"/>
          </p:cNvSpPr>
          <p:nvPr>
            <p:ph type="sldNum" sz="quarter" idx="4"/>
          </p:nvPr>
        </p:nvSpPr>
        <p:spPr/>
        <p:txBody>
          <a:bodyPr/>
          <a:lstStyle/>
          <a:p>
            <a:r>
              <a:rPr lang="en-US" dirty="0"/>
              <a:t>345</a:t>
            </a:r>
          </a:p>
        </p:txBody>
      </p:sp>
    </p:spTree>
    <p:extLst>
      <p:ext uri="{BB962C8B-B14F-4D97-AF65-F5344CB8AC3E}">
        <p14:creationId xmlns:p14="http://schemas.microsoft.com/office/powerpoint/2010/main" val="2663414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normAutofit fontScale="85000" lnSpcReduction="20000"/>
          </a:bodyPr>
          <a:lstStyle/>
          <a:p>
            <a:r>
              <a:rPr lang="en-US" altLang="en-US" noProof="0" dirty="0"/>
              <a:t>Factors</a:t>
            </a:r>
          </a:p>
          <a:p>
            <a:pPr lvl="1"/>
            <a:r>
              <a:rPr lang="en-US" altLang="en-US" noProof="0" dirty="0"/>
              <a:t>Something you know (such as a password)</a:t>
            </a:r>
          </a:p>
          <a:p>
            <a:pPr lvl="1"/>
            <a:r>
              <a:rPr lang="en-US" altLang="en-US" noProof="0" dirty="0"/>
              <a:t>Something you have (such as a smart card)</a:t>
            </a:r>
          </a:p>
          <a:p>
            <a:pPr lvl="1"/>
            <a:r>
              <a:rPr lang="en-US" altLang="en-US" noProof="0" dirty="0"/>
              <a:t>Something you are (such as a fingerprint)</a:t>
            </a:r>
          </a:p>
          <a:p>
            <a:pPr lvl="1"/>
            <a:r>
              <a:rPr lang="en-US" dirty="0"/>
              <a:t>Something you do (such as making a signature).</a:t>
            </a:r>
          </a:p>
          <a:p>
            <a:pPr lvl="1"/>
            <a:r>
              <a:rPr lang="en-US" dirty="0"/>
              <a:t>Somewhere you are (such as using a mobile device with location services</a:t>
            </a:r>
            <a:endParaRPr lang="en-US" altLang="en-US" dirty="0"/>
          </a:p>
          <a:p>
            <a:r>
              <a:rPr lang="en-US" altLang="en-US" dirty="0"/>
              <a:t>Sin</a:t>
            </a:r>
            <a:r>
              <a:rPr lang="en-US" altLang="en-US" noProof="0" dirty="0" err="1"/>
              <a:t>gle</a:t>
            </a:r>
            <a:r>
              <a:rPr lang="en-US" altLang="en-US" noProof="0" dirty="0"/>
              <a:t> and multifactor systems</a:t>
            </a:r>
          </a:p>
          <a:p>
            <a:pPr lvl="1"/>
            <a:r>
              <a:rPr lang="en-US" altLang="en-US" noProof="0" dirty="0"/>
              <a:t>Two-factor</a:t>
            </a:r>
          </a:p>
          <a:p>
            <a:pPr lvl="1"/>
            <a:r>
              <a:rPr lang="en-US" altLang="en-US" noProof="0" dirty="0"/>
              <a:t>Multifactor</a:t>
            </a:r>
          </a:p>
        </p:txBody>
      </p:sp>
      <p:sp>
        <p:nvSpPr>
          <p:cNvPr id="10242" name="Title 1"/>
          <p:cNvSpPr>
            <a:spLocks noGrp="1"/>
          </p:cNvSpPr>
          <p:nvPr>
            <p:ph type="title"/>
          </p:nvPr>
        </p:nvSpPr>
        <p:spPr/>
        <p:txBody>
          <a:bodyPr/>
          <a:lstStyle/>
          <a:p>
            <a:r>
              <a:rPr lang="en-US" altLang="en-US" noProof="0"/>
              <a:t>Authentication Technologies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4.5 Authentication and Endpoint Security</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346</a:t>
            </a:r>
          </a:p>
        </p:txBody>
      </p:sp>
    </p:spTree>
    <p:extLst>
      <p:ext uri="{BB962C8B-B14F-4D97-AF65-F5344CB8AC3E}">
        <p14:creationId xmlns:p14="http://schemas.microsoft.com/office/powerpoint/2010/main" val="674003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808D57-B924-4104-BECA-69297E0ADD91}"/>
              </a:ext>
            </a:extLst>
          </p:cNvPr>
          <p:cNvSpPr>
            <a:spLocks noGrp="1"/>
          </p:cNvSpPr>
          <p:nvPr>
            <p:ph type="title"/>
          </p:nvPr>
        </p:nvSpPr>
        <p:spPr/>
        <p:txBody>
          <a:bodyPr/>
          <a:lstStyle/>
          <a:p>
            <a:r>
              <a:rPr lang="en-US" altLang="en-US"/>
              <a:t>Single Sign On (SSO)</a:t>
            </a:r>
            <a:endParaRPr lang="en-US" dirty="0"/>
          </a:p>
        </p:txBody>
      </p:sp>
      <p:sp>
        <p:nvSpPr>
          <p:cNvPr id="10" name="Content Placeholder 9">
            <a:extLst>
              <a:ext uri="{FF2B5EF4-FFF2-40B4-BE49-F238E27FC236}">
                <a16:creationId xmlns:a16="http://schemas.microsoft.com/office/drawing/2014/main" id="{576A4AEB-33B8-4BA1-B47E-8AB03C6BBE19}"/>
              </a:ext>
            </a:extLst>
          </p:cNvPr>
          <p:cNvSpPr>
            <a:spLocks noGrp="1"/>
          </p:cNvSpPr>
          <p:nvPr>
            <p:ph sz="half" idx="1"/>
          </p:nvPr>
        </p:nvSpPr>
        <p:spPr/>
        <p:txBody>
          <a:bodyPr>
            <a:normAutofit fontScale="62500" lnSpcReduction="20000"/>
          </a:bodyPr>
          <a:lstStyle/>
          <a:p>
            <a:r>
              <a:rPr lang="en-US" dirty="0"/>
              <a:t>Authenticate once – authorize many</a:t>
            </a:r>
          </a:p>
          <a:p>
            <a:pPr lvl="1"/>
            <a:r>
              <a:rPr lang="en-US" dirty="0"/>
              <a:t>User authenticates to obtain an access token</a:t>
            </a:r>
          </a:p>
          <a:p>
            <a:pPr lvl="1"/>
            <a:r>
              <a:rPr lang="en-US" dirty="0"/>
              <a:t>Token is used to authenticate silently to other applications</a:t>
            </a:r>
          </a:p>
          <a:p>
            <a:pPr lvl="1"/>
            <a:r>
              <a:rPr lang="en-US" dirty="0"/>
              <a:t>User and application both trust token provider</a:t>
            </a:r>
          </a:p>
          <a:p>
            <a:r>
              <a:rPr lang="en-US" dirty="0"/>
              <a:t>Simplifies account management</a:t>
            </a:r>
          </a:p>
          <a:p>
            <a:r>
              <a:rPr lang="en-US" dirty="0"/>
              <a:t>But compromising an account may compromise multiple applications</a:t>
            </a:r>
          </a:p>
          <a:p>
            <a:r>
              <a:rPr lang="en-US" dirty="0"/>
              <a:t>Difficult to implement on public networks</a:t>
            </a:r>
          </a:p>
        </p:txBody>
      </p:sp>
      <p:sp>
        <p:nvSpPr>
          <p:cNvPr id="4" name="Footer Placeholder 3">
            <a:extLst>
              <a:ext uri="{FF2B5EF4-FFF2-40B4-BE49-F238E27FC236}">
                <a16:creationId xmlns:a16="http://schemas.microsoft.com/office/drawing/2014/main" id="{4C7CB173-604A-43BF-A6A1-37A9F1F7EEB7}"/>
              </a:ext>
            </a:extLst>
          </p:cNvPr>
          <p:cNvSpPr>
            <a:spLocks noGrp="1"/>
          </p:cNvSpPr>
          <p:nvPr>
            <p:ph type="ftr" sz="quarter" idx="3"/>
          </p:nvPr>
        </p:nvSpPr>
        <p:spPr/>
        <p:txBody>
          <a:bodyPr/>
          <a:lstStyle/>
          <a:p>
            <a:r>
              <a:rPr lang="en-GB"/>
              <a:t>4.5 Authentication and Endpoint Security</a:t>
            </a:r>
            <a:endParaRPr lang="en-US" dirty="0"/>
          </a:p>
        </p:txBody>
      </p:sp>
      <p:sp>
        <p:nvSpPr>
          <p:cNvPr id="5" name="Slide Number Placeholder 4">
            <a:extLst>
              <a:ext uri="{FF2B5EF4-FFF2-40B4-BE49-F238E27FC236}">
                <a16:creationId xmlns:a16="http://schemas.microsoft.com/office/drawing/2014/main" id="{1C4E2C77-9174-4D34-B080-15CFEB499E70}"/>
              </a:ext>
            </a:extLst>
          </p:cNvPr>
          <p:cNvSpPr>
            <a:spLocks noGrp="1"/>
          </p:cNvSpPr>
          <p:nvPr>
            <p:ph type="sldNum" sz="quarter" idx="4"/>
          </p:nvPr>
        </p:nvSpPr>
        <p:spPr/>
        <p:txBody>
          <a:bodyPr/>
          <a:lstStyle/>
          <a:p>
            <a:r>
              <a:rPr lang="en-US" dirty="0"/>
              <a:t>347</a:t>
            </a:r>
          </a:p>
        </p:txBody>
      </p:sp>
      <p:pic>
        <p:nvPicPr>
          <p:cNvPr id="12" name="Content Placeholder 11" descr="Microsoft accounts allow SSO to multiple Microsoft and third-party services (Used with permission from Microsoft)">
            <a:extLst>
              <a:ext uri="{FF2B5EF4-FFF2-40B4-BE49-F238E27FC236}">
                <a16:creationId xmlns:a16="http://schemas.microsoft.com/office/drawing/2014/main" id="{9A688861-1AD2-4479-89D4-F1C365C2CF0C}"/>
              </a:ext>
            </a:extLst>
          </p:cNvPr>
          <p:cNvPicPr>
            <a:picLocks noGrp="1"/>
          </p:cNvPicPr>
          <p:nvPr>
            <p:ph sz="half" idx="2"/>
          </p:nvPr>
        </p:nvPicPr>
        <p:blipFill>
          <a:blip r:embed="rId3"/>
          <a:stretch>
            <a:fillRect/>
          </a:stretch>
        </p:blipFill>
        <p:spPr>
          <a:xfrm>
            <a:off x="6126163" y="1511034"/>
            <a:ext cx="5940425" cy="4385206"/>
          </a:xfrm>
          <a:prstGeom prst="rect">
            <a:avLst/>
          </a:prstGeom>
        </p:spPr>
      </p:pic>
      <p:sp>
        <p:nvSpPr>
          <p:cNvPr id="13" name="TextBox 12">
            <a:extLst>
              <a:ext uri="{FF2B5EF4-FFF2-40B4-BE49-F238E27FC236}">
                <a16:creationId xmlns:a16="http://schemas.microsoft.com/office/drawing/2014/main" id="{B9CAC60D-6A36-4145-8A7E-B5FF27C575B4}"/>
              </a:ext>
            </a:extLst>
          </p:cNvPr>
          <p:cNvSpPr txBox="1"/>
          <p:nvPr/>
        </p:nvSpPr>
        <p:spPr>
          <a:xfrm>
            <a:off x="9527652" y="1234035"/>
            <a:ext cx="2775282" cy="276999"/>
          </a:xfrm>
          <a:prstGeom prst="rect">
            <a:avLst/>
          </a:prstGeom>
          <a:noFill/>
        </p:spPr>
        <p:txBody>
          <a:bodyPr wrap="square" rtlCol="0">
            <a:spAutoFit/>
          </a:bodyPr>
          <a:lstStyle/>
          <a:p>
            <a:pPr algn="ctr"/>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4111855528"/>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310</TotalTime>
  <Words>1976</Words>
  <Application>Microsoft Office PowerPoint</Application>
  <PresentationFormat>Widescreen</PresentationFormat>
  <Paragraphs>239</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Authentication and Access Controls</vt:lpstr>
      <vt:lpstr>Trusted, Untrusted, and Privileged Users</vt:lpstr>
      <vt:lpstr>Social Engineering</vt:lpstr>
      <vt:lpstr>Phishing, Pharming, and Ransomware</vt:lpstr>
      <vt:lpstr>Mitigating Social Engineering</vt:lpstr>
      <vt:lpstr>Authentication Technologies</vt:lpstr>
      <vt:lpstr>Single Sign On (SSO)</vt:lpstr>
      <vt:lpstr>Something You Know</vt:lpstr>
      <vt:lpstr>Password Attacks</vt:lpstr>
      <vt:lpstr>Something You...</vt:lpstr>
      <vt:lpstr>PKI and Digital Certificates</vt:lpstr>
      <vt:lpstr>LAN Manager/NTLM</vt:lpstr>
      <vt:lpstr>Kerberos</vt:lpstr>
      <vt:lpstr>RADIUS and TACACS+</vt:lpstr>
      <vt:lpstr>Directory Services and LDAP</vt:lpstr>
      <vt:lpstr>X.500 Distinguished Names</vt:lpstr>
      <vt:lpstr>LDAP Security</vt:lpstr>
      <vt:lpstr>Endpoint Security</vt:lpstr>
      <vt:lpstr>Network Access Control</vt:lpstr>
      <vt:lpstr>Posture Assessment</vt:lpstr>
      <vt:lpstr>Remediation</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4.5 Authentication and Endpoint Security</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22</cp:revision>
  <dcterms:created xsi:type="dcterms:W3CDTF">2018-02-14T14:50:26Z</dcterms:created>
  <dcterms:modified xsi:type="dcterms:W3CDTF">2018-05-25T23:49:10Z</dcterms:modified>
  <cp:category>© 2018 gtslearning</cp:category>
</cp:coreProperties>
</file>