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1"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6647" autoAdjust="0"/>
  </p:normalViewPr>
  <p:slideViewPr>
    <p:cSldViewPr snapToGrid="0">
      <p:cViewPr varScale="1">
        <p:scale>
          <a:sx n="85" d="100"/>
          <a:sy n="85" d="100"/>
        </p:scale>
        <p:origin x="590" y="6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25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799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E24EC-68B1-4280-883D-EF0309E00D68}"/>
              </a:ext>
            </a:extLst>
          </p:cNvPr>
          <p:cNvSpPr>
            <a:spLocks noGrp="1" noRot="1" noChangeAspect="1"/>
          </p:cNvSpPr>
          <p:nvPr>
            <p:ph type="sldImg" idx="2"/>
          </p:nvPr>
        </p:nvSpPr>
        <p:spPr>
          <a:xfrm>
            <a:off x="685800" y="242888"/>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3" name="Notes Placeholder 2">
            <a:extLst>
              <a:ext uri="{FF2B5EF4-FFF2-40B4-BE49-F238E27FC236}">
                <a16:creationId xmlns:a16="http://schemas.microsoft.com/office/drawing/2014/main" id="{076C9C4A-5E92-4E29-A351-C9A277F636E9}"/>
              </a:ext>
            </a:extLst>
          </p:cNvPr>
          <p:cNvSpPr>
            <a:spLocks noGrp="1"/>
          </p:cNvSpPr>
          <p:nvPr>
            <p:ph type="body" sz="quarter" idx="3"/>
          </p:nvPr>
        </p:nvSpPr>
        <p:spPr>
          <a:xfrm>
            <a:off x="685800" y="3686629"/>
            <a:ext cx="5486400" cy="507999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4164932"/>
      </p:ext>
    </p:extLst>
  </p:cSld>
  <p:clrMap bg1="dk1" tx1="lt1" bg2="dk2" tx2="lt2" accent1="accent1" accent2="accent2" accent3="accent3" accent4="accent4" accent5="accent5" accent6="accent6" hlink="hlink" folHlink="folHlink"/>
  <p:notesStyle>
    <a:lvl1pPr marL="57150" indent="0" algn="l" defTabSz="914400" rtl="0" eaLnBrk="1" latinLnBrk="0" hangingPunct="1">
      <a:spcAft>
        <a:spcPts val="1200"/>
      </a:spcAft>
      <a:buFont typeface="+mj-lt"/>
      <a:buNone/>
      <a:defRPr sz="1200" b="0" kern="1200">
        <a:solidFill>
          <a:schemeClr val="tx1"/>
        </a:solidFill>
        <a:latin typeface="+mn-lt"/>
        <a:ea typeface="Verdana" panose="020B0604030504040204" pitchFamily="34" charset="0"/>
        <a:cs typeface="Verdana" panose="020B0604030504040204" pitchFamily="34" charset="0"/>
      </a:defRPr>
    </a:lvl1pPr>
    <a:lvl2pPr marL="285750" indent="-228600" algn="l" defTabSz="914400" rtl="0" eaLnBrk="1" latinLnBrk="0" hangingPunct="1">
      <a:spcAft>
        <a:spcPts val="0"/>
      </a:spcAft>
      <a:buFont typeface="+mj-lt"/>
      <a:buAutoNum type="arabicPeriod"/>
      <a:defRPr sz="1200" b="1" i="0" kern="1200">
        <a:solidFill>
          <a:schemeClr val="tx1"/>
        </a:solidFill>
        <a:latin typeface="+mn-lt"/>
        <a:ea typeface="Verdana" panose="020B0604030504040204" pitchFamily="34" charset="0"/>
        <a:cs typeface="Verdana" panose="020B0604030504040204" pitchFamily="34" charset="0"/>
      </a:defRPr>
    </a:lvl2pPr>
    <a:lvl3pPr marL="285750" indent="0" algn="l" defTabSz="914400" rtl="0" eaLnBrk="1" latinLnBrk="0" hangingPunct="1">
      <a:spcAft>
        <a:spcPts val="1200"/>
      </a:spcAft>
      <a:defRPr sz="1200" i="1" kern="1200">
        <a:solidFill>
          <a:schemeClr val="tx1"/>
        </a:solidFill>
        <a:latin typeface="+mn-lt"/>
        <a:ea typeface="Verdana" panose="020B0604030504040204" pitchFamily="34" charset="0"/>
        <a:cs typeface="Verdana" panose="020B0604030504040204" pitchFamily="34" charset="0"/>
      </a:defRPr>
    </a:lvl3pPr>
    <a:lvl4pPr marL="285750" indent="0" algn="l" defTabSz="914400" rtl="0" eaLnBrk="1" latinLnBrk="0" hangingPunct="1">
      <a:defRPr sz="1200" kern="1200">
        <a:solidFill>
          <a:schemeClr val="tx1"/>
        </a:solidFill>
        <a:latin typeface="+mn-lt"/>
        <a:ea typeface="Verdana" panose="020B0604030504040204" pitchFamily="34" charset="0"/>
        <a:cs typeface="Verdana" panose="020B0604030504040204" pitchFamily="34" charset="0"/>
      </a:defRPr>
    </a:lvl4pPr>
    <a:lvl5pPr marL="457200" indent="-171450" algn="l" defTabSz="914400" rtl="0" eaLnBrk="1" latinLnBrk="0" hangingPunct="1">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gtsgo.to/nf1rc"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DF14E8-4065-4DCC-AE22-15775C6D99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208121-CF54-4F8B-A1F5-3D5AECD7653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68645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3C922555-D95F-4E11-953A-7765623FCC4B}"/>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71A0F7C1-0A0D-402E-87BB-D363D755305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32130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6AE363-F7D2-49A4-920A-D477CAE476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592579-4742-4A50-9503-CE421FF8473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28659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ACAFFB26-037A-4099-9C35-69E303B6DF24}"/>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395E6106-B794-48AA-93BC-3F1DE0CE39A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01859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AE836DD6-9B9E-4483-8E6A-7D342F4F06D7}"/>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036CE109-019C-4003-80F7-DE8983A5A08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26925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E25AC1-038C-443D-9D4E-14E5D64359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23DEB1-5C3F-43E4-AB19-E00AF06E853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59987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1DEA0E-A5B3-4061-8A40-30E1185286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2342E0-9F54-41D1-A910-F577B09516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52970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F44E68-C5D2-4A01-BCD0-98F6679346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11BE68-4B8F-4C7B-BB2D-27A1CA212C3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69866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545BA3D8-D5D2-49A0-AF24-C2B1FC657743}"/>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92C85694-435A-4962-BCC5-B2D131474CA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45683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60FAF01A-CADE-46FF-97B1-04F1B7CA4CB3}"/>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316B57F8-F9AF-4474-8EDD-8BC92890076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41134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592981A3-2A6A-4679-86AA-358757CF35F4}"/>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01DB9B4B-E279-477E-BB78-D0EA3E0870F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9081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The number in the bottom right corner of the slides refers back to the page where this topic starts in the course book.</a:t>
            </a:r>
          </a:p>
          <a:p>
            <a:pPr lvl="1"/>
            <a:endParaRPr lang="en-GB"/>
          </a:p>
          <a:p>
            <a:endParaRPr lang="en-US" dirty="0"/>
          </a:p>
        </p:txBody>
      </p:sp>
      <p:sp>
        <p:nvSpPr>
          <p:cNvPr id="4" name="Slide Image Placeholder 3">
            <a:extLst>
              <a:ext uri="{FF2B5EF4-FFF2-40B4-BE49-F238E27FC236}">
                <a16:creationId xmlns:a16="http://schemas.microsoft.com/office/drawing/2014/main" id="{0D0C98BB-FDB2-41FD-B923-129257EC485E}"/>
              </a:ext>
            </a:extLst>
          </p:cNvPr>
          <p:cNvSpPr>
            <a:spLocks noGrp="1" noRot="1" noChangeAspect="1"/>
          </p:cNvSpPr>
          <p:nvPr>
            <p:ph type="sldImg"/>
          </p:nvPr>
        </p:nvSpPr>
        <p:spPr/>
      </p:sp>
    </p:spTree>
    <p:extLst>
      <p:ext uri="{BB962C8B-B14F-4D97-AF65-F5344CB8AC3E}">
        <p14:creationId xmlns:p14="http://schemas.microsoft.com/office/powerpoint/2010/main" val="742252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2F7C27-7138-4C73-AB4D-8972146CE2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860ECB-8212-48B9-85C2-08AB584A8B6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20423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C060C8-D12A-4144-8068-91116A664B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5A338D-7CA8-4B0A-ACFC-1DA9274BF6F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57377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0238CF-836A-490C-BED9-6391B8AF41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C58B45-FDA9-4D10-8CA8-8758B6CFE81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14022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B4E4D0DD-15E1-4EE2-A0CE-ACBE70B912B3}"/>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898990E9-1A57-4C61-80A6-9F60103B0FA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93345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1"/>
            <a:r>
              <a:rPr lang="en-GB" b="0" dirty="0"/>
              <a:t>What element is missing from the following list and what is its purpose: identification, authentication, accounting. </a:t>
            </a:r>
            <a:r>
              <a:rPr lang="en-GB" dirty="0"/>
              <a:t>Authorization - assigning privileges over the network object to the subject.</a:t>
            </a:r>
            <a:endParaRPr lang="en-US" b="0" dirty="0"/>
          </a:p>
          <a:p>
            <a:pPr lvl="1"/>
            <a:r>
              <a:rPr lang="en-GB" b="0" dirty="0"/>
              <a:t>Why do malicious insider threats often pose greater risk than malicious users generally? </a:t>
            </a:r>
            <a:r>
              <a:rPr lang="en-GB" dirty="0"/>
              <a:t>Malicious insiders are trusted users, meaning they have existing privileges to work on the network and access resources.</a:t>
            </a:r>
            <a:endParaRPr lang="en-US" b="0" dirty="0"/>
          </a:p>
          <a:p>
            <a:pPr lvl="1"/>
            <a:r>
              <a:rPr lang="en-GB" b="0" dirty="0"/>
              <a:t>Why is a logic bomb unlikely to be detected by anti-virus software? </a:t>
            </a:r>
            <a:r>
              <a:rPr lang="en-GB" dirty="0"/>
              <a:t>Most anti-virus software depends on signatures of known malware to detect threats. A logic bomb is a specially crafted script or program that runs according to specific triggers, usually perpetrated by an insider threat, and so unlikely to be detectable by routine scans.</a:t>
            </a:r>
            <a:endParaRPr lang="en-US" b="0" dirty="0"/>
          </a:p>
          <a:p>
            <a:pPr lvl="1"/>
            <a:r>
              <a:rPr lang="en-GB" b="0" dirty="0"/>
              <a:t>What is the purpose of SSO? </a:t>
            </a:r>
            <a:r>
              <a:rPr lang="en-GB" dirty="0"/>
              <a:t>Single Sign-on allows users to authenticate once to gain access to different resources. This reduces the number of logins a user has to remember.</a:t>
            </a:r>
            <a:endParaRPr lang="en-US" b="0" dirty="0"/>
          </a:p>
          <a:p>
            <a:pPr lvl="1"/>
            <a:r>
              <a:rPr lang="en-GB" b="0" dirty="0"/>
              <a:t>How do social engineering attacks succeed? </a:t>
            </a:r>
            <a:r>
              <a:rPr lang="en-GB" dirty="0"/>
              <a:t>They generally depend on lack of security awareness in users. An attacker can either be intimidating (exploiting users' ignorance of technical subjects or fear of authority) or persuasive (exploiting the "customer service" mindset to be helpful developed in most organizations).</a:t>
            </a:r>
            <a:endParaRPr lang="en-US" b="0" dirty="0"/>
          </a:p>
          <a:p>
            <a:pPr lvl="1"/>
            <a:r>
              <a:rPr lang="en-GB" b="0" dirty="0"/>
              <a:t>How might an attacker recover a password from an encrypted hash? </a:t>
            </a:r>
            <a:r>
              <a:rPr lang="en-GB" dirty="0"/>
              <a:t>By using a password cracking tool. This may recover the password if it uses a simple dictionary word or if it is insufficiently long and complex (brute force).</a:t>
            </a:r>
            <a:endParaRPr lang="en-US" b="0" dirty="0"/>
          </a:p>
          <a:p>
            <a:pPr lvl="1"/>
            <a:r>
              <a:rPr lang="en-GB" b="0" dirty="0"/>
              <a:t>What are the main features of a digital certificate? </a:t>
            </a:r>
            <a:r>
              <a:rPr lang="en-GB" dirty="0"/>
              <a:t>A digital certificate contains the subject's public key, which can be used to cryptographically authenticate the subject and encrypt messages sent to it. The certificate is signed by a Certificate Authority (CA) that has validated the subject's identity. The certificate contains other information to identify the subject and describe its purpose.</a:t>
            </a:r>
            <a:endParaRPr lang="en-US" b="0" dirty="0"/>
          </a:p>
          <a:p>
            <a:pPr lvl="1"/>
            <a:r>
              <a:rPr lang="en-GB" b="0" dirty="0"/>
              <a:t>What are the main features provided by Kerberos authentication? </a:t>
            </a:r>
            <a:r>
              <a:rPr lang="en-GB" dirty="0"/>
              <a:t>Single sign-on and support for mutual authentication.</a:t>
            </a:r>
            <a:endParaRPr lang="en-US" b="0" dirty="0"/>
          </a:p>
          <a:p>
            <a:pPr lvl="1"/>
            <a:r>
              <a:rPr lang="en-GB" b="0" dirty="0"/>
              <a:t>What is a RADIUS client and how should it be configured? </a:t>
            </a:r>
            <a:r>
              <a:rPr lang="en-GB" dirty="0"/>
              <a:t>A device or server that accepts user connections. Using RADIUS architecture, the client does not need to be able to perform authentication itself; it passes the logon request to an AAA server. The client needs to be configured with the RADIUS server address and pre-shared key.</a:t>
            </a:r>
            <a:endParaRPr lang="en-US" b="0" dirty="0"/>
          </a:p>
          <a:p>
            <a:pPr lvl="1"/>
            <a:r>
              <a:rPr lang="en-GB" b="0" dirty="0"/>
              <a:t>How does the "ARP inspection" security feature of a switch mitigate against ARP flooding? </a:t>
            </a:r>
            <a:r>
              <a:rPr lang="en-GB" dirty="0"/>
              <a:t>It  maintains a trusted database of IP:ARP mappings and blocks any non-conforming gratuitous ARP replies from untrusted ports.</a:t>
            </a:r>
            <a:endParaRPr lang="en-US" b="0" dirty="0"/>
          </a:p>
          <a:p>
            <a:pPr lvl="1"/>
            <a:r>
              <a:rPr lang="en-GB" b="0" dirty="0"/>
              <a:t>True or false? A switch implementing 802.1X would be described as an "authenticator". </a:t>
            </a:r>
            <a:r>
              <a:rPr lang="en-GB" dirty="0"/>
              <a:t>True.</a:t>
            </a:r>
            <a:endParaRPr lang="en-US" b="0" dirty="0"/>
          </a:p>
          <a:p>
            <a:pPr lvl="1"/>
            <a:r>
              <a:rPr lang="en-GB" b="0" dirty="0"/>
              <a:t>What is meant by "remediation" in the context of NAC? </a:t>
            </a:r>
            <a:r>
              <a:rPr lang="en-GB" dirty="0"/>
              <a:t>The options provided to a client that does not meet the health policy - for example, allowed basic internet access only, given access to required patches, and so on.</a:t>
            </a:r>
            <a:endParaRPr lang="en-US" b="0" dirty="0"/>
          </a:p>
        </p:txBody>
      </p:sp>
      <p:sp>
        <p:nvSpPr>
          <p:cNvPr id="4" name="Slide Image Placeholder 3">
            <a:extLst>
              <a:ext uri="{FF2B5EF4-FFF2-40B4-BE49-F238E27FC236}">
                <a16:creationId xmlns:a16="http://schemas.microsoft.com/office/drawing/2014/main" id="{C3CE1BC0-B06A-4292-8EB2-D664F7937F82}"/>
              </a:ext>
            </a:extLst>
          </p:cNvPr>
          <p:cNvSpPr>
            <a:spLocks noGrp="1" noRot="1" noChangeAspect="1"/>
          </p:cNvSpPr>
          <p:nvPr>
            <p:ph type="sldImg"/>
          </p:nvPr>
        </p:nvSpPr>
        <p:spPr/>
      </p:sp>
    </p:spTree>
    <p:extLst>
      <p:ext uri="{BB962C8B-B14F-4D97-AF65-F5344CB8AC3E}">
        <p14:creationId xmlns:p14="http://schemas.microsoft.com/office/powerpoint/2010/main" val="3037713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B545D4-A5A2-4296-B40F-E0192FA8FD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A758F6-DB79-48C9-B509-6FF5C42D4C58}"/>
              </a:ext>
            </a:extLst>
          </p:cNvPr>
          <p:cNvSpPr>
            <a:spLocks noGrp="1"/>
          </p:cNvSpPr>
          <p:nvPr>
            <p:ph type="body" idx="1"/>
          </p:nvPr>
        </p:nvSpPr>
        <p:spPr/>
        <p:txBody>
          <a:bodyPr/>
          <a:lstStyle/>
          <a:p>
            <a:r>
              <a:rPr lang="en-US" dirty="0"/>
              <a:t>Note that there are three sets of labs available to use with this course:</a:t>
            </a:r>
          </a:p>
          <a:p>
            <a:pPr lvl="4"/>
            <a:r>
              <a:rPr lang="en-US" dirty="0"/>
              <a:t>Classroom labs that you set up and run yourself (refer to the separate "Labs" book and setup guide on the instructor resource support site).</a:t>
            </a:r>
          </a:p>
          <a:p>
            <a:pPr lvl="4"/>
            <a:r>
              <a:rPr lang="en-US" dirty="0"/>
              <a:t>Learn On Demand (LOD) hosted classroom labs accessed via a browser but following the same general sequence and steps as the classroom lab book.</a:t>
            </a:r>
          </a:p>
          <a:p>
            <a:pPr lvl="4"/>
            <a:r>
              <a:rPr lang="en-US" dirty="0"/>
              <a:t>Self-study Online Labs from Practice Labs accessed by students online - these labs are intended for use by students studying independently and are different from the classroom and hosted classroom labs. If you are using Practice Labs online labs in the classroom, you must specify this at the time of purchase so that the appropriate bandwidth is provisioned in advance. Please ensure that the student PCs meet the requirements for accessing the Self-study Online Labs series. You can obtain a setup guide at </a:t>
            </a:r>
            <a:r>
              <a:rPr lang="en-US" dirty="0">
                <a:hlinkClick r:id="rId3"/>
              </a:rPr>
              <a:t>gtsgo.to/nf1rc</a:t>
            </a:r>
            <a:endParaRPr lang="en-US" dirty="0"/>
          </a:p>
          <a:p>
            <a:pPr marL="285750" lvl="4" indent="0">
              <a:buNone/>
            </a:pPr>
            <a:endParaRPr lang="en-US" dirty="0"/>
          </a:p>
          <a:p>
            <a:r>
              <a:rPr lang="en-US" dirty="0"/>
              <a:t>The sequence of classroom and hosted classroom labs is shown on this slide and in the margins of your instructor edition and in the course timetable. You should guide the students to complete each lab.</a:t>
            </a:r>
            <a:endParaRPr lang="en-GB" dirty="0"/>
          </a:p>
          <a:p>
            <a:r>
              <a:rPr lang="en-GB" dirty="0"/>
              <a:t>If you are not using the classroom or LOD hosted classroom labs you should delete this slide.</a:t>
            </a:r>
            <a:endParaRPr lang="en-US" dirty="0"/>
          </a:p>
          <a:p>
            <a:endParaRPr lang="en-US" dirty="0"/>
          </a:p>
        </p:txBody>
      </p:sp>
    </p:spTree>
    <p:extLst>
      <p:ext uri="{BB962C8B-B14F-4D97-AF65-F5344CB8AC3E}">
        <p14:creationId xmlns:p14="http://schemas.microsoft.com/office/powerpoint/2010/main" val="786150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A5F54D2A-7309-43A0-988E-4D9A867FB1CE}"/>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CED7B496-EDEC-4290-ADE2-D97CE0F7894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57261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54021222-5765-441F-A71F-FF6E45B3C825}"/>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FC6192BB-E959-4711-A52E-67277C2ABC0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38455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D5B1AD0F-28A7-4EF3-AC61-00BC3188913C}"/>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084AAC8A-0275-4A28-9C72-79FF2D7FF77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22280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DD6AD15E-C990-4B0F-B2BB-20C34C502A0A}"/>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995B92C1-BC9E-4DEC-8E04-49068D0046C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62874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61B615CA-30DB-440C-8998-352472AEE954}"/>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6A1A13CD-788D-4D8E-8A19-0447A266485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65708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65B4C5-1C14-4854-BA62-9C7F76D0AB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83F611-5E65-4817-93C9-6952C005A8C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78463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EB5F6638-BFDE-4CFF-B7F4-05FE0FC30C0B}"/>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3A01C3C4-8EEA-44D2-9145-F6581F7105E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48308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ext Box 1032"/>
          <p:cNvSpPr txBox="1">
            <a:spLocks noChangeArrowheads="1"/>
          </p:cNvSpPr>
          <p:nvPr userDrawn="1"/>
        </p:nvSpPr>
        <p:spPr bwMode="black">
          <a:xfrm>
            <a:off x="0" y="4498110"/>
            <a:ext cx="12192000" cy="2379617"/>
          </a:xfrm>
          <a:prstGeom prst="rect">
            <a:avLst/>
          </a:prstGeom>
          <a:solidFill>
            <a:schemeClr val="accent5"/>
          </a:solidFill>
          <a:ln w="9525">
            <a:noFill/>
            <a:miter lim="800000"/>
            <a:headEnd/>
            <a:tailEnd/>
          </a:ln>
          <a:effectLst/>
        </p:spPr>
        <p:txBody>
          <a:bodyPr anchor="b" anchorCtr="1">
            <a:noAutofit/>
          </a:bodyPr>
          <a:lstStyle/>
          <a:p>
            <a:pPr algn="ctr">
              <a:spcBef>
                <a:spcPct val="50000"/>
              </a:spcBef>
              <a:defRPr/>
            </a:pPr>
            <a:r>
              <a:rPr lang="en-US" sz="900" noProof="0" dirty="0">
                <a:solidFill>
                  <a:schemeClr val="accent1"/>
                </a:solidFill>
                <a:latin typeface="+mn-lt"/>
                <a:cs typeface="Times New Roman" pitchFamily="18" charset="0"/>
              </a:rPr>
              <a:t>This courseware is copyrighted </a:t>
            </a:r>
            <a:r>
              <a:rPr lang="en-US" sz="900" i="1" noProof="0" dirty="0">
                <a:solidFill>
                  <a:schemeClr val="accent1"/>
                </a:solidFill>
                <a:latin typeface="+mn-lt"/>
                <a:cs typeface="Times New Roman" pitchFamily="18" charset="0"/>
              </a:rPr>
              <a:t>© 2018 gtslearning</a:t>
            </a:r>
            <a:r>
              <a:rPr lang="en-US" sz="900" noProof="0" dirty="0">
                <a:solidFill>
                  <a:schemeClr val="accent1"/>
                </a:solidFill>
                <a:latin typeface="+mn-lt"/>
                <a:cs typeface="Times New Roman" pitchFamily="18" charset="0"/>
              </a:rPr>
              <a:t>. </a:t>
            </a:r>
            <a:r>
              <a:rPr lang="en-GB" sz="900" noProof="0" dirty="0">
                <a:solidFill>
                  <a:schemeClr val="accent1"/>
                </a:solidFill>
                <a:latin typeface="+mn-lt"/>
                <a:cs typeface="Times New Roman" pitchFamily="18" charset="0"/>
              </a:rPr>
              <a:t>Product images are the copyright of the vendor or manufacturer named in the caption and used by permission. </a:t>
            </a:r>
            <a:r>
              <a:rPr lang="en-US" sz="900" noProof="0" dirty="0">
                <a:solidFill>
                  <a:schemeClr val="accent1"/>
                </a:solidFill>
                <a:latin typeface="+mn-lt"/>
                <a:cs typeface="Times New Roman" pitchFamily="18" charset="0"/>
              </a:rPr>
              <a:t>No part of this courseware or any training material supplied by gtslearning International Limited to accompany the courseware may be copied, photocopied, reproduced, or re-used in any form or by any means without permission in writing from a director of gtslearning International Limited. Violation of these laws will lead to prosecution. All trademarks, service marks, products, or services are trademarks or registered trademarks of their respective holders and are acknowledged by the publisher. </a:t>
            </a:r>
          </a:p>
          <a:p>
            <a:pPr algn="ctr">
              <a:spcBef>
                <a:spcPct val="50000"/>
              </a:spcBef>
              <a:defRPr/>
            </a:pPr>
            <a:r>
              <a:rPr lang="en-US" sz="900" noProof="0" dirty="0">
                <a:solidFill>
                  <a:schemeClr val="accent1"/>
                </a:solidFill>
                <a:latin typeface="+mn-lt"/>
                <a:cs typeface="Times New Roman" pitchFamily="18" charset="0"/>
              </a:rPr>
              <a:t>All gtslearning products are supplied on the basis of a single copy of a course per student. Additional resources that may be made available from gtslearning may only be used in conjunction with courses sold by gtslearning. No material changes to these resources are permitted without express written permission by a director of gtslearning. These resources may not be used in conjunction with content from any other supplier. </a:t>
            </a:r>
            <a:br>
              <a:rPr lang="en-US" sz="900" noProof="0" dirty="0">
                <a:solidFill>
                  <a:schemeClr val="accent1"/>
                </a:solidFill>
                <a:latin typeface="+mn-lt"/>
                <a:cs typeface="Times New Roman" pitchFamily="18" charset="0"/>
              </a:rPr>
            </a:br>
            <a:r>
              <a:rPr lang="en-US" sz="900" b="1" noProof="0" dirty="0">
                <a:solidFill>
                  <a:schemeClr val="accent1"/>
                </a:solidFill>
                <a:latin typeface="+mn-lt"/>
                <a:cs typeface="Times New Roman" pitchFamily="18" charset="0"/>
              </a:rPr>
              <a:t>If you suspect that this course has been copied or distributed illegally, please telephone or email gtslearning.</a:t>
            </a:r>
            <a:r>
              <a:rPr lang="en-US" sz="900" noProof="0" dirty="0">
                <a:solidFill>
                  <a:schemeClr val="accent1"/>
                </a:solidFill>
                <a:latin typeface="+mn-lt"/>
                <a:cs typeface="Times New Roman" pitchFamily="18" charset="0"/>
              </a:rPr>
              <a:t> </a:t>
            </a:r>
          </a:p>
        </p:txBody>
      </p:sp>
      <p:sp>
        <p:nvSpPr>
          <p:cNvPr id="3" name="Subtitle 2"/>
          <p:cNvSpPr>
            <a:spLocks noGrp="1"/>
          </p:cNvSpPr>
          <p:nvPr>
            <p:ph type="subTitle" idx="1"/>
          </p:nvPr>
        </p:nvSpPr>
        <p:spPr>
          <a:xfrm>
            <a:off x="0" y="3812309"/>
            <a:ext cx="12192000" cy="685800"/>
          </a:xfrm>
          <a:solidFill>
            <a:schemeClr val="accent4"/>
          </a:solidFill>
        </p:spPr>
        <p:txBody>
          <a:bodyPr anchor="ctr" anchorCtr="0">
            <a:noAutofit/>
          </a:bodyPr>
          <a:lstStyle>
            <a:lvl1pPr marL="0" indent="0" algn="ctr">
              <a:buNone/>
              <a:defRPr sz="44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9" name="Title 8"/>
          <p:cNvSpPr>
            <a:spLocks noGrp="1"/>
          </p:cNvSpPr>
          <p:nvPr>
            <p:ph type="title"/>
          </p:nvPr>
        </p:nvSpPr>
        <p:spPr>
          <a:xfrm>
            <a:off x="0" y="2673276"/>
            <a:ext cx="12192000" cy="1143000"/>
          </a:xfrm>
          <a:solidFill>
            <a:schemeClr val="tx1"/>
          </a:solidFill>
        </p:spPr>
        <p:txBody>
          <a:bodyPr lIns="91440" tIns="45720" rIns="91440" bIns="45720">
            <a:normAutofit/>
          </a:bodyPr>
          <a:lstStyle>
            <a:lvl1pPr>
              <a:defRPr sz="6000" b="0" i="0">
                <a:solidFill>
                  <a:schemeClr val="accent5"/>
                </a:solidFill>
                <a:latin typeface="+mj-lt"/>
              </a:defRPr>
            </a:lvl1pPr>
          </a:lstStyle>
          <a:p>
            <a:r>
              <a:rPr lang="en-US" noProof="0"/>
              <a:t>Click to edit Master title style</a:t>
            </a:r>
            <a:endParaRPr lang="en-US" noProof="0" dirty="0"/>
          </a:p>
        </p:txBody>
      </p:sp>
      <p:pic>
        <p:nvPicPr>
          <p:cNvPr id="10" name="Picture 1034" descr="gtslearning2007"/>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466120" y="215675"/>
            <a:ext cx="1438102" cy="143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9D649E4D-936F-4713-8A06-BCADB8934563}"/>
              </a:ext>
            </a:extLst>
          </p:cNvPr>
          <p:cNvGrpSpPr/>
          <p:nvPr userDrawn="1"/>
        </p:nvGrpSpPr>
        <p:grpSpPr>
          <a:xfrm>
            <a:off x="240030" y="478439"/>
            <a:ext cx="3111012" cy="914400"/>
            <a:chOff x="240030" y="204404"/>
            <a:chExt cx="3111012" cy="914400"/>
          </a:xfrm>
        </p:grpSpPr>
        <p:pic>
          <p:nvPicPr>
            <p:cNvPr id="15" name="Picture 14" descr="CompTIA Authorized Platinum Partner Logo">
              <a:extLst>
                <a:ext uri="{FF2B5EF4-FFF2-40B4-BE49-F238E27FC236}">
                  <a16:creationId xmlns:a16="http://schemas.microsoft.com/office/drawing/2014/main" id="{5DB40F13-99AE-4043-8C42-BFE13702B2AF}"/>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030" y="204404"/>
              <a:ext cx="896815" cy="914400"/>
            </a:xfrm>
            <a:prstGeom prst="rect">
              <a:avLst/>
            </a:prstGeom>
            <a:noFill/>
            <a:ln w="9525">
              <a:noFill/>
              <a:miter lim="800000"/>
              <a:headEnd/>
              <a:tailEnd/>
            </a:ln>
          </p:spPr>
        </p:pic>
        <p:pic>
          <p:nvPicPr>
            <p:cNvPr id="17" name="Picture 16" descr="CAQC Logo">
              <a:extLst>
                <a:ext uri="{FF2B5EF4-FFF2-40B4-BE49-F238E27FC236}">
                  <a16:creationId xmlns:a16="http://schemas.microsoft.com/office/drawing/2014/main" id="{DC9148EB-8ADD-4014-9F66-F5908C2D19B5}"/>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185216" y="204404"/>
              <a:ext cx="994116" cy="914400"/>
            </a:xfrm>
            <a:prstGeom prst="rect">
              <a:avLst/>
            </a:prstGeom>
            <a:noFill/>
            <a:ln w="9525">
              <a:noFill/>
              <a:miter lim="800000"/>
              <a:headEnd/>
              <a:tailEnd/>
            </a:ln>
          </p:spPr>
        </p:pic>
        <p:pic>
          <p:nvPicPr>
            <p:cNvPr id="18" name="Picture 17" descr="CompTIA Network+ Logo">
              <a:extLst>
                <a:ext uri="{FF2B5EF4-FFF2-40B4-BE49-F238E27FC236}">
                  <a16:creationId xmlns:a16="http://schemas.microsoft.com/office/drawing/2014/main" id="{FB5DD742-C553-4237-A7C0-04FEA551AB2A}"/>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3762" y="205547"/>
              <a:ext cx="1097280" cy="912113"/>
            </a:xfrm>
            <a:prstGeom prst="rect">
              <a:avLst/>
            </a:prstGeom>
          </p:spPr>
        </p:pic>
      </p:grpSp>
      <p:pic>
        <p:nvPicPr>
          <p:cNvPr id="19" name="Picture 18" descr="Procert Certified Logo">
            <a:extLst>
              <a:ext uri="{FF2B5EF4-FFF2-40B4-BE49-F238E27FC236}">
                <a16:creationId xmlns:a16="http://schemas.microsoft.com/office/drawing/2014/main" id="{A75527A5-519F-4563-9378-3B57B5B7AECA}"/>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7928" y="579946"/>
            <a:ext cx="1224241" cy="824905"/>
          </a:xfrm>
          <a:prstGeom prst="rect">
            <a:avLst/>
          </a:prstGeom>
        </p:spPr>
      </p:pic>
    </p:spTree>
    <p:extLst>
      <p:ext uri="{BB962C8B-B14F-4D97-AF65-F5344CB8AC3E}">
        <p14:creationId xmlns:p14="http://schemas.microsoft.com/office/powerpoint/2010/main" val="30225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ut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400"/>
            <a:ext cx="11978640" cy="5577840"/>
          </a:xfrm>
        </p:spPr>
        <p:txBody>
          <a:bodyPr/>
          <a:lstStyle>
            <a:lvl1pPr marL="0" indent="0">
              <a:spcBef>
                <a:spcPts val="2400"/>
              </a:spcBef>
              <a:spcAft>
                <a:spcPts val="2400"/>
              </a:spcAft>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normAutofit/>
          </a:bodyPr>
          <a:lstStyle>
            <a:lvl1pPr algn="ctr">
              <a:defRPr sz="48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58A365D4-CB39-4DD5-9171-D491B0401A7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6" name="Slide Number Placeholder 7">
            <a:extLst>
              <a:ext uri="{FF2B5EF4-FFF2-40B4-BE49-F238E27FC236}">
                <a16:creationId xmlns:a16="http://schemas.microsoft.com/office/drawing/2014/main" id="{7DB4F6E3-B7B7-47B4-88B2-4B4973B49B3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1712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9D882FC-8A2F-4BB3-A76C-2A2A28761589}"/>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058669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620017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a:extLst>
              <a:ext uri="{FF2B5EF4-FFF2-40B4-BE49-F238E27FC236}">
                <a16:creationId xmlns:a16="http://schemas.microsoft.com/office/drawing/2014/main" id="{1C7F5C99-0345-4FCE-A9C4-F860AC4C87D7}"/>
              </a:ext>
            </a:extLst>
          </p:cNvPr>
          <p:cNvGrpSpPr/>
          <p:nvPr userDrawn="1"/>
        </p:nvGrpSpPr>
        <p:grpSpPr>
          <a:xfrm>
            <a:off x="6291618" y="822960"/>
            <a:ext cx="5900382" cy="5715000"/>
            <a:chOff x="6291618" y="822960"/>
            <a:chExt cx="5900382" cy="5715000"/>
          </a:xfrm>
        </p:grpSpPr>
        <p:pic>
          <p:nvPicPr>
            <p:cNvPr id="8" name="Picture 7">
              <a:extLst>
                <a:ext uri="{FF2B5EF4-FFF2-40B4-BE49-F238E27FC236}">
                  <a16:creationId xmlns:a16="http://schemas.microsoft.com/office/drawing/2014/main" id="{93F9B8EA-F0FB-4DAE-9D71-AB3B17E128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91618" y="822960"/>
              <a:ext cx="5900382" cy="5715000"/>
            </a:xfrm>
            <a:prstGeom prst="rect">
              <a:avLst/>
            </a:prstGeom>
          </p:spPr>
        </p:pic>
        <p:sp>
          <p:nvSpPr>
            <p:cNvPr id="10" name="TextBox 9" descr="Unit objectives (Image by racorn © 123rf.com)">
              <a:extLst>
                <a:ext uri="{FF2B5EF4-FFF2-40B4-BE49-F238E27FC236}">
                  <a16:creationId xmlns:a16="http://schemas.microsoft.com/office/drawing/2014/main" id="{E3194958-6F33-40AC-AD10-F14190F7280D}"/>
                </a:ext>
              </a:extLst>
            </p:cNvPr>
            <p:cNvSpPr txBox="1"/>
            <p:nvPr userDrawn="1"/>
          </p:nvSpPr>
          <p:spPr>
            <a:xfrm>
              <a:off x="6447304" y="6177439"/>
              <a:ext cx="1729961" cy="246221"/>
            </a:xfrm>
            <a:prstGeom prst="rect">
              <a:avLst/>
            </a:prstGeom>
            <a:noFill/>
          </p:spPr>
          <p:txBody>
            <a:bodyPr wrap="none" rtlCol="0">
              <a:spAutoFit/>
            </a:bodyPr>
            <a:lstStyle/>
            <a:p>
              <a:r>
                <a:rPr lang="en-US" sz="1000" dirty="0">
                  <a:solidFill>
                    <a:schemeClr val="accent5"/>
                  </a:solidFill>
                </a:rPr>
                <a:t>Image by </a:t>
              </a:r>
              <a:r>
                <a:rPr lang="en-US" sz="1000" dirty="0" err="1">
                  <a:solidFill>
                    <a:schemeClr val="accent5"/>
                  </a:solidFill>
                </a:rPr>
                <a:t>racorn</a:t>
              </a:r>
              <a:r>
                <a:rPr lang="en-US" sz="1000" dirty="0">
                  <a:solidFill>
                    <a:schemeClr val="accent5"/>
                  </a:solidFill>
                </a:rPr>
                <a:t> © 123rf.com</a:t>
              </a:r>
            </a:p>
          </p:txBody>
        </p:sp>
      </p:gr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Objectives</a:t>
            </a:r>
          </a:p>
        </p:txBody>
      </p:sp>
      <p:sp>
        <p:nvSpPr>
          <p:cNvPr id="12" name="Footer Placeholder 4">
            <a:extLst>
              <a:ext uri="{FF2B5EF4-FFF2-40B4-BE49-F238E27FC236}">
                <a16:creationId xmlns:a16="http://schemas.microsoft.com/office/drawing/2014/main" id="{3F0C4344-A7A7-4D9C-B4A8-FD2FF9DF2F54}"/>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3" name="Slide Number Placeholder 7">
            <a:extLst>
              <a:ext uri="{FF2B5EF4-FFF2-40B4-BE49-F238E27FC236}">
                <a16:creationId xmlns:a16="http://schemas.microsoft.com/office/drawing/2014/main" id="{83D030B0-7AAF-4D10-AC33-2A9D68EE8F66}"/>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039452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1362" y="914399"/>
            <a:ext cx="503063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Review</a:t>
            </a:r>
          </a:p>
        </p:txBody>
      </p:sp>
      <p:grpSp>
        <p:nvGrpSpPr>
          <p:cNvPr id="12" name="Group 11">
            <a:extLst>
              <a:ext uri="{FF2B5EF4-FFF2-40B4-BE49-F238E27FC236}">
                <a16:creationId xmlns:a16="http://schemas.microsoft.com/office/drawing/2014/main" id="{D9D5A189-4666-4772-A9C8-16648CDE9AE8}"/>
              </a:ext>
            </a:extLst>
          </p:cNvPr>
          <p:cNvGrpSpPr/>
          <p:nvPr userDrawn="1"/>
        </p:nvGrpSpPr>
        <p:grpSpPr>
          <a:xfrm>
            <a:off x="17612" y="822960"/>
            <a:ext cx="7143750" cy="5715000"/>
            <a:chOff x="17612" y="822960"/>
            <a:chExt cx="7143750" cy="5715000"/>
          </a:xfrm>
        </p:grpSpPr>
        <p:pic>
          <p:nvPicPr>
            <p:cNvPr id="13" name="Picture 12" descr="Review (Image by Wavebreak Media © 123rf.com)">
              <a:extLst>
                <a:ext uri="{FF2B5EF4-FFF2-40B4-BE49-F238E27FC236}">
                  <a16:creationId xmlns:a16="http://schemas.microsoft.com/office/drawing/2014/main" id="{E6C7E7FE-ED67-4556-8E17-D224225F3C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612" y="822960"/>
              <a:ext cx="7143750" cy="5715000"/>
            </a:xfrm>
            <a:prstGeom prst="rect">
              <a:avLst/>
            </a:prstGeom>
          </p:spPr>
        </p:pic>
        <p:sp>
          <p:nvSpPr>
            <p:cNvPr id="14" name="TextBox 13">
              <a:extLst>
                <a:ext uri="{FF2B5EF4-FFF2-40B4-BE49-F238E27FC236}">
                  <a16:creationId xmlns:a16="http://schemas.microsoft.com/office/drawing/2014/main" id="{FE75F581-47F3-447A-8CF0-D183ECAAF9EB}"/>
                </a:ext>
              </a:extLst>
            </p:cNvPr>
            <p:cNvSpPr txBox="1"/>
            <p:nvPr userDrawn="1"/>
          </p:nvSpPr>
          <p:spPr>
            <a:xfrm>
              <a:off x="4820657" y="859869"/>
              <a:ext cx="2340705" cy="246221"/>
            </a:xfrm>
            <a:prstGeom prst="rect">
              <a:avLst/>
            </a:prstGeom>
            <a:noFill/>
          </p:spPr>
          <p:txBody>
            <a:bodyPr wrap="none" rtlCol="0">
              <a:spAutoFit/>
            </a:bodyPr>
            <a:lstStyle/>
            <a:p>
              <a:r>
                <a:rPr lang="en-US" sz="1000" dirty="0">
                  <a:solidFill>
                    <a:schemeClr val="accent3"/>
                  </a:solidFill>
                </a:rPr>
                <a:t>Image by Wavebreak Media © 123rf.com</a:t>
              </a:r>
            </a:p>
          </p:txBody>
        </p:sp>
      </p:grpSp>
      <p:sp>
        <p:nvSpPr>
          <p:cNvPr id="15" name="Footer Placeholder 4">
            <a:extLst>
              <a:ext uri="{FF2B5EF4-FFF2-40B4-BE49-F238E27FC236}">
                <a16:creationId xmlns:a16="http://schemas.microsoft.com/office/drawing/2014/main" id="{8142CB92-11C2-4AC8-B0CA-A561CB4AFA8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6" name="Slide Number Placeholder 7">
            <a:extLst>
              <a:ext uri="{FF2B5EF4-FFF2-40B4-BE49-F238E27FC236}">
                <a16:creationId xmlns:a16="http://schemas.microsoft.com/office/drawing/2014/main" id="{E40D7C81-3927-4525-A429-18EA59538F94}"/>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53946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b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5DCDA32-F80C-4AAC-996B-6E8032FB392A}"/>
              </a:ext>
            </a:extLst>
          </p:cNvPr>
          <p:cNvGrpSpPr/>
          <p:nvPr userDrawn="1"/>
        </p:nvGrpSpPr>
        <p:grpSpPr>
          <a:xfrm>
            <a:off x="5423065" y="813435"/>
            <a:ext cx="6768936" cy="5724525"/>
            <a:chOff x="5423065" y="813435"/>
            <a:chExt cx="6768936" cy="5724525"/>
          </a:xfrm>
        </p:grpSpPr>
        <p:pic>
          <p:nvPicPr>
            <p:cNvPr id="15" name="Picture 14" descr="Time for a lab... (Image by goodluz © 123rf.com)">
              <a:extLst>
                <a:ext uri="{FF2B5EF4-FFF2-40B4-BE49-F238E27FC236}">
                  <a16:creationId xmlns:a16="http://schemas.microsoft.com/office/drawing/2014/main" id="{03CE7AE5-8E7D-44CF-8BC6-5CA092633B1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423065" y="813435"/>
              <a:ext cx="6768936" cy="5724525"/>
            </a:xfrm>
            <a:prstGeom prst="rect">
              <a:avLst/>
            </a:prstGeom>
          </p:spPr>
        </p:pic>
        <p:sp>
          <p:nvSpPr>
            <p:cNvPr id="16" name="TextBox 15">
              <a:extLst>
                <a:ext uri="{FF2B5EF4-FFF2-40B4-BE49-F238E27FC236}">
                  <a16:creationId xmlns:a16="http://schemas.microsoft.com/office/drawing/2014/main" id="{E3D322FC-6A40-41D9-9421-BCEEDBFE2A81}"/>
                </a:ext>
              </a:extLst>
            </p:cNvPr>
            <p:cNvSpPr txBox="1"/>
            <p:nvPr userDrawn="1"/>
          </p:nvSpPr>
          <p:spPr>
            <a:xfrm>
              <a:off x="10391507" y="859869"/>
              <a:ext cx="1800493" cy="246221"/>
            </a:xfrm>
            <a:prstGeom prst="rect">
              <a:avLst/>
            </a:prstGeom>
            <a:noFill/>
          </p:spPr>
          <p:txBody>
            <a:bodyPr wrap="none" rtlCol="0">
              <a:spAutoFit/>
            </a:bodyPr>
            <a:lstStyle/>
            <a:p>
              <a:r>
                <a:rPr lang="en-US" sz="1000" dirty="0">
                  <a:solidFill>
                    <a:schemeClr val="accent3"/>
                  </a:solidFill>
                </a:rPr>
                <a:t>Image by </a:t>
              </a:r>
              <a:r>
                <a:rPr lang="en-US" sz="1000" dirty="0" err="1">
                  <a:solidFill>
                    <a:schemeClr val="accent3"/>
                  </a:solidFill>
                </a:rPr>
                <a:t>goodluz</a:t>
              </a:r>
              <a:r>
                <a:rPr lang="en-US" sz="1000" dirty="0">
                  <a:solidFill>
                    <a:schemeClr val="accent3"/>
                  </a:solidFill>
                </a:rPr>
                <a:t> © 123rf.com</a:t>
              </a:r>
            </a:p>
          </p:txBody>
        </p:sp>
      </p:grpSp>
      <p:sp>
        <p:nvSpPr>
          <p:cNvPr id="3" name="Content Placeholder 2"/>
          <p:cNvSpPr>
            <a:spLocks noGrp="1"/>
          </p:cNvSpPr>
          <p:nvPr>
            <p:ph idx="1"/>
          </p:nvPr>
        </p:nvSpPr>
        <p:spPr>
          <a:xfrm>
            <a:off x="91440"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Labs</a:t>
            </a:r>
          </a:p>
        </p:txBody>
      </p:sp>
      <p:sp>
        <p:nvSpPr>
          <p:cNvPr id="17" name="Footer Placeholder 4">
            <a:extLst>
              <a:ext uri="{FF2B5EF4-FFF2-40B4-BE49-F238E27FC236}">
                <a16:creationId xmlns:a16="http://schemas.microsoft.com/office/drawing/2014/main" id="{0AD369E6-3008-4AB3-8D39-2CAC2676621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41657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actice Lab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0376"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Practice Labs</a:t>
            </a:r>
          </a:p>
        </p:txBody>
      </p:sp>
      <p:pic>
        <p:nvPicPr>
          <p:cNvPr id="8" name="Picture 7" descr="Self-study Live Labs">
            <a:extLst>
              <a:ext uri="{FF2B5EF4-FFF2-40B4-BE49-F238E27FC236}">
                <a16:creationId xmlns:a16="http://schemas.microsoft.com/office/drawing/2014/main" id="{433843D1-A3A3-4680-9E48-8B7F27823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607" y="2105072"/>
            <a:ext cx="6524576" cy="2949942"/>
          </a:xfrm>
          <a:prstGeom prst="rect">
            <a:avLst/>
          </a:prstGeom>
        </p:spPr>
      </p:pic>
      <p:sp>
        <p:nvSpPr>
          <p:cNvPr id="9" name="Footer Placeholder 4">
            <a:extLst>
              <a:ext uri="{FF2B5EF4-FFF2-40B4-BE49-F238E27FC236}">
                <a16:creationId xmlns:a16="http://schemas.microsoft.com/office/drawing/2014/main" id="{C3F1B87B-5ECD-4CA5-A6A4-906673AE1CE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39216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7299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6" name="Content Placeholder 2"/>
          <p:cNvSpPr>
            <a:spLocks noGrp="1"/>
          </p:cNvSpPr>
          <p:nvPr>
            <p:ph idx="12"/>
          </p:nvPr>
        </p:nvSpPr>
        <p:spPr>
          <a:xfrm>
            <a:off x="91440" y="3749040"/>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1F726AD9-D0F2-4891-952C-2475E49333B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4A9DE424-77D6-4C3C-9EEE-5594EE5DB665}"/>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8049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305F697-A50F-454E-A5B3-6B700EF5400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AFBDB162-864E-4CAD-8093-B010B513A80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19184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40"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09A755E-6A49-4C8C-82B5-FDE250A6C36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546376-DDFD-4688-8065-371F7D41E36E}"/>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13330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36743D9A-8760-4675-9653-FCA0CE7ECC2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F742A9D7-CC31-40BE-98A1-1236E292A79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62023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4"/>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p:cNvSpPr>
            <a:spLocks noGrp="1"/>
          </p:cNvSpPr>
          <p:nvPr>
            <p:ph sz="quarter" idx="15"/>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31C88DF-ED55-42FA-8000-06B9063FEDF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3" name="Slide Number Placeholder 7">
            <a:extLst>
              <a:ext uri="{FF2B5EF4-FFF2-40B4-BE49-F238E27FC236}">
                <a16:creationId xmlns:a16="http://schemas.microsoft.com/office/drawing/2014/main" id="{3EE30B81-82AD-4699-9F21-CE4AFA96D0F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95744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A0A27573-ABD4-4DEB-A1ED-921C0BA9A820}"/>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8" name="Slide Number Placeholder 7">
            <a:extLst>
              <a:ext uri="{FF2B5EF4-FFF2-40B4-BE49-F238E27FC236}">
                <a16:creationId xmlns:a16="http://schemas.microsoft.com/office/drawing/2014/main" id="{16E9CA2A-030E-447C-A327-BD1B9648016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44746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03BBC94A-E716-4C5B-9551-6AA8BA10D5F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7" name="Slide Number Placeholder 7">
            <a:extLst>
              <a:ext uri="{FF2B5EF4-FFF2-40B4-BE49-F238E27FC236}">
                <a16:creationId xmlns:a16="http://schemas.microsoft.com/office/drawing/2014/main" id="{E965B00A-B150-494F-B7D0-22A1D5AAF90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70267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822960"/>
          </a:xfrm>
          <a:prstGeom prst="rect">
            <a:avLst/>
          </a:prstGeom>
          <a:solidFill>
            <a:schemeClr val="tx1"/>
          </a:solidFill>
        </p:spPr>
        <p:txBody>
          <a:bodyPr vert="horz" lIns="91440" tIns="45720" rIns="91440" bIns="45720" rtlCol="0" anchor="ctr">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91440" y="914400"/>
            <a:ext cx="11978640" cy="5577840"/>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8" name="Slide Number Placeholder 7"/>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358617278"/>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682" r:id="rId3"/>
    <p:sldLayoutId id="2147483664" r:id="rId4"/>
    <p:sldLayoutId id="2147483674" r:id="rId5"/>
    <p:sldLayoutId id="2147483675" r:id="rId6"/>
    <p:sldLayoutId id="2147483676" r:id="rId7"/>
    <p:sldLayoutId id="2147483666" r:id="rId8"/>
    <p:sldLayoutId id="2147483677" r:id="rId9"/>
    <p:sldLayoutId id="2147483681" r:id="rId10"/>
    <p:sldLayoutId id="2147483667" r:id="rId11"/>
    <p:sldLayoutId id="2147483687" r:id="rId12"/>
    <p:sldLayoutId id="2147483688" r:id="rId13"/>
    <p:sldLayoutId id="2147483689" r:id="rId14"/>
    <p:sldLayoutId id="2147483690" r:id="rId15"/>
  </p:sldLayoutIdLst>
  <p:hf hdr="0" dt="0"/>
  <p:txStyles>
    <p:titleStyle>
      <a:lvl1pPr algn="ctr" defTabSz="914400" rtl="0" eaLnBrk="1" latinLnBrk="0" hangingPunct="1">
        <a:lnSpc>
          <a:spcPct val="100000"/>
        </a:lnSpc>
        <a:spcBef>
          <a:spcPct val="0"/>
        </a:spcBef>
        <a:buNone/>
        <a:defRPr sz="5400" b="1" kern="1200">
          <a:solidFill>
            <a:schemeClr val="accent5"/>
          </a:solidFill>
          <a:latin typeface="+mj-lt"/>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10000"/>
        </a:lnSpc>
        <a:spcBef>
          <a:spcPts val="0"/>
        </a:spcBef>
        <a:spcAft>
          <a:spcPts val="1800"/>
        </a:spcAft>
        <a:buSzPct val="100000"/>
        <a:buFont typeface="Arial" panose="020B0604020202020204" pitchFamily="34" charset="0"/>
        <a:buChar char="•"/>
        <a:defRPr sz="4400" i="0" kern="1200">
          <a:solidFill>
            <a:schemeClr val="tx1"/>
          </a:solidFill>
          <a:latin typeface="+mn-lt"/>
          <a:ea typeface="Verdana" panose="020B06040305040B0204" pitchFamily="34" charset="0"/>
          <a:cs typeface="Verdana" panose="020B06040305040B0204" pitchFamily="34" charset="0"/>
        </a:defRPr>
      </a:lvl1pPr>
      <a:lvl2pPr marL="685800" indent="-228600" algn="l" defTabSz="914400" rtl="0" eaLnBrk="1" latinLnBrk="0" hangingPunct="1">
        <a:lnSpc>
          <a:spcPct val="100000"/>
        </a:lnSpc>
        <a:spcBef>
          <a:spcPts val="0"/>
        </a:spcBef>
        <a:spcAft>
          <a:spcPts val="1200"/>
        </a:spcAft>
        <a:buSzPct val="75000"/>
        <a:buFont typeface="Courier New" panose="02070309020205020404" pitchFamily="49" charset="0"/>
        <a:buChar char="o"/>
        <a:defRPr sz="3600" i="0"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800" i="0"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p:txBody>
          <a:bodyPr/>
          <a:lstStyle/>
          <a:p>
            <a:r>
              <a:rPr lang="en-US" altLang="en-US" noProof="0" dirty="0"/>
              <a:t>4.5 Authentication and Endpoint Security</a:t>
            </a:r>
          </a:p>
        </p:txBody>
      </p:sp>
      <p:sp>
        <p:nvSpPr>
          <p:cNvPr id="8194" name="Rectangle 2"/>
          <p:cNvSpPr>
            <a:spLocks noGrp="1" noChangeArrowheads="1"/>
          </p:cNvSpPr>
          <p:nvPr>
            <p:ph type="title"/>
          </p:nvPr>
        </p:nvSpPr>
        <p:spPr/>
        <p:txBody>
          <a:bodyPr/>
          <a:lstStyle/>
          <a:p>
            <a:r>
              <a:rPr lang="en-US" altLang="en-US" noProof="0"/>
              <a:t>CompTIA Network+ Certification</a:t>
            </a:r>
            <a:endParaRPr lang="en-US" altLang="en-US" noProof="0" dirty="0"/>
          </a:p>
        </p:txBody>
      </p:sp>
    </p:spTree>
    <p:extLst>
      <p:ext uri="{BB962C8B-B14F-4D97-AF65-F5344CB8AC3E}">
        <p14:creationId xmlns:p14="http://schemas.microsoft.com/office/powerpoint/2010/main" val="1087920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E120A2-CF55-4612-9FC6-2AFA6D73BA2A}"/>
              </a:ext>
            </a:extLst>
          </p:cNvPr>
          <p:cNvSpPr>
            <a:spLocks noGrp="1"/>
          </p:cNvSpPr>
          <p:nvPr>
            <p:ph type="title"/>
          </p:nvPr>
        </p:nvSpPr>
        <p:spPr/>
        <p:txBody>
          <a:bodyPr/>
          <a:lstStyle/>
          <a:p>
            <a:r>
              <a:rPr lang="en-US"/>
              <a:t>Something You Know</a:t>
            </a:r>
            <a:endParaRPr lang="en-US" dirty="0"/>
          </a:p>
        </p:txBody>
      </p:sp>
      <p:sp>
        <p:nvSpPr>
          <p:cNvPr id="11" name="Content Placeholder 10">
            <a:extLst>
              <a:ext uri="{FF2B5EF4-FFF2-40B4-BE49-F238E27FC236}">
                <a16:creationId xmlns:a16="http://schemas.microsoft.com/office/drawing/2014/main" id="{2B8F68DD-3326-4033-8F73-446F0445838A}"/>
              </a:ext>
            </a:extLst>
          </p:cNvPr>
          <p:cNvSpPr>
            <a:spLocks noGrp="1"/>
          </p:cNvSpPr>
          <p:nvPr>
            <p:ph sz="half" idx="2"/>
          </p:nvPr>
        </p:nvSpPr>
        <p:spPr/>
        <p:txBody>
          <a:bodyPr>
            <a:normAutofit fontScale="92500" lnSpcReduction="20000"/>
          </a:bodyPr>
          <a:lstStyle/>
          <a:p>
            <a:r>
              <a:rPr lang="en-US" dirty="0"/>
              <a:t>Username and password</a:t>
            </a:r>
          </a:p>
          <a:p>
            <a:r>
              <a:rPr lang="en-US" dirty="0"/>
              <a:t>Passphrase</a:t>
            </a:r>
          </a:p>
          <a:p>
            <a:r>
              <a:rPr lang="en-US" dirty="0"/>
              <a:t>Person Identification Number (PIN)</a:t>
            </a:r>
          </a:p>
          <a:p>
            <a:r>
              <a:rPr lang="en-US" dirty="0"/>
              <a:t>Swipe/pattern unlock</a:t>
            </a:r>
          </a:p>
          <a:p>
            <a:r>
              <a:rPr lang="en-US" dirty="0"/>
              <a:t>Personally Identifiable Information (PII)/password reset</a:t>
            </a:r>
          </a:p>
        </p:txBody>
      </p:sp>
      <p:sp>
        <p:nvSpPr>
          <p:cNvPr id="4" name="Footer Placeholder 3">
            <a:extLst>
              <a:ext uri="{FF2B5EF4-FFF2-40B4-BE49-F238E27FC236}">
                <a16:creationId xmlns:a16="http://schemas.microsoft.com/office/drawing/2014/main" id="{55A3C4D1-43EE-43A2-B22D-D2C0ECEE8A86}"/>
              </a:ext>
            </a:extLst>
          </p:cNvPr>
          <p:cNvSpPr>
            <a:spLocks noGrp="1"/>
          </p:cNvSpPr>
          <p:nvPr>
            <p:ph type="ftr" sz="quarter" idx="3"/>
          </p:nvPr>
        </p:nvSpPr>
        <p:spPr/>
        <p:txBody>
          <a:bodyPr/>
          <a:lstStyle/>
          <a:p>
            <a:r>
              <a:rPr lang="en-GB"/>
              <a:t>4.5 Authentication and Endpoint Security</a:t>
            </a:r>
            <a:endParaRPr lang="en-US" dirty="0"/>
          </a:p>
        </p:txBody>
      </p:sp>
      <p:sp>
        <p:nvSpPr>
          <p:cNvPr id="5" name="Slide Number Placeholder 4">
            <a:extLst>
              <a:ext uri="{FF2B5EF4-FFF2-40B4-BE49-F238E27FC236}">
                <a16:creationId xmlns:a16="http://schemas.microsoft.com/office/drawing/2014/main" id="{209D59C5-E045-4875-B633-B5E5A254E901}"/>
              </a:ext>
            </a:extLst>
          </p:cNvPr>
          <p:cNvSpPr>
            <a:spLocks noGrp="1"/>
          </p:cNvSpPr>
          <p:nvPr>
            <p:ph type="sldNum" sz="quarter" idx="4"/>
          </p:nvPr>
        </p:nvSpPr>
        <p:spPr/>
        <p:txBody>
          <a:bodyPr/>
          <a:lstStyle/>
          <a:p>
            <a:r>
              <a:rPr lang="en-US" dirty="0"/>
              <a:t>348</a:t>
            </a:r>
          </a:p>
        </p:txBody>
      </p:sp>
      <p:pic>
        <p:nvPicPr>
          <p:cNvPr id="12" name="Content Placeholder 11" descr="Windows logon screen  (Used with permission from Microsoft)">
            <a:extLst>
              <a:ext uri="{FF2B5EF4-FFF2-40B4-BE49-F238E27FC236}">
                <a16:creationId xmlns:a16="http://schemas.microsoft.com/office/drawing/2014/main" id="{B4CF2676-5133-4959-A99B-46465C5BC218}"/>
              </a:ext>
            </a:extLst>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2075" y="1472168"/>
            <a:ext cx="5943600" cy="4462938"/>
          </a:xfrm>
          <a:prstGeom prst="rect">
            <a:avLst/>
          </a:prstGeom>
          <a:noFill/>
          <a:ln>
            <a:noFill/>
          </a:ln>
        </p:spPr>
      </p:pic>
      <p:sp>
        <p:nvSpPr>
          <p:cNvPr id="13" name="TextBox 12">
            <a:extLst>
              <a:ext uri="{FF2B5EF4-FFF2-40B4-BE49-F238E27FC236}">
                <a16:creationId xmlns:a16="http://schemas.microsoft.com/office/drawing/2014/main" id="{F33E7C60-CC44-4D40-81C6-897542CC2DF5}"/>
              </a:ext>
            </a:extLst>
          </p:cNvPr>
          <p:cNvSpPr txBox="1"/>
          <p:nvPr/>
        </p:nvSpPr>
        <p:spPr>
          <a:xfrm>
            <a:off x="3539447" y="5914126"/>
            <a:ext cx="2775282" cy="276999"/>
          </a:xfrm>
          <a:prstGeom prst="rect">
            <a:avLst/>
          </a:prstGeom>
          <a:noFill/>
        </p:spPr>
        <p:txBody>
          <a:bodyPr wrap="square" rtlCol="0">
            <a:spAutoFit/>
          </a:bodyPr>
          <a:lstStyle/>
          <a:p>
            <a:pPr algn="ctr"/>
            <a:r>
              <a:rPr lang="en-GB" sz="1200" i="1" dirty="0">
                <a:solidFill>
                  <a:schemeClr val="accent4"/>
                </a:solidFill>
              </a:rPr>
              <a:t>Used with permission from Microsoft</a:t>
            </a:r>
            <a:endParaRPr lang="en-US" sz="1200" i="1" dirty="0">
              <a:solidFill>
                <a:schemeClr val="accent4"/>
              </a:solidFill>
            </a:endParaRPr>
          </a:p>
        </p:txBody>
      </p:sp>
    </p:spTree>
    <p:extLst>
      <p:ext uri="{BB962C8B-B14F-4D97-AF65-F5344CB8AC3E}">
        <p14:creationId xmlns:p14="http://schemas.microsoft.com/office/powerpoint/2010/main" val="1115439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Password Attacks</a:t>
            </a:r>
            <a:endParaRPr lang="en-US" altLang="en-US" dirty="0"/>
          </a:p>
        </p:txBody>
      </p:sp>
      <p:pic>
        <p:nvPicPr>
          <p:cNvPr id="5" name="Content Placeholder 4" descr="Cain and Abel password cracker"/>
          <p:cNvPicPr>
            <a:picLocks noGrp="1"/>
          </p:cNvPicPr>
          <p:nvPr>
            <p:ph sz="half" idx="1"/>
          </p:nvPr>
        </p:nvPicPr>
        <p:blipFill>
          <a:blip r:embed="rId3" cstate="print"/>
          <a:stretch>
            <a:fillRect/>
          </a:stretch>
        </p:blipFill>
        <p:spPr>
          <a:xfrm>
            <a:off x="523744" y="1798539"/>
            <a:ext cx="5080261" cy="3810196"/>
          </a:xfrm>
        </p:spPr>
      </p:pic>
      <p:sp>
        <p:nvSpPr>
          <p:cNvPr id="2" name="Content Placeholder 1"/>
          <p:cNvSpPr>
            <a:spLocks noGrp="1"/>
          </p:cNvSpPr>
          <p:nvPr>
            <p:ph sz="half" idx="2"/>
          </p:nvPr>
        </p:nvSpPr>
        <p:spPr/>
        <p:txBody>
          <a:bodyPr/>
          <a:lstStyle/>
          <a:p>
            <a:r>
              <a:rPr lang="en-US" altLang="en-US" dirty="0"/>
              <a:t>Cleartext credentials</a:t>
            </a:r>
          </a:p>
          <a:p>
            <a:r>
              <a:rPr lang="en-US" altLang="en-US" dirty="0"/>
              <a:t>Dictionary</a:t>
            </a:r>
          </a:p>
          <a:p>
            <a:r>
              <a:rPr lang="en-US" altLang="en-US" dirty="0"/>
              <a:t>Brute force</a:t>
            </a:r>
          </a:p>
          <a:p>
            <a:endParaRPr lang="en-US" dirty="0"/>
          </a:p>
        </p:txBody>
      </p:sp>
      <p:sp>
        <p:nvSpPr>
          <p:cNvPr id="3" name="Footer Placeholder 2"/>
          <p:cNvSpPr>
            <a:spLocks noGrp="1"/>
          </p:cNvSpPr>
          <p:nvPr>
            <p:ph type="ftr" sz="quarter" idx="3"/>
          </p:nvPr>
        </p:nvSpPr>
        <p:spPr/>
        <p:txBody>
          <a:bodyPr/>
          <a:lstStyle/>
          <a:p>
            <a:r>
              <a:rPr lang="en-GB"/>
              <a:t>4.5 Authentication and Endpoint Security</a:t>
            </a:r>
            <a:endParaRPr lang="en-US" dirty="0"/>
          </a:p>
        </p:txBody>
      </p:sp>
      <p:sp>
        <p:nvSpPr>
          <p:cNvPr id="4" name="Slide Number Placeholder 3"/>
          <p:cNvSpPr>
            <a:spLocks noGrp="1"/>
          </p:cNvSpPr>
          <p:nvPr>
            <p:ph type="sldNum" sz="quarter" idx="4"/>
          </p:nvPr>
        </p:nvSpPr>
        <p:spPr/>
        <p:txBody>
          <a:bodyPr/>
          <a:lstStyle/>
          <a:p>
            <a:r>
              <a:rPr lang="en-US" dirty="0"/>
              <a:t>349</a:t>
            </a:r>
          </a:p>
        </p:txBody>
      </p:sp>
    </p:spTree>
    <p:extLst>
      <p:ext uri="{BB962C8B-B14F-4D97-AF65-F5344CB8AC3E}">
        <p14:creationId xmlns:p14="http://schemas.microsoft.com/office/powerpoint/2010/main" val="1289279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B9F3E3-FCA0-456F-AF20-3549BB4D4D0D}"/>
              </a:ext>
            </a:extLst>
          </p:cNvPr>
          <p:cNvSpPr>
            <a:spLocks noGrp="1"/>
          </p:cNvSpPr>
          <p:nvPr>
            <p:ph idx="1"/>
          </p:nvPr>
        </p:nvSpPr>
        <p:spPr/>
        <p:txBody>
          <a:bodyPr>
            <a:normAutofit fontScale="62500" lnSpcReduction="20000"/>
          </a:bodyPr>
          <a:lstStyle/>
          <a:p>
            <a:r>
              <a:rPr lang="en-US" dirty="0"/>
              <a:t>Have</a:t>
            </a:r>
          </a:p>
          <a:p>
            <a:pPr lvl="1"/>
            <a:r>
              <a:rPr lang="en-US" dirty="0"/>
              <a:t>Smart card and token-based access mechanisms (such as key fobs)</a:t>
            </a:r>
          </a:p>
          <a:p>
            <a:r>
              <a:rPr lang="en-US" dirty="0"/>
              <a:t>Are</a:t>
            </a:r>
          </a:p>
          <a:p>
            <a:pPr lvl="1"/>
            <a:r>
              <a:rPr lang="en-US" dirty="0"/>
              <a:t>Biometric access control</a:t>
            </a:r>
          </a:p>
          <a:p>
            <a:r>
              <a:rPr lang="en-US" dirty="0"/>
              <a:t>Do</a:t>
            </a:r>
          </a:p>
          <a:p>
            <a:pPr lvl="1"/>
            <a:r>
              <a:rPr lang="en-US" dirty="0"/>
              <a:t>Behavioral recognition</a:t>
            </a:r>
          </a:p>
          <a:p>
            <a:pPr lvl="1"/>
            <a:r>
              <a:rPr lang="en-US" dirty="0"/>
              <a:t>More likely to be used for continuous authentication or extra validation</a:t>
            </a:r>
          </a:p>
          <a:p>
            <a:r>
              <a:rPr lang="en-US" dirty="0"/>
              <a:t>Or Some</a:t>
            </a:r>
            <a:r>
              <a:rPr lang="en-US" i="1" dirty="0"/>
              <a:t>where</a:t>
            </a:r>
            <a:r>
              <a:rPr lang="en-US" dirty="0"/>
              <a:t> You Are</a:t>
            </a:r>
          </a:p>
          <a:p>
            <a:pPr lvl="1"/>
            <a:r>
              <a:rPr lang="en-US" dirty="0"/>
              <a:t>Geographic location or logical network address</a:t>
            </a:r>
          </a:p>
          <a:p>
            <a:pPr lvl="1"/>
            <a:r>
              <a:rPr lang="en-US" dirty="0"/>
              <a:t>Global Positioning System (GPS), Indoor Positioning System (IPS), GeoIP</a:t>
            </a:r>
          </a:p>
          <a:p>
            <a:pPr lvl="1"/>
            <a:r>
              <a:rPr lang="en-US" dirty="0"/>
              <a:t>More likely to be used for continuous authentication or extra validation</a:t>
            </a:r>
          </a:p>
          <a:p>
            <a:endParaRPr lang="en-US" dirty="0"/>
          </a:p>
        </p:txBody>
      </p:sp>
      <p:sp>
        <p:nvSpPr>
          <p:cNvPr id="3" name="Title 2">
            <a:extLst>
              <a:ext uri="{FF2B5EF4-FFF2-40B4-BE49-F238E27FC236}">
                <a16:creationId xmlns:a16="http://schemas.microsoft.com/office/drawing/2014/main" id="{10A337B5-8E4A-4F51-8BA4-44FBF27929F2}"/>
              </a:ext>
            </a:extLst>
          </p:cNvPr>
          <p:cNvSpPr>
            <a:spLocks noGrp="1"/>
          </p:cNvSpPr>
          <p:nvPr>
            <p:ph type="title"/>
          </p:nvPr>
        </p:nvSpPr>
        <p:spPr/>
        <p:txBody>
          <a:bodyPr/>
          <a:lstStyle/>
          <a:p>
            <a:r>
              <a:rPr lang="en-US"/>
              <a:t>Something You...</a:t>
            </a:r>
            <a:endParaRPr lang="en-US" dirty="0"/>
          </a:p>
        </p:txBody>
      </p:sp>
      <p:sp>
        <p:nvSpPr>
          <p:cNvPr id="4" name="Footer Placeholder 3">
            <a:extLst>
              <a:ext uri="{FF2B5EF4-FFF2-40B4-BE49-F238E27FC236}">
                <a16:creationId xmlns:a16="http://schemas.microsoft.com/office/drawing/2014/main" id="{6A55215C-8215-4741-9220-9A7298495574}"/>
              </a:ext>
            </a:extLst>
          </p:cNvPr>
          <p:cNvSpPr>
            <a:spLocks noGrp="1"/>
          </p:cNvSpPr>
          <p:nvPr>
            <p:ph type="ftr" sz="quarter" idx="3"/>
          </p:nvPr>
        </p:nvSpPr>
        <p:spPr/>
        <p:txBody>
          <a:bodyPr/>
          <a:lstStyle/>
          <a:p>
            <a:r>
              <a:rPr lang="en-GB"/>
              <a:t>4.5 Authentication and Endpoint Security</a:t>
            </a:r>
            <a:endParaRPr lang="en-US" dirty="0"/>
          </a:p>
        </p:txBody>
      </p:sp>
      <p:sp>
        <p:nvSpPr>
          <p:cNvPr id="5" name="Slide Number Placeholder 4">
            <a:extLst>
              <a:ext uri="{FF2B5EF4-FFF2-40B4-BE49-F238E27FC236}">
                <a16:creationId xmlns:a16="http://schemas.microsoft.com/office/drawing/2014/main" id="{64B7E2A8-D044-4752-9DDD-FDBC43D0B22E}"/>
              </a:ext>
            </a:extLst>
          </p:cNvPr>
          <p:cNvSpPr>
            <a:spLocks noGrp="1"/>
          </p:cNvSpPr>
          <p:nvPr>
            <p:ph type="sldNum" sz="quarter" idx="4"/>
          </p:nvPr>
        </p:nvSpPr>
        <p:spPr/>
        <p:txBody>
          <a:bodyPr/>
          <a:lstStyle/>
          <a:p>
            <a:r>
              <a:rPr lang="en-US" dirty="0"/>
              <a:t>349</a:t>
            </a:r>
          </a:p>
        </p:txBody>
      </p:sp>
    </p:spTree>
    <p:extLst>
      <p:ext uri="{BB962C8B-B14F-4D97-AF65-F5344CB8AC3E}">
        <p14:creationId xmlns:p14="http://schemas.microsoft.com/office/powerpoint/2010/main" val="2522149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D214C6A-A4A4-45BB-B8CE-2B03E8A20DD0}"/>
              </a:ext>
            </a:extLst>
          </p:cNvPr>
          <p:cNvSpPr>
            <a:spLocks noGrp="1"/>
          </p:cNvSpPr>
          <p:nvPr>
            <p:ph idx="1"/>
          </p:nvPr>
        </p:nvSpPr>
        <p:spPr/>
        <p:txBody>
          <a:bodyPr>
            <a:normAutofit fontScale="70000" lnSpcReduction="20000"/>
          </a:bodyPr>
          <a:lstStyle/>
          <a:p>
            <a:r>
              <a:rPr lang="en-US" dirty="0"/>
              <a:t>Public key cryptography (asymmetric encryption)</a:t>
            </a:r>
          </a:p>
          <a:p>
            <a:r>
              <a:rPr lang="en-US" dirty="0"/>
              <a:t>Key pairs (public and private) used for two purposes</a:t>
            </a:r>
          </a:p>
          <a:p>
            <a:pPr lvl="1"/>
            <a:r>
              <a:rPr lang="en-US" dirty="0"/>
              <a:t>Used for confidentiality - if a public key (known to anyone) encrypts a message – only the linked private key (kept secret by the holder) can decrypt the message</a:t>
            </a:r>
          </a:p>
          <a:p>
            <a:pPr lvl="1"/>
            <a:r>
              <a:rPr lang="en-US" dirty="0"/>
              <a:t>Used for authentication – if a private key encrypts a digital signature, only the linked public key can decrypt it, proving the sender is the holder of the private key</a:t>
            </a:r>
          </a:p>
          <a:p>
            <a:r>
              <a:rPr lang="en-US" dirty="0"/>
              <a:t>Public Key Infrastructure (PKI) authenticates the public key</a:t>
            </a:r>
          </a:p>
          <a:p>
            <a:pPr lvl="1"/>
            <a:r>
              <a:rPr lang="en-US" dirty="0"/>
              <a:t>Public key is wrapped in a digital certificate signed by a Certificate Authority (CA)</a:t>
            </a:r>
          </a:p>
          <a:p>
            <a:pPr lvl="1"/>
            <a:r>
              <a:rPr lang="en-US" dirty="0"/>
              <a:t>If client trusts the CA, they can also trust that a certificate is valid</a:t>
            </a:r>
          </a:p>
          <a:p>
            <a:r>
              <a:rPr lang="en-US" dirty="0"/>
              <a:t>Subject is the certificate holder (user or server)</a:t>
            </a:r>
          </a:p>
          <a:p>
            <a:pPr lvl="1"/>
            <a:endParaRPr lang="en-US" dirty="0"/>
          </a:p>
        </p:txBody>
      </p:sp>
      <p:sp>
        <p:nvSpPr>
          <p:cNvPr id="3" name="Title 2">
            <a:extLst>
              <a:ext uri="{FF2B5EF4-FFF2-40B4-BE49-F238E27FC236}">
                <a16:creationId xmlns:a16="http://schemas.microsoft.com/office/drawing/2014/main" id="{8DCC1B10-FBC8-4FCB-91D4-D436D9C05059}"/>
              </a:ext>
            </a:extLst>
          </p:cNvPr>
          <p:cNvSpPr>
            <a:spLocks noGrp="1"/>
          </p:cNvSpPr>
          <p:nvPr>
            <p:ph type="title"/>
          </p:nvPr>
        </p:nvSpPr>
        <p:spPr/>
        <p:txBody>
          <a:bodyPr/>
          <a:lstStyle/>
          <a:p>
            <a:r>
              <a:rPr lang="en-US"/>
              <a:t>PKI and Digital Certificates</a:t>
            </a:r>
            <a:endParaRPr lang="en-US" dirty="0"/>
          </a:p>
        </p:txBody>
      </p:sp>
      <p:sp>
        <p:nvSpPr>
          <p:cNvPr id="4" name="Footer Placeholder 3">
            <a:extLst>
              <a:ext uri="{FF2B5EF4-FFF2-40B4-BE49-F238E27FC236}">
                <a16:creationId xmlns:a16="http://schemas.microsoft.com/office/drawing/2014/main" id="{EF59FD8B-ABC1-4409-BAB0-CBF35F1C0417}"/>
              </a:ext>
            </a:extLst>
          </p:cNvPr>
          <p:cNvSpPr>
            <a:spLocks noGrp="1"/>
          </p:cNvSpPr>
          <p:nvPr>
            <p:ph type="ftr" sz="quarter" idx="3"/>
          </p:nvPr>
        </p:nvSpPr>
        <p:spPr/>
        <p:txBody>
          <a:bodyPr/>
          <a:lstStyle/>
          <a:p>
            <a:r>
              <a:rPr lang="en-GB"/>
              <a:t>4.5 Authentication and Endpoint Security</a:t>
            </a:r>
            <a:endParaRPr lang="en-US" dirty="0"/>
          </a:p>
        </p:txBody>
      </p:sp>
      <p:sp>
        <p:nvSpPr>
          <p:cNvPr id="5" name="Slide Number Placeholder 4">
            <a:extLst>
              <a:ext uri="{FF2B5EF4-FFF2-40B4-BE49-F238E27FC236}">
                <a16:creationId xmlns:a16="http://schemas.microsoft.com/office/drawing/2014/main" id="{28BE059B-4723-4CB1-B80B-AA917F4081C1}"/>
              </a:ext>
            </a:extLst>
          </p:cNvPr>
          <p:cNvSpPr>
            <a:spLocks noGrp="1"/>
          </p:cNvSpPr>
          <p:nvPr>
            <p:ph type="sldNum" sz="quarter" idx="4"/>
          </p:nvPr>
        </p:nvSpPr>
        <p:spPr/>
        <p:txBody>
          <a:bodyPr/>
          <a:lstStyle/>
          <a:p>
            <a:r>
              <a:rPr lang="en-US" dirty="0"/>
              <a:t>351</a:t>
            </a:r>
          </a:p>
        </p:txBody>
      </p:sp>
    </p:spTree>
    <p:extLst>
      <p:ext uri="{BB962C8B-B14F-4D97-AF65-F5344CB8AC3E}">
        <p14:creationId xmlns:p14="http://schemas.microsoft.com/office/powerpoint/2010/main" val="1235036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p:txBody>
          <a:bodyPr/>
          <a:lstStyle/>
          <a:p>
            <a:r>
              <a:rPr lang="en-US" altLang="en-US" noProof="0" dirty="0"/>
              <a:t>LM authentication for Windows 9x</a:t>
            </a:r>
          </a:p>
          <a:p>
            <a:pPr lvl="1"/>
            <a:r>
              <a:rPr lang="en-US" altLang="en-US" noProof="0" dirty="0"/>
              <a:t>Susceptible to password cracking</a:t>
            </a:r>
          </a:p>
          <a:p>
            <a:r>
              <a:rPr lang="en-US" altLang="en-US" noProof="0" dirty="0"/>
              <a:t>NTLM/NTLMv2 still provides local logon for standalone Windows</a:t>
            </a:r>
          </a:p>
          <a:p>
            <a:pPr lvl="1"/>
            <a:r>
              <a:rPr lang="en-US" altLang="en-US" noProof="0" dirty="0"/>
              <a:t>Stronger than LM</a:t>
            </a:r>
          </a:p>
          <a:p>
            <a:r>
              <a:rPr lang="en-US" altLang="en-US" dirty="0"/>
              <a:t>Linux local authentication</a:t>
            </a:r>
            <a:endParaRPr lang="en-US" altLang="en-US" noProof="0" dirty="0"/>
          </a:p>
          <a:p>
            <a:pPr lvl="1"/>
            <a:endParaRPr lang="en-US" altLang="en-US" noProof="0" dirty="0"/>
          </a:p>
        </p:txBody>
      </p:sp>
      <p:sp>
        <p:nvSpPr>
          <p:cNvPr id="15362" name="Title 1"/>
          <p:cNvSpPr>
            <a:spLocks noGrp="1"/>
          </p:cNvSpPr>
          <p:nvPr>
            <p:ph type="title"/>
          </p:nvPr>
        </p:nvSpPr>
        <p:spPr/>
        <p:txBody>
          <a:bodyPr/>
          <a:lstStyle/>
          <a:p>
            <a:r>
              <a:rPr lang="en-US" altLang="en-US" noProof="0" dirty="0"/>
              <a:t>LAN Manager/NTLM</a:t>
            </a:r>
          </a:p>
        </p:txBody>
      </p:sp>
      <p:sp>
        <p:nvSpPr>
          <p:cNvPr id="2" name="Footer Placeholder 1"/>
          <p:cNvSpPr>
            <a:spLocks noGrp="1"/>
          </p:cNvSpPr>
          <p:nvPr>
            <p:ph type="ftr" sz="quarter" idx="3"/>
          </p:nvPr>
        </p:nvSpPr>
        <p:spPr>
          <a:xfrm>
            <a:off x="0" y="6537325"/>
            <a:ext cx="12192000" cy="320675"/>
          </a:xfrm>
        </p:spPr>
        <p:txBody>
          <a:bodyPr/>
          <a:lstStyle/>
          <a:p>
            <a:r>
              <a:rPr lang="en-GB"/>
              <a:t>4.5 Authentication and Endpoint Security</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353</a:t>
            </a:r>
          </a:p>
        </p:txBody>
      </p:sp>
    </p:spTree>
    <p:extLst>
      <p:ext uri="{BB962C8B-B14F-4D97-AF65-F5344CB8AC3E}">
        <p14:creationId xmlns:p14="http://schemas.microsoft.com/office/powerpoint/2010/main" val="923731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title"/>
          </p:nvPr>
        </p:nvSpPr>
        <p:spPr/>
        <p:txBody>
          <a:bodyPr/>
          <a:lstStyle/>
          <a:p>
            <a:r>
              <a:rPr lang="en-US" altLang="en-US" noProof="0"/>
              <a:t>Kerberos</a:t>
            </a:r>
            <a:endParaRPr lang="en-US" altLang="en-US" noProof="0" dirty="0"/>
          </a:p>
        </p:txBody>
      </p:sp>
      <p:sp>
        <p:nvSpPr>
          <p:cNvPr id="2" name="Footer Placeholder 1"/>
          <p:cNvSpPr>
            <a:spLocks noGrp="1"/>
          </p:cNvSpPr>
          <p:nvPr>
            <p:ph type="ftr" sz="quarter" idx="3"/>
          </p:nvPr>
        </p:nvSpPr>
        <p:spPr/>
        <p:txBody>
          <a:bodyPr/>
          <a:lstStyle/>
          <a:p>
            <a:r>
              <a:rPr lang="en-GB"/>
              <a:t>4.5 Authentication and Endpoint Security</a:t>
            </a:r>
            <a:endParaRPr lang="en-US" dirty="0"/>
          </a:p>
        </p:txBody>
      </p:sp>
      <p:sp>
        <p:nvSpPr>
          <p:cNvPr id="3" name="Slide Number Placeholder 2"/>
          <p:cNvSpPr>
            <a:spLocks noGrp="1"/>
          </p:cNvSpPr>
          <p:nvPr>
            <p:ph type="sldNum" sz="quarter" idx="4"/>
          </p:nvPr>
        </p:nvSpPr>
        <p:spPr/>
        <p:txBody>
          <a:bodyPr/>
          <a:lstStyle/>
          <a:p>
            <a:r>
              <a:rPr lang="en-US" dirty="0"/>
              <a:t>353</a:t>
            </a:r>
          </a:p>
        </p:txBody>
      </p:sp>
      <p:sp>
        <p:nvSpPr>
          <p:cNvPr id="16390" name="Rectangle 13"/>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5" name="Content Placeholder 4">
            <a:extLst>
              <a:ext uri="{FF2B5EF4-FFF2-40B4-BE49-F238E27FC236}">
                <a16:creationId xmlns:a16="http://schemas.microsoft.com/office/drawing/2014/main" id="{A8C2FD52-B5ED-4878-A1BA-95259DE56848}"/>
              </a:ext>
            </a:extLst>
          </p:cNvPr>
          <p:cNvSpPr>
            <a:spLocks noGrp="1"/>
          </p:cNvSpPr>
          <p:nvPr>
            <p:ph sz="half" idx="1"/>
          </p:nvPr>
        </p:nvSpPr>
        <p:spPr/>
        <p:txBody>
          <a:bodyPr>
            <a:normAutofit fontScale="70000" lnSpcReduction="20000"/>
          </a:bodyPr>
          <a:lstStyle/>
          <a:p>
            <a:r>
              <a:rPr lang="en-US" dirty="0"/>
              <a:t>Single sign-on and mutual authentication</a:t>
            </a:r>
          </a:p>
          <a:p>
            <a:r>
              <a:rPr lang="en-US" dirty="0"/>
              <a:t>Three parts</a:t>
            </a:r>
          </a:p>
          <a:p>
            <a:pPr lvl="1"/>
            <a:r>
              <a:rPr lang="en-US" dirty="0"/>
              <a:t>Client</a:t>
            </a:r>
          </a:p>
          <a:p>
            <a:pPr lvl="1"/>
            <a:r>
              <a:rPr lang="en-US" dirty="0"/>
              <a:t>Server</a:t>
            </a:r>
          </a:p>
          <a:p>
            <a:pPr lvl="1"/>
            <a:r>
              <a:rPr lang="en-US" dirty="0"/>
              <a:t>Key Distribution Center (KDC)</a:t>
            </a:r>
          </a:p>
          <a:p>
            <a:r>
              <a:rPr lang="en-US" dirty="0"/>
              <a:t>Authentication Service – Ticket Granting Ticket</a:t>
            </a:r>
          </a:p>
          <a:p>
            <a:r>
              <a:rPr lang="en-US" dirty="0"/>
              <a:t>Ticket Granting Service – Service Ticket</a:t>
            </a:r>
          </a:p>
          <a:p>
            <a:endParaRPr lang="en-US" dirty="0"/>
          </a:p>
        </p:txBody>
      </p:sp>
      <p:pic>
        <p:nvPicPr>
          <p:cNvPr id="11" name="Content Placeholder 10">
            <a:extLst>
              <a:ext uri="{FF2B5EF4-FFF2-40B4-BE49-F238E27FC236}">
                <a16:creationId xmlns:a16="http://schemas.microsoft.com/office/drawing/2014/main" id="{8F91E2D1-680F-4F1C-8B04-50F3D76D9549}"/>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tretch>
            <a:fillRect/>
          </a:stretch>
        </p:blipFill>
        <p:spPr>
          <a:xfrm>
            <a:off x="0" y="914400"/>
            <a:ext cx="4142602" cy="2743200"/>
          </a:xfrm>
          <a:prstGeom prst="rect">
            <a:avLst/>
          </a:prstGeom>
        </p:spPr>
      </p:pic>
      <p:pic>
        <p:nvPicPr>
          <p:cNvPr id="12" name="Content Placeholder 11" descr="Kerberos Ticket Granting Service">
            <a:extLst>
              <a:ext uri="{FF2B5EF4-FFF2-40B4-BE49-F238E27FC236}">
                <a16:creationId xmlns:a16="http://schemas.microsoft.com/office/drawing/2014/main" id="{C197DF96-55B4-411D-A150-C7B326E44AF8}"/>
              </a:ext>
            </a:extLst>
          </p:cNvPr>
          <p:cNvPicPr>
            <a:picLocks noGrp="1"/>
          </p:cNvPicPr>
          <p:nvPr>
            <p:ph sz="quarter" idx="13"/>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8498" y="3749675"/>
            <a:ext cx="2701719" cy="2743200"/>
          </a:xfrm>
          <a:prstGeom prst="rect">
            <a:avLst/>
          </a:prstGeom>
          <a:noFill/>
          <a:ln>
            <a:noFill/>
          </a:ln>
        </p:spPr>
      </p:pic>
    </p:spTree>
    <p:extLst>
      <p:ext uri="{BB962C8B-B14F-4D97-AF65-F5344CB8AC3E}">
        <p14:creationId xmlns:p14="http://schemas.microsoft.com/office/powerpoint/2010/main" val="1963302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noProof="0"/>
              <a:t>RADIUS and TACACS+</a:t>
            </a:r>
            <a:endParaRPr lang="en-US" altLang="en-US" noProof="0" dirty="0"/>
          </a:p>
        </p:txBody>
      </p:sp>
      <p:sp>
        <p:nvSpPr>
          <p:cNvPr id="2" name="Footer Placeholder 1"/>
          <p:cNvSpPr>
            <a:spLocks noGrp="1"/>
          </p:cNvSpPr>
          <p:nvPr>
            <p:ph type="ftr" sz="quarter" idx="3"/>
          </p:nvPr>
        </p:nvSpPr>
        <p:spPr/>
        <p:txBody>
          <a:bodyPr/>
          <a:lstStyle/>
          <a:p>
            <a:r>
              <a:rPr lang="en-GB"/>
              <a:t>4.5 Authentication and Endpoint Security</a:t>
            </a:r>
            <a:endParaRPr lang="en-US" dirty="0"/>
          </a:p>
        </p:txBody>
      </p:sp>
      <p:sp>
        <p:nvSpPr>
          <p:cNvPr id="3" name="Slide Number Placeholder 2"/>
          <p:cNvSpPr>
            <a:spLocks noGrp="1"/>
          </p:cNvSpPr>
          <p:nvPr>
            <p:ph type="sldNum" sz="quarter" idx="4"/>
          </p:nvPr>
        </p:nvSpPr>
        <p:spPr/>
        <p:txBody>
          <a:bodyPr/>
          <a:lstStyle/>
          <a:p>
            <a:r>
              <a:rPr lang="en-US" dirty="0"/>
              <a:t>355</a:t>
            </a:r>
          </a:p>
        </p:txBody>
      </p:sp>
      <p:sp>
        <p:nvSpPr>
          <p:cNvPr id="17413" name="Rectangle 5"/>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7" name="Content Placeholder 6">
            <a:extLst>
              <a:ext uri="{FF2B5EF4-FFF2-40B4-BE49-F238E27FC236}">
                <a16:creationId xmlns:a16="http://schemas.microsoft.com/office/drawing/2014/main" id="{4D000166-56C2-41CC-A758-04709373B008}"/>
              </a:ext>
            </a:extLst>
          </p:cNvPr>
          <p:cNvSpPr>
            <a:spLocks noGrp="1"/>
          </p:cNvSpPr>
          <p:nvPr>
            <p:ph sz="half" idx="1"/>
          </p:nvPr>
        </p:nvSpPr>
        <p:spPr/>
        <p:txBody>
          <a:bodyPr>
            <a:normAutofit fontScale="55000" lnSpcReduction="20000"/>
          </a:bodyPr>
          <a:lstStyle/>
          <a:p>
            <a:r>
              <a:rPr lang="en-GB" dirty="0"/>
              <a:t>Network access devices are a bad place to store user accounts and credentials</a:t>
            </a:r>
          </a:p>
          <a:p>
            <a:r>
              <a:rPr lang="en-GB" dirty="0"/>
              <a:t>Thousands of accounts might need synchronizing across hundreds of devices</a:t>
            </a:r>
          </a:p>
          <a:p>
            <a:r>
              <a:rPr lang="en-GB" dirty="0"/>
              <a:t>Authentication, Authorization, and Accounting (AAA) architecture</a:t>
            </a:r>
          </a:p>
          <a:p>
            <a:pPr lvl="1"/>
            <a:r>
              <a:rPr lang="en-GB" dirty="0"/>
              <a:t>Access devices are clients of AAA servers, which host the credentials</a:t>
            </a:r>
          </a:p>
          <a:p>
            <a:pPr lvl="1"/>
            <a:r>
              <a:rPr lang="en-GB" dirty="0"/>
              <a:t>Remote Authentication Dial-in User Service (RADIUS)</a:t>
            </a:r>
          </a:p>
          <a:p>
            <a:pPr lvl="1"/>
            <a:r>
              <a:rPr lang="en-GB" dirty="0"/>
              <a:t>Terminal Access Controller Access-Control System (TACACS+)</a:t>
            </a:r>
            <a:endParaRPr lang="en-US" dirty="0"/>
          </a:p>
        </p:txBody>
      </p:sp>
      <p:pic>
        <p:nvPicPr>
          <p:cNvPr id="12" name="Content Placeholder 8" descr="RADIUS">
            <a:extLst>
              <a:ext uri="{FF2B5EF4-FFF2-40B4-BE49-F238E27FC236}">
                <a16:creationId xmlns:a16="http://schemas.microsoft.com/office/drawing/2014/main" id="{F08EE654-C313-4549-B04C-1F0392A84BD8}"/>
              </a:ext>
            </a:extLst>
          </p:cNvPr>
          <p:cNvPicPr>
            <a:picLocks noGrp="1"/>
          </p:cNvPicPr>
          <p:nvPr>
            <p:ph sz="half" idx="2"/>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126163" y="2194403"/>
            <a:ext cx="5940425" cy="3018469"/>
          </a:xfrm>
          <a:prstGeom prst="rect">
            <a:avLst/>
          </a:prstGeom>
          <a:noFill/>
          <a:ln>
            <a:noFill/>
          </a:ln>
        </p:spPr>
      </p:pic>
    </p:spTree>
    <p:extLst>
      <p:ext uri="{BB962C8B-B14F-4D97-AF65-F5344CB8AC3E}">
        <p14:creationId xmlns:p14="http://schemas.microsoft.com/office/powerpoint/2010/main" val="613902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B1A2BF2-ED03-42EB-964A-80199B682844}"/>
              </a:ext>
            </a:extLst>
          </p:cNvPr>
          <p:cNvSpPr>
            <a:spLocks noGrp="1"/>
          </p:cNvSpPr>
          <p:nvPr>
            <p:ph idx="1"/>
          </p:nvPr>
        </p:nvSpPr>
        <p:spPr/>
        <p:txBody>
          <a:bodyPr>
            <a:normAutofit fontScale="92500" lnSpcReduction="10000"/>
          </a:bodyPr>
          <a:lstStyle/>
          <a:p>
            <a:r>
              <a:rPr lang="en-US" dirty="0"/>
              <a:t>List of network users and resources</a:t>
            </a:r>
          </a:p>
          <a:p>
            <a:r>
              <a:rPr lang="en-US" dirty="0"/>
              <a:t>Access Control Lists (Authorizations)</a:t>
            </a:r>
          </a:p>
          <a:p>
            <a:r>
              <a:rPr lang="en-US" dirty="0"/>
              <a:t>Directory database</a:t>
            </a:r>
          </a:p>
          <a:p>
            <a:pPr lvl="1"/>
            <a:r>
              <a:rPr lang="en-US" dirty="0"/>
              <a:t>Objects</a:t>
            </a:r>
          </a:p>
          <a:p>
            <a:pPr lvl="1"/>
            <a:r>
              <a:rPr lang="en-US" dirty="0"/>
              <a:t>Attributes</a:t>
            </a:r>
          </a:p>
          <a:p>
            <a:r>
              <a:rPr lang="en-US" dirty="0"/>
              <a:t>X.500</a:t>
            </a:r>
          </a:p>
          <a:p>
            <a:r>
              <a:rPr lang="en-US" dirty="0"/>
              <a:t>Lightweight Directory Access Protocol (LDAP)</a:t>
            </a:r>
          </a:p>
        </p:txBody>
      </p:sp>
      <p:sp>
        <p:nvSpPr>
          <p:cNvPr id="3" name="Title 2">
            <a:extLst>
              <a:ext uri="{FF2B5EF4-FFF2-40B4-BE49-F238E27FC236}">
                <a16:creationId xmlns:a16="http://schemas.microsoft.com/office/drawing/2014/main" id="{CAE66F47-F01E-4CAC-9A61-0F76EC453A95}"/>
              </a:ext>
            </a:extLst>
          </p:cNvPr>
          <p:cNvSpPr>
            <a:spLocks noGrp="1"/>
          </p:cNvSpPr>
          <p:nvPr>
            <p:ph type="title"/>
          </p:nvPr>
        </p:nvSpPr>
        <p:spPr/>
        <p:txBody>
          <a:bodyPr/>
          <a:lstStyle/>
          <a:p>
            <a:r>
              <a:rPr lang="en-US"/>
              <a:t>Directory Services and LDAP</a:t>
            </a:r>
            <a:endParaRPr lang="en-US" dirty="0"/>
          </a:p>
        </p:txBody>
      </p:sp>
      <p:sp>
        <p:nvSpPr>
          <p:cNvPr id="4" name="Footer Placeholder 3">
            <a:extLst>
              <a:ext uri="{FF2B5EF4-FFF2-40B4-BE49-F238E27FC236}">
                <a16:creationId xmlns:a16="http://schemas.microsoft.com/office/drawing/2014/main" id="{5DE30FAC-614F-4BAC-A835-914A42F174D2}"/>
              </a:ext>
            </a:extLst>
          </p:cNvPr>
          <p:cNvSpPr>
            <a:spLocks noGrp="1"/>
          </p:cNvSpPr>
          <p:nvPr>
            <p:ph type="ftr" sz="quarter" idx="3"/>
          </p:nvPr>
        </p:nvSpPr>
        <p:spPr/>
        <p:txBody>
          <a:bodyPr/>
          <a:lstStyle/>
          <a:p>
            <a:r>
              <a:rPr lang="en-GB"/>
              <a:t>4.5 Authentication and Endpoint Security</a:t>
            </a:r>
            <a:endParaRPr lang="en-US" dirty="0"/>
          </a:p>
        </p:txBody>
      </p:sp>
      <p:sp>
        <p:nvSpPr>
          <p:cNvPr id="5" name="Slide Number Placeholder 4">
            <a:extLst>
              <a:ext uri="{FF2B5EF4-FFF2-40B4-BE49-F238E27FC236}">
                <a16:creationId xmlns:a16="http://schemas.microsoft.com/office/drawing/2014/main" id="{9BDB3B2F-1AC2-4403-9544-DD13E720501F}"/>
              </a:ext>
            </a:extLst>
          </p:cNvPr>
          <p:cNvSpPr>
            <a:spLocks noGrp="1"/>
          </p:cNvSpPr>
          <p:nvPr>
            <p:ph type="sldNum" sz="quarter" idx="4"/>
          </p:nvPr>
        </p:nvSpPr>
        <p:spPr/>
        <p:txBody>
          <a:bodyPr/>
          <a:lstStyle/>
          <a:p>
            <a:r>
              <a:rPr lang="en-US" dirty="0"/>
              <a:t>356</a:t>
            </a:r>
          </a:p>
        </p:txBody>
      </p:sp>
    </p:spTree>
    <p:extLst>
      <p:ext uri="{BB962C8B-B14F-4D97-AF65-F5344CB8AC3E}">
        <p14:creationId xmlns:p14="http://schemas.microsoft.com/office/powerpoint/2010/main" val="1809717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3FEA0B-DD87-40E3-A14D-7AEAEF8095F4}"/>
              </a:ext>
            </a:extLst>
          </p:cNvPr>
          <p:cNvSpPr>
            <a:spLocks noGrp="1"/>
          </p:cNvSpPr>
          <p:nvPr>
            <p:ph type="title"/>
          </p:nvPr>
        </p:nvSpPr>
        <p:spPr/>
        <p:txBody>
          <a:bodyPr/>
          <a:lstStyle/>
          <a:p>
            <a:r>
              <a:rPr lang="en-US"/>
              <a:t>X.500 Distinguished Names</a:t>
            </a:r>
            <a:endParaRPr lang="en-US" dirty="0"/>
          </a:p>
        </p:txBody>
      </p:sp>
      <p:sp>
        <p:nvSpPr>
          <p:cNvPr id="2" name="Content Placeholder 1">
            <a:extLst>
              <a:ext uri="{FF2B5EF4-FFF2-40B4-BE49-F238E27FC236}">
                <a16:creationId xmlns:a16="http://schemas.microsoft.com/office/drawing/2014/main" id="{B34F5D9A-7771-4B55-B25D-D8A94AEA5C18}"/>
              </a:ext>
            </a:extLst>
          </p:cNvPr>
          <p:cNvSpPr>
            <a:spLocks noGrp="1"/>
          </p:cNvSpPr>
          <p:nvPr>
            <p:ph sz="half" idx="1"/>
          </p:nvPr>
        </p:nvSpPr>
        <p:spPr/>
        <p:txBody>
          <a:bodyPr/>
          <a:lstStyle/>
          <a:p>
            <a:r>
              <a:rPr lang="en-US" dirty="0"/>
              <a:t>Distinguished Names</a:t>
            </a:r>
          </a:p>
          <a:p>
            <a:r>
              <a:rPr lang="en-US" i="1" dirty="0"/>
              <a:t>Attribute</a:t>
            </a:r>
            <a:r>
              <a:rPr lang="en-US" dirty="0"/>
              <a:t>=</a:t>
            </a:r>
            <a:r>
              <a:rPr lang="en-US" i="1" dirty="0"/>
              <a:t>Value</a:t>
            </a:r>
            <a:r>
              <a:rPr lang="en-US" dirty="0"/>
              <a:t> pairs</a:t>
            </a:r>
          </a:p>
          <a:p>
            <a:r>
              <a:rPr lang="en-US" dirty="0"/>
              <a:t>Schema</a:t>
            </a:r>
          </a:p>
        </p:txBody>
      </p:sp>
      <p:sp>
        <p:nvSpPr>
          <p:cNvPr id="4" name="Footer Placeholder 3">
            <a:extLst>
              <a:ext uri="{FF2B5EF4-FFF2-40B4-BE49-F238E27FC236}">
                <a16:creationId xmlns:a16="http://schemas.microsoft.com/office/drawing/2014/main" id="{D7A53247-56C5-4119-A92D-7ED37107CF92}"/>
              </a:ext>
            </a:extLst>
          </p:cNvPr>
          <p:cNvSpPr>
            <a:spLocks noGrp="1"/>
          </p:cNvSpPr>
          <p:nvPr>
            <p:ph type="ftr" sz="quarter" idx="3"/>
          </p:nvPr>
        </p:nvSpPr>
        <p:spPr/>
        <p:txBody>
          <a:bodyPr/>
          <a:lstStyle/>
          <a:p>
            <a:r>
              <a:rPr lang="en-GB"/>
              <a:t>4.5 Authentication and Endpoint Security</a:t>
            </a:r>
            <a:endParaRPr lang="en-US" dirty="0"/>
          </a:p>
        </p:txBody>
      </p:sp>
      <p:sp>
        <p:nvSpPr>
          <p:cNvPr id="5" name="Slide Number Placeholder 4">
            <a:extLst>
              <a:ext uri="{FF2B5EF4-FFF2-40B4-BE49-F238E27FC236}">
                <a16:creationId xmlns:a16="http://schemas.microsoft.com/office/drawing/2014/main" id="{37AA5B01-7FB6-40F2-85B5-E4E53497F75B}"/>
              </a:ext>
            </a:extLst>
          </p:cNvPr>
          <p:cNvSpPr>
            <a:spLocks noGrp="1"/>
          </p:cNvSpPr>
          <p:nvPr>
            <p:ph type="sldNum" sz="quarter" idx="4"/>
          </p:nvPr>
        </p:nvSpPr>
        <p:spPr/>
        <p:txBody>
          <a:bodyPr/>
          <a:lstStyle/>
          <a:p>
            <a:r>
              <a:rPr lang="en-US" dirty="0"/>
              <a:t>357</a:t>
            </a:r>
          </a:p>
        </p:txBody>
      </p:sp>
      <p:pic>
        <p:nvPicPr>
          <p:cNvPr id="10" name="Content Placeholder 10" descr="Browsing objects in an Active Directory LDAP schema">
            <a:extLst>
              <a:ext uri="{FF2B5EF4-FFF2-40B4-BE49-F238E27FC236}">
                <a16:creationId xmlns:a16="http://schemas.microsoft.com/office/drawing/2014/main" id="{FA9AE10D-D883-43A5-B945-0AF8605AEE59}"/>
              </a:ext>
            </a:extLst>
          </p:cNvPr>
          <p:cNvPicPr>
            <a:picLocks noGrp="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6626164" y="914400"/>
            <a:ext cx="4943597" cy="2743200"/>
          </a:xfrm>
          <a:prstGeom prst="rect">
            <a:avLst/>
          </a:prstGeom>
          <a:noFill/>
          <a:ln>
            <a:noFill/>
          </a:ln>
        </p:spPr>
      </p:pic>
      <p:pic>
        <p:nvPicPr>
          <p:cNvPr id="11" name="Content Placeholder 5">
            <a:extLst>
              <a:ext uri="{FF2B5EF4-FFF2-40B4-BE49-F238E27FC236}">
                <a16:creationId xmlns:a16="http://schemas.microsoft.com/office/drawing/2014/main" id="{3578CF8F-8401-45F1-B1BA-0C7C231FBF69}"/>
              </a:ext>
            </a:extLst>
          </p:cNvPr>
          <p:cNvPicPr>
            <a:picLocks noGrp="1" noChangeAspect="1"/>
          </p:cNvPicPr>
          <p:nvPr>
            <p:ph sz="quarter" idx="13"/>
          </p:nvPr>
        </p:nvPicPr>
        <p:blipFill>
          <a:blip r:embed="rId4"/>
          <a:stretch>
            <a:fillRect/>
          </a:stretch>
        </p:blipFill>
        <p:spPr>
          <a:xfrm>
            <a:off x="6700464" y="3749675"/>
            <a:ext cx="4794997" cy="2743200"/>
          </a:xfrm>
          <a:prstGeom prst="rect">
            <a:avLst/>
          </a:prstGeom>
        </p:spPr>
      </p:pic>
      <p:sp>
        <p:nvSpPr>
          <p:cNvPr id="12" name="TextBox 11">
            <a:extLst>
              <a:ext uri="{FF2B5EF4-FFF2-40B4-BE49-F238E27FC236}">
                <a16:creationId xmlns:a16="http://schemas.microsoft.com/office/drawing/2014/main" id="{09264C64-19B7-4809-94CC-97D2AA99884B}"/>
              </a:ext>
            </a:extLst>
          </p:cNvPr>
          <p:cNvSpPr txBox="1"/>
          <p:nvPr/>
        </p:nvSpPr>
        <p:spPr>
          <a:xfrm>
            <a:off x="8222959" y="914400"/>
            <a:ext cx="2775282" cy="276999"/>
          </a:xfrm>
          <a:prstGeom prst="rect">
            <a:avLst/>
          </a:prstGeom>
          <a:noFill/>
        </p:spPr>
        <p:txBody>
          <a:bodyPr wrap="square" rtlCol="0">
            <a:spAutoFit/>
          </a:bodyPr>
          <a:lstStyle/>
          <a:p>
            <a:pPr algn="ctr"/>
            <a:r>
              <a:rPr lang="en-GB" sz="1200" i="1" dirty="0">
                <a:solidFill>
                  <a:schemeClr val="accent4"/>
                </a:solidFill>
              </a:rPr>
              <a:t>Used with permission from Microsoft</a:t>
            </a:r>
            <a:endParaRPr lang="en-US" sz="1200" i="1" dirty="0">
              <a:solidFill>
                <a:schemeClr val="accent4"/>
              </a:solidFill>
            </a:endParaRPr>
          </a:p>
        </p:txBody>
      </p:sp>
    </p:spTree>
    <p:extLst>
      <p:ext uri="{BB962C8B-B14F-4D97-AF65-F5344CB8AC3E}">
        <p14:creationId xmlns:p14="http://schemas.microsoft.com/office/powerpoint/2010/main" val="816695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9BA24BF6-E736-407B-B550-9F311F17102C}"/>
              </a:ext>
            </a:extLst>
          </p:cNvPr>
          <p:cNvSpPr>
            <a:spLocks noGrp="1"/>
          </p:cNvSpPr>
          <p:nvPr>
            <p:ph idx="1"/>
          </p:nvPr>
        </p:nvSpPr>
        <p:spPr/>
        <p:txBody>
          <a:bodyPr>
            <a:normAutofit fontScale="85000" lnSpcReduction="20000"/>
          </a:bodyPr>
          <a:lstStyle/>
          <a:p>
            <a:r>
              <a:rPr lang="en-US" dirty="0"/>
              <a:t>Binding methods</a:t>
            </a:r>
          </a:p>
          <a:p>
            <a:pPr lvl="1"/>
            <a:r>
              <a:rPr lang="en-US" dirty="0"/>
              <a:t>None</a:t>
            </a:r>
          </a:p>
          <a:p>
            <a:pPr lvl="1"/>
            <a:r>
              <a:rPr lang="en-US" dirty="0"/>
              <a:t>Simple authentication</a:t>
            </a:r>
          </a:p>
          <a:p>
            <a:pPr lvl="1"/>
            <a:r>
              <a:rPr lang="en-US" dirty="0"/>
              <a:t>Simple Authentication and Security Layer (SASL)</a:t>
            </a:r>
          </a:p>
          <a:p>
            <a:pPr lvl="1"/>
            <a:r>
              <a:rPr lang="en-US" dirty="0"/>
              <a:t>LDAPS (TLS over TCP port 636)</a:t>
            </a:r>
          </a:p>
          <a:p>
            <a:r>
              <a:rPr lang="en-US" dirty="0"/>
              <a:t>Access control policy</a:t>
            </a:r>
          </a:p>
          <a:p>
            <a:pPr lvl="1"/>
            <a:r>
              <a:rPr lang="en-US" dirty="0"/>
              <a:t>Read-only</a:t>
            </a:r>
          </a:p>
          <a:p>
            <a:pPr lvl="1"/>
            <a:r>
              <a:rPr lang="en-US" dirty="0"/>
              <a:t>Read/write</a:t>
            </a:r>
          </a:p>
          <a:p>
            <a:r>
              <a:rPr lang="en-US" dirty="0"/>
              <a:t>LDAP injection</a:t>
            </a:r>
          </a:p>
        </p:txBody>
      </p:sp>
      <p:sp>
        <p:nvSpPr>
          <p:cNvPr id="3" name="Title 2">
            <a:extLst>
              <a:ext uri="{FF2B5EF4-FFF2-40B4-BE49-F238E27FC236}">
                <a16:creationId xmlns:a16="http://schemas.microsoft.com/office/drawing/2014/main" id="{C212BA0B-743E-4F89-9A2E-6472370E0C5F}"/>
              </a:ext>
            </a:extLst>
          </p:cNvPr>
          <p:cNvSpPr>
            <a:spLocks noGrp="1"/>
          </p:cNvSpPr>
          <p:nvPr>
            <p:ph type="title"/>
          </p:nvPr>
        </p:nvSpPr>
        <p:spPr/>
        <p:txBody>
          <a:bodyPr/>
          <a:lstStyle/>
          <a:p>
            <a:r>
              <a:rPr lang="en-US"/>
              <a:t>LDAP Security</a:t>
            </a:r>
            <a:endParaRPr lang="en-US" dirty="0"/>
          </a:p>
        </p:txBody>
      </p:sp>
      <p:sp>
        <p:nvSpPr>
          <p:cNvPr id="4" name="Footer Placeholder 3">
            <a:extLst>
              <a:ext uri="{FF2B5EF4-FFF2-40B4-BE49-F238E27FC236}">
                <a16:creationId xmlns:a16="http://schemas.microsoft.com/office/drawing/2014/main" id="{3894F5CE-A688-4BE2-BFE1-598A48D87E1D}"/>
              </a:ext>
            </a:extLst>
          </p:cNvPr>
          <p:cNvSpPr>
            <a:spLocks noGrp="1"/>
          </p:cNvSpPr>
          <p:nvPr>
            <p:ph type="ftr" sz="quarter" idx="3"/>
          </p:nvPr>
        </p:nvSpPr>
        <p:spPr/>
        <p:txBody>
          <a:bodyPr/>
          <a:lstStyle/>
          <a:p>
            <a:r>
              <a:rPr lang="en-GB"/>
              <a:t>4.5 Authentication and Endpoint Security</a:t>
            </a:r>
            <a:endParaRPr lang="en-US" dirty="0"/>
          </a:p>
        </p:txBody>
      </p:sp>
      <p:sp>
        <p:nvSpPr>
          <p:cNvPr id="5" name="Slide Number Placeholder 4">
            <a:extLst>
              <a:ext uri="{FF2B5EF4-FFF2-40B4-BE49-F238E27FC236}">
                <a16:creationId xmlns:a16="http://schemas.microsoft.com/office/drawing/2014/main" id="{5BAF01CB-C455-4223-8E1C-185AA79DE671}"/>
              </a:ext>
            </a:extLst>
          </p:cNvPr>
          <p:cNvSpPr>
            <a:spLocks noGrp="1"/>
          </p:cNvSpPr>
          <p:nvPr>
            <p:ph type="sldNum" sz="quarter" idx="4"/>
          </p:nvPr>
        </p:nvSpPr>
        <p:spPr/>
        <p:txBody>
          <a:bodyPr/>
          <a:lstStyle/>
          <a:p>
            <a:r>
              <a:rPr lang="en-US" dirty="0"/>
              <a:t>358</a:t>
            </a:r>
          </a:p>
        </p:txBody>
      </p:sp>
    </p:spTree>
    <p:extLst>
      <p:ext uri="{BB962C8B-B14F-4D97-AF65-F5344CB8AC3E}">
        <p14:creationId xmlns:p14="http://schemas.microsoft.com/office/powerpoint/2010/main" val="2397798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p:txBody>
          <a:bodyPr>
            <a:normAutofit fontScale="62500" lnSpcReduction="20000"/>
          </a:bodyPr>
          <a:lstStyle/>
          <a:p>
            <a:r>
              <a:rPr lang="en-US"/>
              <a:t>Understand the components of an access control system and the importance of role separation</a:t>
            </a:r>
          </a:p>
          <a:p>
            <a:r>
              <a:rPr lang="en-US"/>
              <a:t>Summarize social engineering-based attacks</a:t>
            </a:r>
          </a:p>
          <a:p>
            <a:r>
              <a:rPr lang="en-US"/>
              <a:t>Identify the features and uses of different authentication and directory service products and protocols</a:t>
            </a:r>
          </a:p>
          <a:p>
            <a:r>
              <a:rPr lang="en-US"/>
              <a:t>Understand the use and components of enforcing port security and Network Access Control</a:t>
            </a:r>
            <a:endParaRPr lang="en-US" noProof="0" dirty="0"/>
          </a:p>
        </p:txBody>
      </p:sp>
      <p:sp>
        <p:nvSpPr>
          <p:cNvPr id="2" name="Footer Placeholder 1"/>
          <p:cNvSpPr>
            <a:spLocks noGrp="1"/>
          </p:cNvSpPr>
          <p:nvPr>
            <p:ph type="ftr" sz="quarter" idx="3"/>
          </p:nvPr>
        </p:nvSpPr>
        <p:spPr>
          <a:xfrm>
            <a:off x="0" y="6537325"/>
            <a:ext cx="12192000" cy="320675"/>
          </a:xfrm>
        </p:spPr>
        <p:txBody>
          <a:bodyPr/>
          <a:lstStyle/>
          <a:p>
            <a:r>
              <a:rPr lang="en-GB"/>
              <a:t>4.5 Authentication and Endpoint Security</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340</a:t>
            </a:r>
          </a:p>
        </p:txBody>
      </p:sp>
    </p:spTree>
    <p:extLst>
      <p:ext uri="{BB962C8B-B14F-4D97-AF65-F5344CB8AC3E}">
        <p14:creationId xmlns:p14="http://schemas.microsoft.com/office/powerpoint/2010/main" val="316242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 y="914399"/>
            <a:ext cx="11978640" cy="3630566"/>
          </a:xfrm>
        </p:spPr>
        <p:txBody>
          <a:bodyPr>
            <a:normAutofit fontScale="62500" lnSpcReduction="20000"/>
          </a:bodyPr>
          <a:lstStyle/>
          <a:p>
            <a:r>
              <a:rPr lang="en-US" dirty="0"/>
              <a:t>Defense-in-depth</a:t>
            </a:r>
          </a:p>
          <a:p>
            <a:r>
              <a:rPr lang="en-US" dirty="0"/>
              <a:t>Device control</a:t>
            </a:r>
          </a:p>
          <a:p>
            <a:r>
              <a:rPr lang="en-US" dirty="0"/>
              <a:t>Physical port security</a:t>
            </a:r>
          </a:p>
          <a:p>
            <a:r>
              <a:rPr lang="en-GB" dirty="0"/>
              <a:t>MAC address filtering and limiting</a:t>
            </a:r>
          </a:p>
          <a:p>
            <a:r>
              <a:rPr lang="en-GB" dirty="0"/>
              <a:t>ARP inspection and DHCP snooping</a:t>
            </a:r>
          </a:p>
          <a:p>
            <a:r>
              <a:rPr lang="en-GB" dirty="0"/>
              <a:t>IEEE 802.1X (Port-based Network Access Control [PNAC])</a:t>
            </a:r>
            <a:endParaRPr lang="en-US" dirty="0"/>
          </a:p>
        </p:txBody>
      </p:sp>
      <p:sp>
        <p:nvSpPr>
          <p:cNvPr id="3" name="Title 2"/>
          <p:cNvSpPr>
            <a:spLocks noGrp="1"/>
          </p:cNvSpPr>
          <p:nvPr>
            <p:ph type="title"/>
          </p:nvPr>
        </p:nvSpPr>
        <p:spPr/>
        <p:txBody>
          <a:bodyPr/>
          <a:lstStyle/>
          <a:p>
            <a:r>
              <a:rPr lang="en-US"/>
              <a:t>Endpoint Security</a:t>
            </a:r>
            <a:endParaRPr lang="en-US" dirty="0"/>
          </a:p>
        </p:txBody>
      </p:sp>
      <p:sp>
        <p:nvSpPr>
          <p:cNvPr id="4" name="Footer Placeholder 3"/>
          <p:cNvSpPr>
            <a:spLocks noGrp="1"/>
          </p:cNvSpPr>
          <p:nvPr>
            <p:ph type="ftr" sz="quarter" idx="3"/>
          </p:nvPr>
        </p:nvSpPr>
        <p:spPr/>
        <p:txBody>
          <a:bodyPr/>
          <a:lstStyle/>
          <a:p>
            <a:r>
              <a:rPr lang="en-GB"/>
              <a:t>4.5 Authentication and Endpoint Security</a:t>
            </a:r>
            <a:endParaRPr lang="en-US" dirty="0"/>
          </a:p>
        </p:txBody>
      </p:sp>
      <p:sp>
        <p:nvSpPr>
          <p:cNvPr id="5" name="Slide Number Placeholder 4"/>
          <p:cNvSpPr>
            <a:spLocks noGrp="1"/>
          </p:cNvSpPr>
          <p:nvPr>
            <p:ph type="sldNum" sz="quarter" idx="4"/>
          </p:nvPr>
        </p:nvSpPr>
        <p:spPr/>
        <p:txBody>
          <a:bodyPr/>
          <a:lstStyle/>
          <a:p>
            <a:r>
              <a:rPr lang="en-US" dirty="0"/>
              <a:t>359</a:t>
            </a:r>
          </a:p>
        </p:txBody>
      </p:sp>
      <p:pic>
        <p:nvPicPr>
          <p:cNvPr id="7" name="Content Placeholder 6" descr="Configuring ARP inspection on a Cisco switch">
            <a:extLst>
              <a:ext uri="{FF2B5EF4-FFF2-40B4-BE49-F238E27FC236}">
                <a16:creationId xmlns:a16="http://schemas.microsoft.com/office/drawing/2014/main" id="{62C63DB4-AE5B-43B0-8F10-C3D4D4A77FEF}"/>
              </a:ext>
            </a:extLst>
          </p:cNvPr>
          <p:cNvPicPr>
            <a:picLocks noGrp="1"/>
          </p:cNvPicPr>
          <p:nvPr>
            <p:ph idx="12"/>
          </p:nvPr>
        </p:nvPicPr>
        <p:blipFill rotWithShape="1">
          <a:blip r:embed="rId3" cstate="print">
            <a:extLst>
              <a:ext uri="{28A0092B-C50C-407E-A947-70E740481C1C}">
                <a14:useLocalDpi xmlns:a14="http://schemas.microsoft.com/office/drawing/2010/main" val="0"/>
              </a:ext>
            </a:extLst>
          </a:blip>
          <a:srcRect/>
          <a:stretch/>
        </p:blipFill>
        <p:spPr bwMode="auto">
          <a:xfrm>
            <a:off x="1885522" y="4544965"/>
            <a:ext cx="8390476" cy="17643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8623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noProof="0"/>
              <a:t>Network Access Control</a:t>
            </a:r>
            <a:endParaRPr lang="en-US" altLang="en-US" noProof="0" dirty="0"/>
          </a:p>
        </p:txBody>
      </p:sp>
      <p:pic>
        <p:nvPicPr>
          <p:cNvPr id="8" name="Content Placeholder 7" descr="NAC framework"/>
          <p:cNvPicPr>
            <a:picLocks noGrp="1"/>
          </p:cNvPicPr>
          <p:nvPr>
            <p:ph sz="half"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075" y="1621107"/>
            <a:ext cx="5943600" cy="4165061"/>
          </a:xfrm>
        </p:spPr>
      </p:pic>
      <p:sp>
        <p:nvSpPr>
          <p:cNvPr id="4" name="Content Placeholder 3">
            <a:extLst>
              <a:ext uri="{FF2B5EF4-FFF2-40B4-BE49-F238E27FC236}">
                <a16:creationId xmlns:a16="http://schemas.microsoft.com/office/drawing/2014/main" id="{8CBBEDD6-94DC-4B1B-A22D-6F5561C86DF8}"/>
              </a:ext>
            </a:extLst>
          </p:cNvPr>
          <p:cNvSpPr>
            <a:spLocks noGrp="1"/>
          </p:cNvSpPr>
          <p:nvPr>
            <p:ph sz="half" idx="2"/>
          </p:nvPr>
        </p:nvSpPr>
        <p:spPr/>
        <p:txBody>
          <a:bodyPr>
            <a:normAutofit fontScale="92500" lnSpcReduction="10000"/>
          </a:bodyPr>
          <a:lstStyle/>
          <a:p>
            <a:r>
              <a:rPr lang="en-US" dirty="0"/>
              <a:t>Enforce device “health policies” in addition to authentication</a:t>
            </a:r>
          </a:p>
          <a:p>
            <a:r>
              <a:rPr lang="en-US" dirty="0"/>
              <a:t>Pre- and post-admission control</a:t>
            </a:r>
          </a:p>
          <a:p>
            <a:r>
              <a:rPr lang="en-US" dirty="0"/>
              <a:t>NAC policy enforcer</a:t>
            </a:r>
          </a:p>
          <a:p>
            <a:r>
              <a:rPr lang="en-US" dirty="0"/>
              <a:t>NAC policy server</a:t>
            </a:r>
          </a:p>
        </p:txBody>
      </p:sp>
      <p:sp>
        <p:nvSpPr>
          <p:cNvPr id="2" name="Footer Placeholder 1"/>
          <p:cNvSpPr>
            <a:spLocks noGrp="1"/>
          </p:cNvSpPr>
          <p:nvPr>
            <p:ph type="ftr" sz="quarter" idx="3"/>
          </p:nvPr>
        </p:nvSpPr>
        <p:spPr/>
        <p:txBody>
          <a:bodyPr/>
          <a:lstStyle/>
          <a:p>
            <a:r>
              <a:rPr lang="en-GB"/>
              <a:t>4.5 Authentication and Endpoint Security</a:t>
            </a:r>
            <a:endParaRPr lang="en-US" dirty="0"/>
          </a:p>
        </p:txBody>
      </p:sp>
      <p:sp>
        <p:nvSpPr>
          <p:cNvPr id="3" name="Slide Number Placeholder 2"/>
          <p:cNvSpPr>
            <a:spLocks noGrp="1"/>
          </p:cNvSpPr>
          <p:nvPr>
            <p:ph type="sldNum" sz="quarter" idx="4"/>
          </p:nvPr>
        </p:nvSpPr>
        <p:spPr/>
        <p:txBody>
          <a:bodyPr/>
          <a:lstStyle/>
          <a:p>
            <a:r>
              <a:rPr lang="en-US" dirty="0"/>
              <a:t>361</a:t>
            </a:r>
          </a:p>
        </p:txBody>
      </p:sp>
      <p:sp>
        <p:nvSpPr>
          <p:cNvPr id="20485"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805291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Posture Assessment</a:t>
            </a:r>
          </a:p>
        </p:txBody>
      </p:sp>
      <p:sp>
        <p:nvSpPr>
          <p:cNvPr id="3" name="Content Placeholder 2"/>
          <p:cNvSpPr>
            <a:spLocks noGrp="1"/>
          </p:cNvSpPr>
          <p:nvPr>
            <p:ph sz="half" idx="1"/>
          </p:nvPr>
        </p:nvSpPr>
        <p:spPr/>
        <p:txBody>
          <a:bodyPr>
            <a:normAutofit fontScale="92500" lnSpcReduction="20000"/>
          </a:bodyPr>
          <a:lstStyle/>
          <a:p>
            <a:r>
              <a:rPr lang="en-US" dirty="0"/>
              <a:t>Verify compliance against health policy</a:t>
            </a:r>
            <a:endParaRPr lang="en-US" noProof="0" dirty="0"/>
          </a:p>
          <a:p>
            <a:r>
              <a:rPr lang="en-US" dirty="0"/>
              <a:t>Agent-based</a:t>
            </a:r>
          </a:p>
          <a:p>
            <a:pPr lvl="1"/>
            <a:r>
              <a:rPr lang="en-US" dirty="0"/>
              <a:t>Persistent</a:t>
            </a:r>
          </a:p>
          <a:p>
            <a:pPr lvl="1"/>
            <a:r>
              <a:rPr lang="en-US" dirty="0"/>
              <a:t>Non-persistent</a:t>
            </a:r>
          </a:p>
          <a:p>
            <a:r>
              <a:rPr lang="en-US" dirty="0"/>
              <a:t>Agentless</a:t>
            </a:r>
          </a:p>
          <a:p>
            <a:pPr lvl="1"/>
            <a:r>
              <a:rPr lang="en-US" dirty="0"/>
              <a:t>Scanning software</a:t>
            </a:r>
          </a:p>
          <a:p>
            <a:pPr lvl="1"/>
            <a:r>
              <a:rPr lang="en-US" dirty="0"/>
              <a:t>Device polling</a:t>
            </a:r>
          </a:p>
          <a:p>
            <a:endParaRPr lang="en-US" noProof="0" dirty="0"/>
          </a:p>
        </p:txBody>
      </p:sp>
      <p:pic>
        <p:nvPicPr>
          <p:cNvPr id="13" name="Content Placeholder 12">
            <a:extLst>
              <a:ext uri="{FF2B5EF4-FFF2-40B4-BE49-F238E27FC236}">
                <a16:creationId xmlns:a16="http://schemas.microsoft.com/office/drawing/2014/main" id="{0F0C0C10-050B-4F23-A112-313846AB36B5}"/>
              </a:ext>
            </a:extLst>
          </p:cNvPr>
          <p:cNvPicPr>
            <a:picLocks noGrp="1" noChangeAspect="1"/>
          </p:cNvPicPr>
          <p:nvPr>
            <p:ph sz="quarter" idx="13"/>
          </p:nvPr>
        </p:nvPicPr>
        <p:blipFill>
          <a:blip r:embed="rId3"/>
          <a:stretch>
            <a:fillRect/>
          </a:stretch>
        </p:blipFill>
        <p:spPr>
          <a:xfrm>
            <a:off x="802063" y="4060479"/>
            <a:ext cx="4523624" cy="2121592"/>
          </a:xfrm>
          <a:prstGeom prst="rect">
            <a:avLst/>
          </a:prstGeom>
        </p:spPr>
      </p:pic>
      <p:sp>
        <p:nvSpPr>
          <p:cNvPr id="4" name="Footer Placeholder 3"/>
          <p:cNvSpPr>
            <a:spLocks noGrp="1"/>
          </p:cNvSpPr>
          <p:nvPr>
            <p:ph type="ftr" sz="quarter" idx="3"/>
          </p:nvPr>
        </p:nvSpPr>
        <p:spPr/>
        <p:txBody>
          <a:bodyPr/>
          <a:lstStyle/>
          <a:p>
            <a:r>
              <a:rPr lang="en-GB"/>
              <a:t>4.5 Authentication and Endpoint Security</a:t>
            </a:r>
            <a:endParaRPr lang="en-US" dirty="0"/>
          </a:p>
        </p:txBody>
      </p:sp>
      <p:sp>
        <p:nvSpPr>
          <p:cNvPr id="6" name="Slide Number Placeholder 5"/>
          <p:cNvSpPr>
            <a:spLocks noGrp="1"/>
          </p:cNvSpPr>
          <p:nvPr>
            <p:ph type="sldNum" sz="quarter" idx="4"/>
          </p:nvPr>
        </p:nvSpPr>
        <p:spPr/>
        <p:txBody>
          <a:bodyPr/>
          <a:lstStyle/>
          <a:p>
            <a:r>
              <a:rPr lang="en-US" dirty="0"/>
              <a:t>362</a:t>
            </a:r>
          </a:p>
        </p:txBody>
      </p:sp>
      <p:pic>
        <p:nvPicPr>
          <p:cNvPr id="11" name="Content Placeholder 7" descr="Defining policy violations in Packet Fence Open Source NAC">
            <a:extLst>
              <a:ext uri="{FF2B5EF4-FFF2-40B4-BE49-F238E27FC236}">
                <a16:creationId xmlns:a16="http://schemas.microsoft.com/office/drawing/2014/main" id="{1F580E97-C61F-4535-A208-05F6172178C2}"/>
              </a:ext>
            </a:extLst>
          </p:cNvPr>
          <p:cNvPicPr>
            <a:picLocks noGrp="1"/>
          </p:cNvPicPr>
          <p:nvPr>
            <p:ph sz="quarter" idx="12"/>
          </p:nvPr>
        </p:nvPicPr>
        <p:blipFill rotWithShape="1">
          <a:blip r:embed="rId4" cstate="print">
            <a:extLst>
              <a:ext uri="{28A0092B-C50C-407E-A947-70E740481C1C}">
                <a14:useLocalDpi xmlns:a14="http://schemas.microsoft.com/office/drawing/2010/main" val="0"/>
              </a:ext>
            </a:extLst>
          </a:blip>
          <a:stretch/>
        </p:blipFill>
        <p:spPr bwMode="auto">
          <a:xfrm>
            <a:off x="1013463" y="914400"/>
            <a:ext cx="4100824" cy="2743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9872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A5368D-4BB7-4872-8E50-D0664E686FF1}"/>
              </a:ext>
            </a:extLst>
          </p:cNvPr>
          <p:cNvSpPr>
            <a:spLocks noGrp="1"/>
          </p:cNvSpPr>
          <p:nvPr>
            <p:ph idx="1"/>
          </p:nvPr>
        </p:nvSpPr>
        <p:spPr/>
        <p:txBody>
          <a:bodyPr/>
          <a:lstStyle/>
          <a:p>
            <a:r>
              <a:rPr lang="en-GB" dirty="0"/>
              <a:t>Remediation options for non-compliant hosts</a:t>
            </a:r>
          </a:p>
          <a:p>
            <a:pPr lvl="1"/>
            <a:r>
              <a:rPr lang="en-GB" dirty="0"/>
              <a:t>Guest network - a VLAN or firewalled subnet (DMZ) granting limited access to network resources</a:t>
            </a:r>
            <a:endParaRPr lang="en-US" dirty="0"/>
          </a:p>
          <a:p>
            <a:pPr lvl="1"/>
            <a:r>
              <a:rPr lang="en-GB" dirty="0"/>
              <a:t>Quarantine network - another type of restricted network, usually based on a captive portal</a:t>
            </a:r>
            <a:endParaRPr lang="en-US" dirty="0"/>
          </a:p>
          <a:p>
            <a:endParaRPr lang="en-US" dirty="0"/>
          </a:p>
          <a:p>
            <a:pPr lvl="1"/>
            <a:endParaRPr lang="en-US" dirty="0"/>
          </a:p>
        </p:txBody>
      </p:sp>
      <p:sp>
        <p:nvSpPr>
          <p:cNvPr id="3" name="Title 2">
            <a:extLst>
              <a:ext uri="{FF2B5EF4-FFF2-40B4-BE49-F238E27FC236}">
                <a16:creationId xmlns:a16="http://schemas.microsoft.com/office/drawing/2014/main" id="{4164D778-E8F1-4A2A-A701-7989F4270FB2}"/>
              </a:ext>
            </a:extLst>
          </p:cNvPr>
          <p:cNvSpPr>
            <a:spLocks noGrp="1"/>
          </p:cNvSpPr>
          <p:nvPr>
            <p:ph type="title"/>
          </p:nvPr>
        </p:nvSpPr>
        <p:spPr/>
        <p:txBody>
          <a:bodyPr/>
          <a:lstStyle/>
          <a:p>
            <a:r>
              <a:rPr lang="en-US"/>
              <a:t>Remediation</a:t>
            </a:r>
            <a:endParaRPr lang="en-US" dirty="0"/>
          </a:p>
        </p:txBody>
      </p:sp>
      <p:sp>
        <p:nvSpPr>
          <p:cNvPr id="4" name="Footer Placeholder 3">
            <a:extLst>
              <a:ext uri="{FF2B5EF4-FFF2-40B4-BE49-F238E27FC236}">
                <a16:creationId xmlns:a16="http://schemas.microsoft.com/office/drawing/2014/main" id="{F4BDFAB0-74E3-4B50-BE46-31A28FCC2C2D}"/>
              </a:ext>
            </a:extLst>
          </p:cNvPr>
          <p:cNvSpPr>
            <a:spLocks noGrp="1"/>
          </p:cNvSpPr>
          <p:nvPr>
            <p:ph type="ftr" sz="quarter" idx="3"/>
          </p:nvPr>
        </p:nvSpPr>
        <p:spPr/>
        <p:txBody>
          <a:bodyPr/>
          <a:lstStyle/>
          <a:p>
            <a:r>
              <a:rPr lang="en-GB"/>
              <a:t>4.5 Authentication and Endpoint Security</a:t>
            </a:r>
            <a:endParaRPr lang="en-US" dirty="0"/>
          </a:p>
        </p:txBody>
      </p:sp>
      <p:sp>
        <p:nvSpPr>
          <p:cNvPr id="5" name="Slide Number Placeholder 4">
            <a:extLst>
              <a:ext uri="{FF2B5EF4-FFF2-40B4-BE49-F238E27FC236}">
                <a16:creationId xmlns:a16="http://schemas.microsoft.com/office/drawing/2014/main" id="{E282CDCB-B50E-4D05-B774-FA74843A6ADC}"/>
              </a:ext>
            </a:extLst>
          </p:cNvPr>
          <p:cNvSpPr>
            <a:spLocks noGrp="1"/>
          </p:cNvSpPr>
          <p:nvPr>
            <p:ph type="sldNum" sz="quarter" idx="4"/>
          </p:nvPr>
        </p:nvSpPr>
        <p:spPr/>
        <p:txBody>
          <a:bodyPr/>
          <a:lstStyle/>
          <a:p>
            <a:r>
              <a:rPr lang="en-US" dirty="0"/>
              <a:t>363</a:t>
            </a:r>
          </a:p>
        </p:txBody>
      </p:sp>
    </p:spTree>
    <p:extLst>
      <p:ext uri="{BB962C8B-B14F-4D97-AF65-F5344CB8AC3E}">
        <p14:creationId xmlns:p14="http://schemas.microsoft.com/office/powerpoint/2010/main" val="1199090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normAutofit fontScale="40000" lnSpcReduction="20000"/>
          </a:bodyPr>
          <a:lstStyle/>
          <a:p>
            <a:r>
              <a:rPr lang="en-US"/>
              <a:t>Make sure you understand the basic AAA principles of an access control system and the importance of role design and privilege management.</a:t>
            </a:r>
          </a:p>
          <a:p>
            <a:r>
              <a:rPr lang="en-US"/>
              <a:t>Social engineering refers to using human or social weaknesses to circumvent access controls.</a:t>
            </a:r>
          </a:p>
          <a:p>
            <a:r>
              <a:rPr lang="en-US"/>
              <a:t>Authentication credentials can use different factors (password, token, biometric) together for better security.</a:t>
            </a:r>
          </a:p>
          <a:p>
            <a:r>
              <a:rPr lang="en-US"/>
              <a:t>NTLM and Kerberos are used for authentication on Windows networks. </a:t>
            </a:r>
          </a:p>
          <a:p>
            <a:r>
              <a:rPr lang="en-US"/>
              <a:t>RADIUS and TACACS+ provide enterprises with user credential management, allowing authentication decisions to be centralized rather than completed by access devices.</a:t>
            </a:r>
          </a:p>
          <a:p>
            <a:r>
              <a:rPr lang="en-US"/>
              <a:t>Port authentication and NAC can be used to control the attachment of devices to a network.</a:t>
            </a:r>
          </a:p>
        </p:txBody>
      </p:sp>
      <p:sp>
        <p:nvSpPr>
          <p:cNvPr id="2" name="Footer Placeholder 1"/>
          <p:cNvSpPr>
            <a:spLocks noGrp="1"/>
          </p:cNvSpPr>
          <p:nvPr>
            <p:ph type="ftr" sz="quarter" idx="3"/>
          </p:nvPr>
        </p:nvSpPr>
        <p:spPr>
          <a:xfrm>
            <a:off x="0" y="6537325"/>
            <a:ext cx="12192000" cy="320675"/>
          </a:xfrm>
        </p:spPr>
        <p:txBody>
          <a:bodyPr/>
          <a:lstStyle/>
          <a:p>
            <a:r>
              <a:rPr lang="en-GB"/>
              <a:t>4.5 Authentication and Endpoint Security</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noProof="0" dirty="0"/>
              <a:t>364</a:t>
            </a:r>
          </a:p>
        </p:txBody>
      </p:sp>
    </p:spTree>
    <p:extLst>
      <p:ext uri="{BB962C8B-B14F-4D97-AF65-F5344CB8AC3E}">
        <p14:creationId xmlns:p14="http://schemas.microsoft.com/office/powerpoint/2010/main" val="51523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p:txBody>
          <a:bodyPr/>
          <a:lstStyle/>
          <a:p>
            <a:r>
              <a:rPr lang="en-US" altLang="en-US" noProof="0" dirty="0"/>
              <a:t>Lab 13 / Secure Appliance Administration</a:t>
            </a:r>
          </a:p>
        </p:txBody>
      </p:sp>
      <p:sp>
        <p:nvSpPr>
          <p:cNvPr id="2" name="Footer Placeholder 1"/>
          <p:cNvSpPr>
            <a:spLocks noGrp="1"/>
          </p:cNvSpPr>
          <p:nvPr>
            <p:ph type="ftr" sz="quarter" idx="3"/>
          </p:nvPr>
        </p:nvSpPr>
        <p:spPr>
          <a:xfrm>
            <a:off x="0" y="6537325"/>
            <a:ext cx="12192000" cy="320675"/>
          </a:xfrm>
        </p:spPr>
        <p:txBody>
          <a:bodyPr/>
          <a:lstStyle/>
          <a:p>
            <a:r>
              <a:rPr lang="en-GB"/>
              <a:t>4.5 Authentication and Endpoint Security</a:t>
            </a:r>
            <a:endParaRPr lang="en-US" dirty="0"/>
          </a:p>
        </p:txBody>
      </p:sp>
    </p:spTree>
    <p:extLst>
      <p:ext uri="{BB962C8B-B14F-4D97-AF65-F5344CB8AC3E}">
        <p14:creationId xmlns:p14="http://schemas.microsoft.com/office/powerpoint/2010/main" val="135546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AFD0B82-72DA-41A2-9A33-E78506751336}"/>
              </a:ext>
            </a:extLst>
          </p:cNvPr>
          <p:cNvSpPr>
            <a:spLocks noGrp="1"/>
          </p:cNvSpPr>
          <p:nvPr>
            <p:ph idx="1"/>
          </p:nvPr>
        </p:nvSpPr>
        <p:spPr/>
        <p:txBody>
          <a:bodyPr>
            <a:normAutofit fontScale="85000" lnSpcReduction="10000"/>
          </a:bodyPr>
          <a:lstStyle/>
          <a:p>
            <a:r>
              <a:rPr lang="en-US" dirty="0"/>
              <a:t>Identification - creating an account or ID that identifies the user or process on the computer system</a:t>
            </a:r>
          </a:p>
          <a:p>
            <a:r>
              <a:rPr lang="en-US" dirty="0"/>
              <a:t>Authentication - proving that a subject is who or what it claims to be when it attempts to access the resource</a:t>
            </a:r>
          </a:p>
          <a:p>
            <a:r>
              <a:rPr lang="en-US" dirty="0"/>
              <a:t>Authorization - determining what rights subjects should have on each resource and enforcing those rights</a:t>
            </a:r>
          </a:p>
          <a:p>
            <a:r>
              <a:rPr lang="en-US" dirty="0"/>
              <a:t>Accounting - tracking authorized and unauthorized usage of a resource or use of rights by a subject</a:t>
            </a:r>
          </a:p>
        </p:txBody>
      </p:sp>
      <p:sp>
        <p:nvSpPr>
          <p:cNvPr id="3" name="Title 2">
            <a:extLst>
              <a:ext uri="{FF2B5EF4-FFF2-40B4-BE49-F238E27FC236}">
                <a16:creationId xmlns:a16="http://schemas.microsoft.com/office/drawing/2014/main" id="{28417359-E745-4EFB-BD9D-88A3B838250B}"/>
              </a:ext>
            </a:extLst>
          </p:cNvPr>
          <p:cNvSpPr>
            <a:spLocks noGrp="1"/>
          </p:cNvSpPr>
          <p:nvPr>
            <p:ph type="title"/>
          </p:nvPr>
        </p:nvSpPr>
        <p:spPr/>
        <p:txBody>
          <a:bodyPr/>
          <a:lstStyle/>
          <a:p>
            <a:r>
              <a:rPr lang="en-US"/>
              <a:t>Authentication and Access Controls</a:t>
            </a:r>
            <a:endParaRPr lang="en-US" dirty="0"/>
          </a:p>
        </p:txBody>
      </p:sp>
      <p:sp>
        <p:nvSpPr>
          <p:cNvPr id="4" name="Footer Placeholder 3">
            <a:extLst>
              <a:ext uri="{FF2B5EF4-FFF2-40B4-BE49-F238E27FC236}">
                <a16:creationId xmlns:a16="http://schemas.microsoft.com/office/drawing/2014/main" id="{4F380D7C-FE9C-4792-B31C-C3294CA7E6CF}"/>
              </a:ext>
            </a:extLst>
          </p:cNvPr>
          <p:cNvSpPr>
            <a:spLocks noGrp="1"/>
          </p:cNvSpPr>
          <p:nvPr>
            <p:ph type="ftr" sz="quarter" idx="3"/>
          </p:nvPr>
        </p:nvSpPr>
        <p:spPr/>
        <p:txBody>
          <a:bodyPr/>
          <a:lstStyle/>
          <a:p>
            <a:r>
              <a:rPr lang="en-GB"/>
              <a:t>4.5 Authentication and Endpoint Security</a:t>
            </a:r>
            <a:endParaRPr lang="en-US" dirty="0"/>
          </a:p>
        </p:txBody>
      </p:sp>
      <p:sp>
        <p:nvSpPr>
          <p:cNvPr id="5" name="Slide Number Placeholder 4">
            <a:extLst>
              <a:ext uri="{FF2B5EF4-FFF2-40B4-BE49-F238E27FC236}">
                <a16:creationId xmlns:a16="http://schemas.microsoft.com/office/drawing/2014/main" id="{250B87D5-5F86-4993-BB0E-606090DBE79F}"/>
              </a:ext>
            </a:extLst>
          </p:cNvPr>
          <p:cNvSpPr>
            <a:spLocks noGrp="1"/>
          </p:cNvSpPr>
          <p:nvPr>
            <p:ph type="sldNum" sz="quarter" idx="4"/>
          </p:nvPr>
        </p:nvSpPr>
        <p:spPr/>
        <p:txBody>
          <a:bodyPr/>
          <a:lstStyle/>
          <a:p>
            <a:r>
              <a:rPr lang="en-US" dirty="0"/>
              <a:t>341</a:t>
            </a:r>
          </a:p>
        </p:txBody>
      </p:sp>
    </p:spTree>
    <p:extLst>
      <p:ext uri="{BB962C8B-B14F-4D97-AF65-F5344CB8AC3E}">
        <p14:creationId xmlns:p14="http://schemas.microsoft.com/office/powerpoint/2010/main" val="741514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87E0B7-0138-426D-ABFF-0D32603281B9}"/>
              </a:ext>
            </a:extLst>
          </p:cNvPr>
          <p:cNvSpPr>
            <a:spLocks noGrp="1"/>
          </p:cNvSpPr>
          <p:nvPr>
            <p:ph idx="1"/>
          </p:nvPr>
        </p:nvSpPr>
        <p:spPr/>
        <p:txBody>
          <a:bodyPr>
            <a:normAutofit fontScale="62500" lnSpcReduction="20000"/>
          </a:bodyPr>
          <a:lstStyle/>
          <a:p>
            <a:r>
              <a:rPr lang="en-US" dirty="0"/>
              <a:t>Trusted users</a:t>
            </a:r>
          </a:p>
          <a:p>
            <a:pPr lvl="1"/>
            <a:r>
              <a:rPr lang="en-US" dirty="0"/>
              <a:t>Employees, partners, contractors...</a:t>
            </a:r>
          </a:p>
          <a:p>
            <a:pPr lvl="1"/>
            <a:r>
              <a:rPr lang="en-US" dirty="0"/>
              <a:t>Must be authenticated and authorized</a:t>
            </a:r>
          </a:p>
          <a:p>
            <a:pPr lvl="1"/>
            <a:r>
              <a:rPr lang="en-US" dirty="0"/>
              <a:t>Can be managed by organization security policies</a:t>
            </a:r>
          </a:p>
          <a:p>
            <a:r>
              <a:rPr lang="en-US" dirty="0"/>
              <a:t>Untrusted users</a:t>
            </a:r>
          </a:p>
          <a:p>
            <a:pPr lvl="1"/>
            <a:r>
              <a:rPr lang="en-US" dirty="0"/>
              <a:t>Visitors, guests, customers, suppliers</a:t>
            </a:r>
          </a:p>
          <a:p>
            <a:pPr lvl="1"/>
            <a:r>
              <a:rPr lang="en-US" dirty="0"/>
              <a:t>Could be authenticated or unauthenticated</a:t>
            </a:r>
          </a:p>
          <a:p>
            <a:pPr lvl="1"/>
            <a:r>
              <a:rPr lang="en-US" dirty="0"/>
              <a:t>Outside organization security policies</a:t>
            </a:r>
          </a:p>
          <a:p>
            <a:r>
              <a:rPr lang="en-US" dirty="0"/>
              <a:t>Privileged user accounts and role separation</a:t>
            </a:r>
          </a:p>
          <a:p>
            <a:r>
              <a:rPr lang="en-US" dirty="0"/>
              <a:t>Insider threat</a:t>
            </a:r>
          </a:p>
          <a:p>
            <a:r>
              <a:rPr lang="en-US" dirty="0"/>
              <a:t>Logic bombs</a:t>
            </a:r>
          </a:p>
        </p:txBody>
      </p:sp>
      <p:sp>
        <p:nvSpPr>
          <p:cNvPr id="3" name="Title 2">
            <a:extLst>
              <a:ext uri="{FF2B5EF4-FFF2-40B4-BE49-F238E27FC236}">
                <a16:creationId xmlns:a16="http://schemas.microsoft.com/office/drawing/2014/main" id="{8843504D-6B8B-4EF6-B3EC-4EF86EFC8110}"/>
              </a:ext>
            </a:extLst>
          </p:cNvPr>
          <p:cNvSpPr>
            <a:spLocks noGrp="1"/>
          </p:cNvSpPr>
          <p:nvPr>
            <p:ph type="title"/>
          </p:nvPr>
        </p:nvSpPr>
        <p:spPr/>
        <p:txBody>
          <a:bodyPr/>
          <a:lstStyle/>
          <a:p>
            <a:r>
              <a:rPr lang="en-US" dirty="0"/>
              <a:t>Trusted, Untrusted, and Privileged Users</a:t>
            </a:r>
          </a:p>
        </p:txBody>
      </p:sp>
      <p:sp>
        <p:nvSpPr>
          <p:cNvPr id="4" name="Footer Placeholder 3">
            <a:extLst>
              <a:ext uri="{FF2B5EF4-FFF2-40B4-BE49-F238E27FC236}">
                <a16:creationId xmlns:a16="http://schemas.microsoft.com/office/drawing/2014/main" id="{D33D0861-399B-4ABC-9705-BFE42975E22D}"/>
              </a:ext>
            </a:extLst>
          </p:cNvPr>
          <p:cNvSpPr>
            <a:spLocks noGrp="1"/>
          </p:cNvSpPr>
          <p:nvPr>
            <p:ph type="ftr" sz="quarter" idx="3"/>
          </p:nvPr>
        </p:nvSpPr>
        <p:spPr/>
        <p:txBody>
          <a:bodyPr/>
          <a:lstStyle/>
          <a:p>
            <a:r>
              <a:rPr lang="en-GB"/>
              <a:t>4.5 Authentication and Endpoint Security</a:t>
            </a:r>
            <a:endParaRPr lang="en-US" dirty="0"/>
          </a:p>
        </p:txBody>
      </p:sp>
      <p:sp>
        <p:nvSpPr>
          <p:cNvPr id="5" name="Slide Number Placeholder 4">
            <a:extLst>
              <a:ext uri="{FF2B5EF4-FFF2-40B4-BE49-F238E27FC236}">
                <a16:creationId xmlns:a16="http://schemas.microsoft.com/office/drawing/2014/main" id="{5B7AAD1C-B941-4EFD-98B1-A4298BAAB192}"/>
              </a:ext>
            </a:extLst>
          </p:cNvPr>
          <p:cNvSpPr>
            <a:spLocks noGrp="1"/>
          </p:cNvSpPr>
          <p:nvPr>
            <p:ph type="sldNum" sz="quarter" idx="4"/>
          </p:nvPr>
        </p:nvSpPr>
        <p:spPr/>
        <p:txBody>
          <a:bodyPr/>
          <a:lstStyle/>
          <a:p>
            <a:r>
              <a:rPr lang="en-US" dirty="0"/>
              <a:t>342</a:t>
            </a:r>
          </a:p>
        </p:txBody>
      </p:sp>
    </p:spTree>
    <p:extLst>
      <p:ext uri="{BB962C8B-B14F-4D97-AF65-F5344CB8AC3E}">
        <p14:creationId xmlns:p14="http://schemas.microsoft.com/office/powerpoint/2010/main" val="3534597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noProof="0"/>
              <a:t>Social Engineering</a:t>
            </a:r>
            <a:endParaRPr lang="en-US" altLang="en-US" noProof="0" dirty="0"/>
          </a:p>
        </p:txBody>
      </p:sp>
      <p:pic>
        <p:nvPicPr>
          <p:cNvPr id="11268" name="Picture 5" descr="g630eng_socialengineerin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231371" y="960437"/>
            <a:ext cx="3665913" cy="5486400"/>
          </a:xfrm>
        </p:spPr>
      </p:pic>
      <p:sp>
        <p:nvSpPr>
          <p:cNvPr id="14339" name="Rectangle 3"/>
          <p:cNvSpPr>
            <a:spLocks noGrp="1" noChangeArrowheads="1"/>
          </p:cNvSpPr>
          <p:nvPr>
            <p:ph sz="half" idx="2"/>
          </p:nvPr>
        </p:nvSpPr>
        <p:spPr>
          <a:xfrm>
            <a:off x="4014439" y="914400"/>
            <a:ext cx="8051601" cy="5577840"/>
          </a:xfrm>
        </p:spPr>
        <p:txBody>
          <a:bodyPr>
            <a:normAutofit fontScale="70000" lnSpcReduction="20000"/>
          </a:bodyPr>
          <a:lstStyle/>
          <a:p>
            <a:r>
              <a:rPr lang="en-US" noProof="0" dirty="0"/>
              <a:t>Dominate or charm targets into revealing information or providing access</a:t>
            </a:r>
          </a:p>
          <a:p>
            <a:r>
              <a:rPr lang="en-US" noProof="0" dirty="0"/>
              <a:t>Exploit “weak authentication” over telephone/IM/email</a:t>
            </a:r>
          </a:p>
          <a:p>
            <a:r>
              <a:rPr lang="en-US" noProof="0" dirty="0"/>
              <a:t>Phishing/pharming</a:t>
            </a:r>
          </a:p>
          <a:p>
            <a:r>
              <a:rPr lang="en-US" noProof="0" dirty="0"/>
              <a:t>What makes attacks effective?</a:t>
            </a:r>
          </a:p>
          <a:p>
            <a:pPr lvl="1"/>
            <a:r>
              <a:rPr lang="en-US" noProof="0" dirty="0"/>
              <a:t>Authority/</a:t>
            </a:r>
            <a:r>
              <a:rPr lang="en-US" dirty="0"/>
              <a:t>intimidation</a:t>
            </a:r>
            <a:endParaRPr lang="en-US" noProof="0" dirty="0"/>
          </a:p>
          <a:p>
            <a:pPr lvl="1"/>
            <a:r>
              <a:rPr lang="en-US" noProof="0" dirty="0"/>
              <a:t>Consensus/social proof</a:t>
            </a:r>
          </a:p>
          <a:p>
            <a:pPr lvl="1"/>
            <a:r>
              <a:rPr lang="en-US" noProof="0" dirty="0"/>
              <a:t>Scarcity/urgency</a:t>
            </a:r>
          </a:p>
          <a:p>
            <a:pPr lvl="1"/>
            <a:r>
              <a:rPr lang="en-US" noProof="0" dirty="0"/>
              <a:t>Familiarity/liking/trust</a:t>
            </a:r>
          </a:p>
        </p:txBody>
      </p:sp>
      <p:sp>
        <p:nvSpPr>
          <p:cNvPr id="2" name="Footer Placeholder 1"/>
          <p:cNvSpPr>
            <a:spLocks noGrp="1"/>
          </p:cNvSpPr>
          <p:nvPr>
            <p:ph type="ftr" sz="quarter" idx="3"/>
          </p:nvPr>
        </p:nvSpPr>
        <p:spPr/>
        <p:txBody>
          <a:bodyPr/>
          <a:lstStyle/>
          <a:p>
            <a:r>
              <a:rPr lang="en-GB"/>
              <a:t>4.5 Authentication and Endpoint Security</a:t>
            </a:r>
            <a:endParaRPr lang="en-US" dirty="0"/>
          </a:p>
        </p:txBody>
      </p:sp>
      <p:sp>
        <p:nvSpPr>
          <p:cNvPr id="3" name="Slide Number Placeholder 2"/>
          <p:cNvSpPr>
            <a:spLocks noGrp="1"/>
          </p:cNvSpPr>
          <p:nvPr>
            <p:ph type="sldNum" sz="quarter" idx="4"/>
          </p:nvPr>
        </p:nvSpPr>
        <p:spPr/>
        <p:txBody>
          <a:bodyPr/>
          <a:lstStyle/>
          <a:p>
            <a:r>
              <a:rPr lang="en-US" dirty="0"/>
              <a:t>343</a:t>
            </a:r>
          </a:p>
        </p:txBody>
      </p:sp>
    </p:spTree>
    <p:extLst>
      <p:ext uri="{BB962C8B-B14F-4D97-AF65-F5344CB8AC3E}">
        <p14:creationId xmlns:p14="http://schemas.microsoft.com/office/powerpoint/2010/main" val="3994113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071CAE-ADF2-48E6-8FE6-3E54E04A9E52}"/>
              </a:ext>
            </a:extLst>
          </p:cNvPr>
          <p:cNvSpPr>
            <a:spLocks noGrp="1"/>
          </p:cNvSpPr>
          <p:nvPr>
            <p:ph type="title"/>
          </p:nvPr>
        </p:nvSpPr>
        <p:spPr/>
        <p:txBody>
          <a:bodyPr/>
          <a:lstStyle/>
          <a:p>
            <a:r>
              <a:rPr lang="en-US"/>
              <a:t>Phishing, Pharming, and Ransomware</a:t>
            </a:r>
            <a:endParaRPr lang="en-US" dirty="0"/>
          </a:p>
        </p:txBody>
      </p:sp>
      <p:sp>
        <p:nvSpPr>
          <p:cNvPr id="4" name="Footer Placeholder 3">
            <a:extLst>
              <a:ext uri="{FF2B5EF4-FFF2-40B4-BE49-F238E27FC236}">
                <a16:creationId xmlns:a16="http://schemas.microsoft.com/office/drawing/2014/main" id="{115A7FF5-119B-423E-99FF-3F675756ABC8}"/>
              </a:ext>
            </a:extLst>
          </p:cNvPr>
          <p:cNvSpPr>
            <a:spLocks noGrp="1"/>
          </p:cNvSpPr>
          <p:nvPr>
            <p:ph type="ftr" sz="quarter" idx="3"/>
          </p:nvPr>
        </p:nvSpPr>
        <p:spPr/>
        <p:txBody>
          <a:bodyPr/>
          <a:lstStyle/>
          <a:p>
            <a:r>
              <a:rPr lang="en-GB"/>
              <a:t>4.5 Authentication and Endpoint Security</a:t>
            </a:r>
            <a:endParaRPr lang="en-US" dirty="0"/>
          </a:p>
        </p:txBody>
      </p:sp>
      <p:sp>
        <p:nvSpPr>
          <p:cNvPr id="5" name="Slide Number Placeholder 4">
            <a:extLst>
              <a:ext uri="{FF2B5EF4-FFF2-40B4-BE49-F238E27FC236}">
                <a16:creationId xmlns:a16="http://schemas.microsoft.com/office/drawing/2014/main" id="{9FCA0B1E-FD6D-4DAA-9191-A92752699128}"/>
              </a:ext>
            </a:extLst>
          </p:cNvPr>
          <p:cNvSpPr>
            <a:spLocks noGrp="1"/>
          </p:cNvSpPr>
          <p:nvPr>
            <p:ph type="sldNum" sz="quarter" idx="4"/>
          </p:nvPr>
        </p:nvSpPr>
        <p:spPr/>
        <p:txBody>
          <a:bodyPr/>
          <a:lstStyle/>
          <a:p>
            <a:r>
              <a:rPr lang="en-US" dirty="0"/>
              <a:t>344</a:t>
            </a:r>
          </a:p>
        </p:txBody>
      </p:sp>
      <p:sp>
        <p:nvSpPr>
          <p:cNvPr id="12" name="TextBox 11">
            <a:extLst>
              <a:ext uri="{FF2B5EF4-FFF2-40B4-BE49-F238E27FC236}">
                <a16:creationId xmlns:a16="http://schemas.microsoft.com/office/drawing/2014/main" id="{33326581-E8FC-4510-B586-AA8549633F34}"/>
              </a:ext>
            </a:extLst>
          </p:cNvPr>
          <p:cNvSpPr txBox="1"/>
          <p:nvPr/>
        </p:nvSpPr>
        <p:spPr>
          <a:xfrm>
            <a:off x="-140455" y="776772"/>
            <a:ext cx="2775282" cy="276999"/>
          </a:xfrm>
          <a:prstGeom prst="rect">
            <a:avLst/>
          </a:prstGeom>
          <a:noFill/>
        </p:spPr>
        <p:txBody>
          <a:bodyPr wrap="square" rtlCol="0">
            <a:spAutoFit/>
          </a:bodyPr>
          <a:lstStyle/>
          <a:p>
            <a:pPr algn="ctr"/>
            <a:r>
              <a:rPr lang="en-GB" sz="1200" i="1" dirty="0">
                <a:solidFill>
                  <a:schemeClr val="accent4"/>
                </a:solidFill>
              </a:rPr>
              <a:t>Used with permission from Microsoft</a:t>
            </a:r>
            <a:endParaRPr lang="en-US" sz="1200" i="1" dirty="0">
              <a:solidFill>
                <a:schemeClr val="accent4"/>
              </a:solidFill>
            </a:endParaRPr>
          </a:p>
        </p:txBody>
      </p:sp>
      <p:pic>
        <p:nvPicPr>
          <p:cNvPr id="14" name="Content Placeholder 11" descr="WannaCry ransomware (Wikimedia Public Domain image [gtsgo.to/admq6])">
            <a:extLst>
              <a:ext uri="{FF2B5EF4-FFF2-40B4-BE49-F238E27FC236}">
                <a16:creationId xmlns:a16="http://schemas.microsoft.com/office/drawing/2014/main" id="{AE4DF5E2-CA5E-4E14-ADC1-595DB3898BDC}"/>
              </a:ext>
            </a:extLst>
          </p:cNvPr>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247186" y="3749675"/>
            <a:ext cx="3633377" cy="2743200"/>
          </a:xfrm>
          <a:prstGeom prst="rect">
            <a:avLst/>
          </a:prstGeom>
          <a:noFill/>
          <a:ln>
            <a:noFill/>
          </a:ln>
        </p:spPr>
      </p:pic>
      <p:sp>
        <p:nvSpPr>
          <p:cNvPr id="15" name="Content Placeholder 14">
            <a:extLst>
              <a:ext uri="{FF2B5EF4-FFF2-40B4-BE49-F238E27FC236}">
                <a16:creationId xmlns:a16="http://schemas.microsoft.com/office/drawing/2014/main" id="{2B436DBF-D28C-4959-9C99-41A1B2609CF9}"/>
              </a:ext>
            </a:extLst>
          </p:cNvPr>
          <p:cNvSpPr>
            <a:spLocks noGrp="1"/>
          </p:cNvSpPr>
          <p:nvPr>
            <p:ph sz="half" idx="1"/>
          </p:nvPr>
        </p:nvSpPr>
        <p:spPr/>
        <p:txBody>
          <a:bodyPr>
            <a:normAutofit fontScale="77500" lnSpcReduction="20000"/>
          </a:bodyPr>
          <a:lstStyle/>
          <a:p>
            <a:r>
              <a:rPr lang="en-US" dirty="0"/>
              <a:t>Phishing/pharming</a:t>
            </a:r>
          </a:p>
          <a:p>
            <a:pPr lvl="1"/>
            <a:r>
              <a:rPr lang="en-US" dirty="0"/>
              <a:t>Using spoofed electronic communications to trick a user into providing confidential information</a:t>
            </a:r>
          </a:p>
          <a:p>
            <a:pPr lvl="1"/>
            <a:r>
              <a:rPr lang="en-US" dirty="0"/>
              <a:t>Spoof emails or faked/hacked websites</a:t>
            </a:r>
          </a:p>
          <a:p>
            <a:r>
              <a:rPr lang="en-US" dirty="0"/>
              <a:t>Ransomware/Crypto-malware</a:t>
            </a:r>
          </a:p>
          <a:p>
            <a:pPr lvl="1"/>
            <a:r>
              <a:rPr lang="en-US" dirty="0"/>
              <a:t>Nuisance (“lock out” user by replacing shell)</a:t>
            </a:r>
          </a:p>
          <a:p>
            <a:pPr lvl="1"/>
            <a:r>
              <a:rPr lang="en-US" dirty="0"/>
              <a:t>Serious (encrypt data files or drives)</a:t>
            </a:r>
          </a:p>
          <a:p>
            <a:endParaRPr lang="en-US" dirty="0"/>
          </a:p>
          <a:p>
            <a:endParaRPr lang="en-US" dirty="0"/>
          </a:p>
        </p:txBody>
      </p:sp>
      <p:pic>
        <p:nvPicPr>
          <p:cNvPr id="17" name="Content Placeholder 6" descr="Example phishing email - on the left you can see the message in its &quot;true&quot; form as the mail client has stripped out the formatting (shown on the right) designed to disguise the nature of the links (note that for the avoidance of doubt the highly reputable software firm Sage UK have nothing to do with this message)">
            <a:extLst>
              <a:ext uri="{FF2B5EF4-FFF2-40B4-BE49-F238E27FC236}">
                <a16:creationId xmlns:a16="http://schemas.microsoft.com/office/drawing/2014/main" id="{80BDAAA0-B2B6-4287-A795-1F2EE46FA07D}"/>
              </a:ext>
            </a:extLst>
          </p:cNvPr>
          <p:cNvPicPr>
            <a:picLocks noGrp="1"/>
          </p:cNvPicPr>
          <p:nvPr>
            <p:ph sz="quarter" idx="12"/>
          </p:nvPr>
        </p:nvPicPr>
        <p:blipFill>
          <a:blip r:embed="rId4" cstate="print">
            <a:extLst>
              <a:ext uri="{28A0092B-C50C-407E-A947-70E740481C1C}">
                <a14:useLocalDpi xmlns:a14="http://schemas.microsoft.com/office/drawing/2010/main" val="0"/>
              </a:ext>
            </a:extLst>
          </a:blip>
          <a:stretch>
            <a:fillRect/>
          </a:stretch>
        </p:blipFill>
        <p:spPr>
          <a:xfrm>
            <a:off x="92075" y="1008217"/>
            <a:ext cx="5943600" cy="2555566"/>
          </a:xfrm>
          <a:prstGeom prst="rect">
            <a:avLst/>
          </a:prstGeom>
        </p:spPr>
      </p:pic>
    </p:spTree>
    <p:extLst>
      <p:ext uri="{BB962C8B-B14F-4D97-AF65-F5344CB8AC3E}">
        <p14:creationId xmlns:p14="http://schemas.microsoft.com/office/powerpoint/2010/main" val="1662366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lstStyle/>
          <a:p>
            <a:r>
              <a:rPr lang="en-US" noProof="0" dirty="0"/>
              <a:t>Tailgating and shoulder surfing</a:t>
            </a:r>
          </a:p>
          <a:p>
            <a:r>
              <a:rPr lang="en-US" noProof="0" dirty="0"/>
              <a:t>What makes attacks ineffective?</a:t>
            </a:r>
          </a:p>
          <a:p>
            <a:pPr lvl="1"/>
            <a:r>
              <a:rPr lang="en-US" noProof="0" dirty="0"/>
              <a:t>Policy and standard procedures</a:t>
            </a:r>
          </a:p>
          <a:p>
            <a:pPr lvl="1"/>
            <a:r>
              <a:rPr lang="en-US" noProof="0" dirty="0"/>
              <a:t>Education and training</a:t>
            </a:r>
          </a:p>
          <a:p>
            <a:pPr lvl="1"/>
            <a:r>
              <a:rPr lang="en-US" noProof="0" dirty="0"/>
              <a:t>Accounting (auditing and surveillance)</a:t>
            </a:r>
          </a:p>
        </p:txBody>
      </p:sp>
      <p:sp>
        <p:nvSpPr>
          <p:cNvPr id="11266" name="Rectangle 2"/>
          <p:cNvSpPr>
            <a:spLocks noGrp="1" noChangeArrowheads="1"/>
          </p:cNvSpPr>
          <p:nvPr>
            <p:ph type="title"/>
          </p:nvPr>
        </p:nvSpPr>
        <p:spPr/>
        <p:txBody>
          <a:bodyPr/>
          <a:lstStyle/>
          <a:p>
            <a:r>
              <a:rPr lang="en-US" altLang="en-US" noProof="0"/>
              <a:t>Mitigating Social Engineering</a:t>
            </a:r>
            <a:endParaRPr lang="en-US" altLang="en-US" noProof="0" dirty="0"/>
          </a:p>
        </p:txBody>
      </p:sp>
      <p:sp>
        <p:nvSpPr>
          <p:cNvPr id="2" name="Footer Placeholder 1"/>
          <p:cNvSpPr>
            <a:spLocks noGrp="1"/>
          </p:cNvSpPr>
          <p:nvPr>
            <p:ph type="ftr" sz="quarter" idx="3"/>
          </p:nvPr>
        </p:nvSpPr>
        <p:spPr/>
        <p:txBody>
          <a:bodyPr/>
          <a:lstStyle/>
          <a:p>
            <a:r>
              <a:rPr lang="en-GB"/>
              <a:t>4.5 Authentication and Endpoint Security</a:t>
            </a:r>
            <a:endParaRPr lang="en-US" dirty="0"/>
          </a:p>
        </p:txBody>
      </p:sp>
      <p:sp>
        <p:nvSpPr>
          <p:cNvPr id="3" name="Slide Number Placeholder 2"/>
          <p:cNvSpPr>
            <a:spLocks noGrp="1"/>
          </p:cNvSpPr>
          <p:nvPr>
            <p:ph type="sldNum" sz="quarter" idx="4"/>
          </p:nvPr>
        </p:nvSpPr>
        <p:spPr/>
        <p:txBody>
          <a:bodyPr/>
          <a:lstStyle/>
          <a:p>
            <a:r>
              <a:rPr lang="en-US" dirty="0"/>
              <a:t>345</a:t>
            </a:r>
          </a:p>
        </p:txBody>
      </p:sp>
    </p:spTree>
    <p:extLst>
      <p:ext uri="{BB962C8B-B14F-4D97-AF65-F5344CB8AC3E}">
        <p14:creationId xmlns:p14="http://schemas.microsoft.com/office/powerpoint/2010/main" val="2663414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normAutofit fontScale="85000" lnSpcReduction="20000"/>
          </a:bodyPr>
          <a:lstStyle/>
          <a:p>
            <a:r>
              <a:rPr lang="en-US" altLang="en-US" noProof="0" dirty="0"/>
              <a:t>Factors</a:t>
            </a:r>
          </a:p>
          <a:p>
            <a:pPr lvl="1"/>
            <a:r>
              <a:rPr lang="en-US" altLang="en-US" noProof="0" dirty="0"/>
              <a:t>Something you know (such as a password)</a:t>
            </a:r>
          </a:p>
          <a:p>
            <a:pPr lvl="1"/>
            <a:r>
              <a:rPr lang="en-US" altLang="en-US" noProof="0" dirty="0"/>
              <a:t>Something you have (such as a smart card)</a:t>
            </a:r>
          </a:p>
          <a:p>
            <a:pPr lvl="1"/>
            <a:r>
              <a:rPr lang="en-US" altLang="en-US" noProof="0" dirty="0"/>
              <a:t>Something you are (such as a fingerprint)</a:t>
            </a:r>
          </a:p>
          <a:p>
            <a:pPr lvl="1"/>
            <a:r>
              <a:rPr lang="en-US" dirty="0"/>
              <a:t>Something you do (such as making a signature).</a:t>
            </a:r>
          </a:p>
          <a:p>
            <a:pPr lvl="1"/>
            <a:r>
              <a:rPr lang="en-US" dirty="0"/>
              <a:t>Somewhere you are (such as using a mobile device with location services</a:t>
            </a:r>
            <a:endParaRPr lang="en-US" altLang="en-US" dirty="0"/>
          </a:p>
          <a:p>
            <a:r>
              <a:rPr lang="en-US" altLang="en-US" dirty="0"/>
              <a:t>Sin</a:t>
            </a:r>
            <a:r>
              <a:rPr lang="en-US" altLang="en-US" noProof="0" dirty="0" err="1"/>
              <a:t>gle</a:t>
            </a:r>
            <a:r>
              <a:rPr lang="en-US" altLang="en-US" noProof="0" dirty="0"/>
              <a:t> and multifactor systems</a:t>
            </a:r>
          </a:p>
          <a:p>
            <a:pPr lvl="1"/>
            <a:r>
              <a:rPr lang="en-US" altLang="en-US" noProof="0" dirty="0"/>
              <a:t>Two-factor</a:t>
            </a:r>
          </a:p>
          <a:p>
            <a:pPr lvl="1"/>
            <a:r>
              <a:rPr lang="en-US" altLang="en-US" noProof="0" dirty="0"/>
              <a:t>Multifactor</a:t>
            </a:r>
          </a:p>
        </p:txBody>
      </p:sp>
      <p:sp>
        <p:nvSpPr>
          <p:cNvPr id="10242" name="Title 1"/>
          <p:cNvSpPr>
            <a:spLocks noGrp="1"/>
          </p:cNvSpPr>
          <p:nvPr>
            <p:ph type="title"/>
          </p:nvPr>
        </p:nvSpPr>
        <p:spPr/>
        <p:txBody>
          <a:bodyPr/>
          <a:lstStyle/>
          <a:p>
            <a:r>
              <a:rPr lang="en-US" altLang="en-US" noProof="0"/>
              <a:t>Authentication Technologies</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GB"/>
              <a:t>4.5 Authentication and Endpoint Security</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346</a:t>
            </a:r>
          </a:p>
        </p:txBody>
      </p:sp>
    </p:spTree>
    <p:extLst>
      <p:ext uri="{BB962C8B-B14F-4D97-AF65-F5344CB8AC3E}">
        <p14:creationId xmlns:p14="http://schemas.microsoft.com/office/powerpoint/2010/main" val="674003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808D57-B924-4104-BECA-69297E0ADD91}"/>
              </a:ext>
            </a:extLst>
          </p:cNvPr>
          <p:cNvSpPr>
            <a:spLocks noGrp="1"/>
          </p:cNvSpPr>
          <p:nvPr>
            <p:ph type="title"/>
          </p:nvPr>
        </p:nvSpPr>
        <p:spPr/>
        <p:txBody>
          <a:bodyPr/>
          <a:lstStyle/>
          <a:p>
            <a:r>
              <a:rPr lang="en-US" altLang="en-US"/>
              <a:t>Single Sign On (SSO)</a:t>
            </a:r>
            <a:endParaRPr lang="en-US" dirty="0"/>
          </a:p>
        </p:txBody>
      </p:sp>
      <p:sp>
        <p:nvSpPr>
          <p:cNvPr id="10" name="Content Placeholder 9">
            <a:extLst>
              <a:ext uri="{FF2B5EF4-FFF2-40B4-BE49-F238E27FC236}">
                <a16:creationId xmlns:a16="http://schemas.microsoft.com/office/drawing/2014/main" id="{576A4AEB-33B8-4BA1-B47E-8AB03C6BBE19}"/>
              </a:ext>
            </a:extLst>
          </p:cNvPr>
          <p:cNvSpPr>
            <a:spLocks noGrp="1"/>
          </p:cNvSpPr>
          <p:nvPr>
            <p:ph sz="half" idx="1"/>
          </p:nvPr>
        </p:nvSpPr>
        <p:spPr/>
        <p:txBody>
          <a:bodyPr>
            <a:normAutofit fontScale="62500" lnSpcReduction="20000"/>
          </a:bodyPr>
          <a:lstStyle/>
          <a:p>
            <a:r>
              <a:rPr lang="en-US" dirty="0"/>
              <a:t>Authenticate once – authorize many</a:t>
            </a:r>
          </a:p>
          <a:p>
            <a:pPr lvl="1"/>
            <a:r>
              <a:rPr lang="en-US" dirty="0"/>
              <a:t>User authenticates to obtain an access token</a:t>
            </a:r>
          </a:p>
          <a:p>
            <a:pPr lvl="1"/>
            <a:r>
              <a:rPr lang="en-US" dirty="0"/>
              <a:t>Token is used to authenticate silently to other applications</a:t>
            </a:r>
          </a:p>
          <a:p>
            <a:pPr lvl="1"/>
            <a:r>
              <a:rPr lang="en-US" dirty="0"/>
              <a:t>User and application both trust token provider</a:t>
            </a:r>
          </a:p>
          <a:p>
            <a:r>
              <a:rPr lang="en-US" dirty="0"/>
              <a:t>Simplifies account management</a:t>
            </a:r>
          </a:p>
          <a:p>
            <a:r>
              <a:rPr lang="en-US" dirty="0"/>
              <a:t>But compromising an account may compromise multiple applications</a:t>
            </a:r>
          </a:p>
          <a:p>
            <a:r>
              <a:rPr lang="en-US" dirty="0"/>
              <a:t>Difficult to implement on public networks</a:t>
            </a:r>
          </a:p>
        </p:txBody>
      </p:sp>
      <p:sp>
        <p:nvSpPr>
          <p:cNvPr id="4" name="Footer Placeholder 3">
            <a:extLst>
              <a:ext uri="{FF2B5EF4-FFF2-40B4-BE49-F238E27FC236}">
                <a16:creationId xmlns:a16="http://schemas.microsoft.com/office/drawing/2014/main" id="{4C7CB173-604A-43BF-A6A1-37A9F1F7EEB7}"/>
              </a:ext>
            </a:extLst>
          </p:cNvPr>
          <p:cNvSpPr>
            <a:spLocks noGrp="1"/>
          </p:cNvSpPr>
          <p:nvPr>
            <p:ph type="ftr" sz="quarter" idx="3"/>
          </p:nvPr>
        </p:nvSpPr>
        <p:spPr/>
        <p:txBody>
          <a:bodyPr/>
          <a:lstStyle/>
          <a:p>
            <a:r>
              <a:rPr lang="en-GB"/>
              <a:t>4.5 Authentication and Endpoint Security</a:t>
            </a:r>
            <a:endParaRPr lang="en-US" dirty="0"/>
          </a:p>
        </p:txBody>
      </p:sp>
      <p:sp>
        <p:nvSpPr>
          <p:cNvPr id="5" name="Slide Number Placeholder 4">
            <a:extLst>
              <a:ext uri="{FF2B5EF4-FFF2-40B4-BE49-F238E27FC236}">
                <a16:creationId xmlns:a16="http://schemas.microsoft.com/office/drawing/2014/main" id="{1C4E2C77-9174-4D34-B080-15CFEB499E70}"/>
              </a:ext>
            </a:extLst>
          </p:cNvPr>
          <p:cNvSpPr>
            <a:spLocks noGrp="1"/>
          </p:cNvSpPr>
          <p:nvPr>
            <p:ph type="sldNum" sz="quarter" idx="4"/>
          </p:nvPr>
        </p:nvSpPr>
        <p:spPr/>
        <p:txBody>
          <a:bodyPr/>
          <a:lstStyle/>
          <a:p>
            <a:r>
              <a:rPr lang="en-US" dirty="0"/>
              <a:t>347</a:t>
            </a:r>
          </a:p>
        </p:txBody>
      </p:sp>
      <p:pic>
        <p:nvPicPr>
          <p:cNvPr id="12" name="Content Placeholder 11" descr="Microsoft accounts allow SSO to multiple Microsoft and third-party services (Used with permission from Microsoft)">
            <a:extLst>
              <a:ext uri="{FF2B5EF4-FFF2-40B4-BE49-F238E27FC236}">
                <a16:creationId xmlns:a16="http://schemas.microsoft.com/office/drawing/2014/main" id="{9A688861-1AD2-4479-89D4-F1C365C2CF0C}"/>
              </a:ext>
            </a:extLst>
          </p:cNvPr>
          <p:cNvPicPr>
            <a:picLocks noGrp="1"/>
          </p:cNvPicPr>
          <p:nvPr>
            <p:ph sz="half" idx="2"/>
          </p:nvPr>
        </p:nvPicPr>
        <p:blipFill>
          <a:blip r:embed="rId3"/>
          <a:stretch>
            <a:fillRect/>
          </a:stretch>
        </p:blipFill>
        <p:spPr>
          <a:xfrm>
            <a:off x="6126163" y="1511034"/>
            <a:ext cx="5940425" cy="4385206"/>
          </a:xfrm>
          <a:prstGeom prst="rect">
            <a:avLst/>
          </a:prstGeom>
        </p:spPr>
      </p:pic>
      <p:sp>
        <p:nvSpPr>
          <p:cNvPr id="13" name="TextBox 12">
            <a:extLst>
              <a:ext uri="{FF2B5EF4-FFF2-40B4-BE49-F238E27FC236}">
                <a16:creationId xmlns:a16="http://schemas.microsoft.com/office/drawing/2014/main" id="{B9CAC60D-6A36-4145-8A7E-B5FF27C575B4}"/>
              </a:ext>
            </a:extLst>
          </p:cNvPr>
          <p:cNvSpPr txBox="1"/>
          <p:nvPr/>
        </p:nvSpPr>
        <p:spPr>
          <a:xfrm>
            <a:off x="9527652" y="1234035"/>
            <a:ext cx="2775282" cy="276999"/>
          </a:xfrm>
          <a:prstGeom prst="rect">
            <a:avLst/>
          </a:prstGeom>
          <a:noFill/>
        </p:spPr>
        <p:txBody>
          <a:bodyPr wrap="square" rtlCol="0">
            <a:spAutoFit/>
          </a:bodyPr>
          <a:lstStyle/>
          <a:p>
            <a:pPr algn="ctr"/>
            <a:r>
              <a:rPr lang="en-GB" sz="1200" i="1" dirty="0">
                <a:solidFill>
                  <a:schemeClr val="accent4"/>
                </a:solidFill>
              </a:rPr>
              <a:t>Used with permission from Microsoft</a:t>
            </a:r>
            <a:endParaRPr lang="en-US" sz="1200" i="1" dirty="0">
              <a:solidFill>
                <a:schemeClr val="accent4"/>
              </a:solidFill>
            </a:endParaRPr>
          </a:p>
        </p:txBody>
      </p:sp>
    </p:spTree>
    <p:extLst>
      <p:ext uri="{BB962C8B-B14F-4D97-AF65-F5344CB8AC3E}">
        <p14:creationId xmlns:p14="http://schemas.microsoft.com/office/powerpoint/2010/main" val="4111855528"/>
      </p:ext>
    </p:extLst>
  </p:cSld>
  <p:clrMapOvr>
    <a:masterClrMapping/>
  </p:clrMapOvr>
</p:sld>
</file>

<file path=ppt/theme/theme1.xml><?xml version="1.0" encoding="utf-8"?>
<a:theme xmlns:a="http://schemas.openxmlformats.org/drawingml/2006/main" name="gtsslides-whit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tsslides-lansdscape.potx" id="{9B33E7FF-CDCB-40E9-A8D0-9BCC2A8C60D0}" vid="{8C6AC62F-90E1-485B-A58A-59CED10F960F}"/>
    </a:ext>
  </a:extLst>
</a:theme>
</file>

<file path=ppt/theme/theme2.xml><?xml version="1.0" encoding="utf-8"?>
<a:theme xmlns:a="http://schemas.openxmlformats.org/drawingml/2006/main" name="Office Them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gtsslides-lansdscape</Template>
  <TotalTime>310</TotalTime>
  <Words>1976</Words>
  <Application>Microsoft Office PowerPoint</Application>
  <PresentationFormat>Widescreen</PresentationFormat>
  <Paragraphs>239</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Courier New</vt:lpstr>
      <vt:lpstr>Times New Roman</vt:lpstr>
      <vt:lpstr>Verdana</vt:lpstr>
      <vt:lpstr>gtsslides-white</vt:lpstr>
      <vt:lpstr>CompTIA Network+ Certification</vt:lpstr>
      <vt:lpstr>PowerPoint Presentation</vt:lpstr>
      <vt:lpstr>Authentication and Access Controls</vt:lpstr>
      <vt:lpstr>Trusted, Untrusted, and Privileged Users</vt:lpstr>
      <vt:lpstr>Social Engineering</vt:lpstr>
      <vt:lpstr>Phishing, Pharming, and Ransomware</vt:lpstr>
      <vt:lpstr>Mitigating Social Engineering</vt:lpstr>
      <vt:lpstr>Authentication Technologies</vt:lpstr>
      <vt:lpstr>Single Sign On (SSO)</vt:lpstr>
      <vt:lpstr>Something You Know</vt:lpstr>
      <vt:lpstr>Password Attacks</vt:lpstr>
      <vt:lpstr>Something You...</vt:lpstr>
      <vt:lpstr>PKI and Digital Certificates</vt:lpstr>
      <vt:lpstr>LAN Manager/NTLM</vt:lpstr>
      <vt:lpstr>Kerberos</vt:lpstr>
      <vt:lpstr>RADIUS and TACACS+</vt:lpstr>
      <vt:lpstr>Directory Services and LDAP</vt:lpstr>
      <vt:lpstr>X.500 Distinguished Names</vt:lpstr>
      <vt:lpstr>LDAP Security</vt:lpstr>
      <vt:lpstr>Endpoint Security</vt:lpstr>
      <vt:lpstr>Network Access Control</vt:lpstr>
      <vt:lpstr>Posture Assessment</vt:lpstr>
      <vt:lpstr>Remediation</vt:lpstr>
      <vt:lpstr>PowerPoint Presentation</vt:lpstr>
      <vt:lpstr>PowerPoint Presentation</vt:lpstr>
    </vt:vector>
  </TitlesOfParts>
  <Manager>James Pengelly</Manager>
  <Company>gtslearning International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4.5 Authentication and Endpoint Security</dc:title>
  <dc:subject>CompTIA Network+ Certification (Exam N10-007)</dc:subject>
  <dc:creator>James Pengelly</dc:creator>
  <dc:description>Slides to accompany a CompTIA Study Guide training course published by gtslearning (gtslearning.com)</dc:description>
  <cp:lastModifiedBy>Kenneth Jones</cp:lastModifiedBy>
  <cp:revision>22</cp:revision>
  <dcterms:created xsi:type="dcterms:W3CDTF">2018-02-14T14:50:26Z</dcterms:created>
  <dcterms:modified xsi:type="dcterms:W3CDTF">2018-05-25T23:49:10Z</dcterms:modified>
  <cp:category>© 2018 gtslearning</cp:category>
</cp:coreProperties>
</file>