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handoutMasterIdLst>
    <p:handoutMasterId r:id="rId1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7092" autoAdjust="0"/>
  </p:normalViewPr>
  <p:slideViewPr>
    <p:cSldViewPr snapToGrid="0">
      <p:cViewPr varScale="1">
        <p:scale>
          <a:sx n="86" d="100"/>
          <a:sy n="86" d="100"/>
        </p:scale>
        <p:origin x="562" y="5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536D65-6AC1-484A-9E6B-56FDB027A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C391CD-575A-4F1D-A43F-0B884CC1AE5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5812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E0518-237F-4267-8123-95340DEED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13D2E-4701-452E-8A90-F6EB9DA7E23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1437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6E34F-09CA-4EAC-B5CB-CB2A6D3CC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4138F-9462-4963-A1B5-BDBDEFF76E2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4405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146FDC1-C6CF-499E-85AF-B0A23528F41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B06A799-51F3-4C5C-A777-B59599238E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56641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29413F6-DA96-4747-A247-51827BD63B8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A4C633B-2707-4115-AFA0-CE6ECF222E3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4140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the advantage of having a DHCP server in a TCP/IP network? </a:t>
            </a:r>
            <a:r>
              <a:rPr lang="en-GB" dirty="0"/>
              <a:t>It simplifies the configuration of TCP/IP on the client computers and reduces the chance of errors.</a:t>
            </a:r>
            <a:endParaRPr lang="en-US" b="0" dirty="0"/>
          </a:p>
          <a:p>
            <a:pPr lvl="1"/>
            <a:r>
              <a:rPr lang="en-GB" b="0" dirty="0"/>
              <a:t>What port should be open on the client for it to negotiate with a DHCP server? </a:t>
            </a:r>
            <a:r>
              <a:rPr lang="en-GB" dirty="0"/>
              <a:t>UDP port 68.</a:t>
            </a:r>
            <a:endParaRPr lang="en-US" b="0" dirty="0"/>
          </a:p>
          <a:p>
            <a:pPr lvl="1"/>
            <a:r>
              <a:rPr lang="en-GB" b="0" dirty="0"/>
              <a:t>True or false? If a client accepts a DHCPOFFER, the DHCPREQUEST packet is broadcast on the network. </a:t>
            </a:r>
            <a:r>
              <a:rPr lang="en-GB" dirty="0"/>
              <a:t>True.</a:t>
            </a:r>
            <a:endParaRPr lang="en-US" b="0" dirty="0"/>
          </a:p>
          <a:p>
            <a:pPr lvl="1"/>
            <a:r>
              <a:rPr lang="en-GB" b="0" dirty="0"/>
              <a:t>If a network adapter is using the address 169.254.1.10 on a host connected to the LAN, what would you suspect? </a:t>
            </a:r>
            <a:r>
              <a:rPr lang="en-GB" dirty="0"/>
              <a:t>That a DHCP server is offline (the system is configured to obtain an address automatically but cannot contact a DHCP server and is using APIPA).</a:t>
            </a:r>
            <a:endParaRPr lang="en-US" b="0" dirty="0"/>
          </a:p>
          <a:p>
            <a:pPr lvl="1"/>
            <a:r>
              <a:rPr lang="en-GB" b="0" dirty="0"/>
              <a:t>On the DHCP server, what is a range of IP addresses that are available to be leased or assigned to clients called? </a:t>
            </a:r>
            <a:r>
              <a:rPr lang="en-GB" dirty="0"/>
              <a:t>Scope.</a:t>
            </a:r>
            <a:endParaRPr lang="en-US" b="0" dirty="0"/>
          </a:p>
          <a:p>
            <a:pPr lvl="1"/>
            <a:r>
              <a:rPr lang="en-GB" b="0" dirty="0"/>
              <a:t>When configuring multiple DHCP servers for redundancy, what should you take care to do? </a:t>
            </a:r>
            <a:r>
              <a:rPr lang="en-GB" dirty="0"/>
              <a:t>Configure the servers with non-overlapping scopes.</a:t>
            </a:r>
            <a:endParaRPr lang="en-US" b="0" dirty="0"/>
          </a:p>
          <a:p>
            <a:pPr lvl="1"/>
            <a:r>
              <a:rPr lang="en-GB" b="0" dirty="0"/>
              <a:t>True or false? DHCP options can be configured on a per-scope basis. </a:t>
            </a:r>
            <a:r>
              <a:rPr lang="en-GB" dirty="0"/>
              <a:t>True.</a:t>
            </a:r>
            <a:endParaRPr lang="en-US" b="0" dirty="0"/>
          </a:p>
          <a:p>
            <a:pPr lvl="1"/>
            <a:r>
              <a:rPr lang="en-GB" b="0" dirty="0"/>
              <a:t>What is an RFC 1542 compliant router? </a:t>
            </a:r>
            <a:r>
              <a:rPr lang="en-GB" dirty="0"/>
              <a:t>One that can forward DHCP traffic to and from remote networks (using IP helper for instance).</a:t>
            </a:r>
            <a:endParaRPr lang="en-US" b="0" dirty="0"/>
          </a:p>
          <a:p>
            <a:pPr lvl="1"/>
            <a:r>
              <a:rPr lang="en-GB" b="0" dirty="0"/>
              <a:t>What address is used to contact a DHCPv6 server? </a:t>
            </a:r>
            <a:r>
              <a:rPr lang="en-GB" dirty="0"/>
              <a:t>IPv6 does not support broadcast so clients use the multicast address ff:02::1:2 to discover a DHCP server.</a:t>
            </a:r>
            <a:endParaRPr lang="en-US" b="0" dirty="0"/>
          </a:p>
          <a:p>
            <a:pPr lvl="1"/>
            <a:r>
              <a:rPr lang="en-GB" b="0" dirty="0"/>
              <a:t>In a stateless environment, what sort of information does DHCPv6 provide? </a:t>
            </a:r>
            <a:r>
              <a:rPr lang="en-GB" dirty="0"/>
              <a:t>In a stateless environment, the host autoconfigures an address using a network prefix provided by the router (typically). DHCPv6 is then used to provide the IPv6 addresses used to access network services, such as DNS or SIP </a:t>
            </a:r>
            <a:r>
              <a:rPr lang="en-GB"/>
              <a:t>gateways.</a:t>
            </a:r>
            <a:endParaRPr lang="en-US" b="0"/>
          </a:p>
        </p:txBody>
      </p:sp>
      <p:sp>
        <p:nvSpPr>
          <p:cNvPr id="5" name="Slide Image Placeholder 4">
            <a:extLst>
              <a:ext uri="{FF2B5EF4-FFF2-40B4-BE49-F238E27FC236}">
                <a16:creationId xmlns:a16="http://schemas.microsoft.com/office/drawing/2014/main" id="{86E89799-F419-4E43-AE41-179F0ECEA1FF}"/>
              </a:ext>
            </a:extLst>
          </p:cNvPr>
          <p:cNvSpPr>
            <a:spLocks noGrp="1" noRot="1" noChangeAspect="1"/>
          </p:cNvSpPr>
          <p:nvPr>
            <p:ph type="sldImg"/>
          </p:nvPr>
        </p:nvSpPr>
        <p:spPr/>
      </p:sp>
    </p:spTree>
    <p:extLst>
      <p:ext uri="{BB962C8B-B14F-4D97-AF65-F5344CB8AC3E}">
        <p14:creationId xmlns:p14="http://schemas.microsoft.com/office/powerpoint/2010/main" val="3999614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8CC8B-A064-4DFA-9DC0-C82BD746C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049049-C67C-45CC-9F4D-2146E835AC20}"/>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895109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7BD366D8-0094-44B1-B6EF-F4A44A27BB80}"/>
              </a:ext>
            </a:extLst>
          </p:cNvPr>
          <p:cNvSpPr>
            <a:spLocks noGrp="1" noRot="1" noChangeAspect="1"/>
          </p:cNvSpPr>
          <p:nvPr>
            <p:ph type="sldImg"/>
          </p:nvPr>
        </p:nvSpPr>
        <p:spPr/>
      </p:sp>
    </p:spTree>
    <p:extLst>
      <p:ext uri="{BB962C8B-B14F-4D97-AF65-F5344CB8AC3E}">
        <p14:creationId xmlns:p14="http://schemas.microsoft.com/office/powerpoint/2010/main" val="3931439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772ACB-9DEA-4999-AD32-44B2AC6E2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6C02DD-8F2A-4AB9-9145-7604285FB2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61398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7E2A3C-60A2-481A-B21C-FDFEA9EFDA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27CA2B-718A-40D8-8F54-A893A451B45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55190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33E2D-97CC-4B8F-AFC5-359B619BE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9DCF6A-F8B7-471D-A64D-B75C78C3B23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32891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805B6-9397-4CBA-ACB3-CE69DF46C3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4D0B1-83A1-4EBE-9368-8E00C87AFB8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67401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1FF27-F482-4B1D-AA7F-5969564DDB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023B5-7CAB-4A07-BE2A-DD7A908A166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52884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9D4B3-8445-45E4-A8E5-DAE62C2EA5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259551-AC63-43E4-B792-6750EB0FDD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2370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32DEE6-B6AB-4E44-8658-5F9CF58F3D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60D0EE-D1AA-4EE8-9A69-6797866EA11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963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2.4 DHCP and APIPA</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2.4 DHCP and APIPA</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2746444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noProof="0" dirty="0"/>
              <a:t>Static assignments and exclusions</a:t>
            </a:r>
          </a:p>
          <a:p>
            <a:pPr lvl="1"/>
            <a:r>
              <a:rPr lang="en-US" dirty="0"/>
              <a:t>Use IP addresses outside address pool</a:t>
            </a:r>
          </a:p>
          <a:p>
            <a:pPr lvl="1"/>
            <a:r>
              <a:rPr lang="en-US" noProof="0" dirty="0"/>
              <a:t>Exclude specific IP addresses from pool range</a:t>
            </a:r>
          </a:p>
          <a:p>
            <a:r>
              <a:rPr lang="en-US" noProof="0" dirty="0"/>
              <a:t>MAC/IP reservations</a:t>
            </a:r>
          </a:p>
          <a:p>
            <a:pPr lvl="1"/>
            <a:r>
              <a:rPr lang="en-US" noProof="0" dirty="0"/>
              <a:t>Always allocate a device (identified by MAC address) the same IP</a:t>
            </a:r>
          </a:p>
          <a:p>
            <a:pPr lvl="1"/>
            <a:r>
              <a:rPr lang="en-US" noProof="0" dirty="0"/>
              <a:t>Automatic allocation – lease an IP address (any IP address) to the same client permanently</a:t>
            </a:r>
          </a:p>
          <a:p>
            <a:endParaRPr lang="en-US" noProof="0" dirty="0"/>
          </a:p>
        </p:txBody>
      </p:sp>
      <p:sp>
        <p:nvSpPr>
          <p:cNvPr id="14338" name="Title 1"/>
          <p:cNvSpPr>
            <a:spLocks noGrp="1"/>
          </p:cNvSpPr>
          <p:nvPr>
            <p:ph type="title"/>
          </p:nvPr>
        </p:nvSpPr>
        <p:spPr/>
        <p:txBody>
          <a:bodyPr/>
          <a:lstStyle/>
          <a:p>
            <a:r>
              <a:rPr lang="en-US" altLang="en-US" noProof="0"/>
              <a:t>DHCP Reservations and Exclusions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144</a:t>
            </a:r>
          </a:p>
        </p:txBody>
      </p:sp>
    </p:spTree>
    <p:extLst>
      <p:ext uri="{BB962C8B-B14F-4D97-AF65-F5344CB8AC3E}">
        <p14:creationId xmlns:p14="http://schemas.microsoft.com/office/powerpoint/2010/main" val="195089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noProof="0" dirty="0"/>
              <a:t>DHCP broadcast traffic not normally forwarded by routers</a:t>
            </a:r>
          </a:p>
          <a:p>
            <a:r>
              <a:rPr lang="en-US" dirty="0"/>
              <a:t>Would mean DHCP server for each subnet/VLAN</a:t>
            </a:r>
            <a:endParaRPr lang="en-US" noProof="0" dirty="0"/>
          </a:p>
          <a:p>
            <a:r>
              <a:rPr lang="en-US" dirty="0"/>
              <a:t>DHCP relay agent/RFC 1542 compliant router</a:t>
            </a:r>
          </a:p>
          <a:p>
            <a:pPr lvl="1"/>
            <a:r>
              <a:rPr lang="en-US" dirty="0"/>
              <a:t>Forwards BOOTP/DHCP traffic broadcasts to specified interface for a DHCP server</a:t>
            </a:r>
          </a:p>
          <a:p>
            <a:pPr lvl="1"/>
            <a:r>
              <a:rPr lang="en-US" dirty="0"/>
              <a:t>Forwards responses from server back to appropriate client subnet</a:t>
            </a:r>
          </a:p>
          <a:p>
            <a:r>
              <a:rPr lang="en-US" dirty="0"/>
              <a:t>ip-h</a:t>
            </a:r>
            <a:r>
              <a:rPr lang="en-US" noProof="0" dirty="0" err="1"/>
              <a:t>elper</a:t>
            </a:r>
            <a:endParaRPr lang="en-US" noProof="0" dirty="0"/>
          </a:p>
          <a:p>
            <a:pPr lvl="1"/>
            <a:r>
              <a:rPr lang="en-US" noProof="0" dirty="0"/>
              <a:t>Cisco command supporting operation of DHCP relay</a:t>
            </a:r>
          </a:p>
          <a:p>
            <a:pPr lvl="1"/>
            <a:r>
              <a:rPr lang="en-US" noProof="0" dirty="0"/>
              <a:t>Can forward various types of broadcast traffic (not just DHCP)</a:t>
            </a:r>
          </a:p>
        </p:txBody>
      </p:sp>
      <p:sp>
        <p:nvSpPr>
          <p:cNvPr id="2" name="Title 1"/>
          <p:cNvSpPr>
            <a:spLocks noGrp="1"/>
          </p:cNvSpPr>
          <p:nvPr>
            <p:ph type="title"/>
          </p:nvPr>
        </p:nvSpPr>
        <p:spPr/>
        <p:txBody>
          <a:bodyPr/>
          <a:lstStyle/>
          <a:p>
            <a:r>
              <a:rPr lang="en-US" noProof="0"/>
              <a:t>DHCP Relay and IP Helper</a:t>
            </a:r>
            <a:endParaRPr lang="en-US" noProof="0" dirty="0"/>
          </a:p>
        </p:txBody>
      </p:sp>
      <p:sp>
        <p:nvSpPr>
          <p:cNvPr id="4" name="Footer Placeholder 3"/>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145</a:t>
            </a:r>
          </a:p>
        </p:txBody>
      </p:sp>
    </p:spTree>
    <p:extLst>
      <p:ext uri="{BB962C8B-B14F-4D97-AF65-F5344CB8AC3E}">
        <p14:creationId xmlns:p14="http://schemas.microsoft.com/office/powerpoint/2010/main" val="995912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39EC5D-8268-4906-833E-6EEA09B46CAD}"/>
              </a:ext>
            </a:extLst>
          </p:cNvPr>
          <p:cNvSpPr>
            <a:spLocks noGrp="1"/>
          </p:cNvSpPr>
          <p:nvPr>
            <p:ph idx="1"/>
          </p:nvPr>
        </p:nvSpPr>
        <p:spPr/>
        <p:txBody>
          <a:bodyPr>
            <a:normAutofit lnSpcReduction="10000"/>
          </a:bodyPr>
          <a:lstStyle/>
          <a:p>
            <a:r>
              <a:rPr lang="en-US" dirty="0"/>
              <a:t>IPv6 defines router/prefix discovery and Stateless Address Autoconfiguration (SLAAC)</a:t>
            </a:r>
          </a:p>
          <a:p>
            <a:r>
              <a:rPr lang="en-US" dirty="0"/>
              <a:t>DHCPv6 often just used to provide additional options</a:t>
            </a:r>
          </a:p>
          <a:p>
            <a:r>
              <a:rPr lang="en-US" dirty="0"/>
              <a:t>DHCPv6 clients use multicast ff:02::1:2 to locate server</a:t>
            </a:r>
          </a:p>
          <a:p>
            <a:r>
              <a:rPr lang="en-US" dirty="0"/>
              <a:t>DHCPv6 uses ports 546 (client) and 547 (server)</a:t>
            </a:r>
          </a:p>
        </p:txBody>
      </p:sp>
      <p:sp>
        <p:nvSpPr>
          <p:cNvPr id="3" name="Title 2">
            <a:extLst>
              <a:ext uri="{FF2B5EF4-FFF2-40B4-BE49-F238E27FC236}">
                <a16:creationId xmlns:a16="http://schemas.microsoft.com/office/drawing/2014/main" id="{F4AFEA18-7C30-495F-8247-CF5E937EC8C2}"/>
              </a:ext>
            </a:extLst>
          </p:cNvPr>
          <p:cNvSpPr>
            <a:spLocks noGrp="1"/>
          </p:cNvSpPr>
          <p:nvPr>
            <p:ph type="title"/>
          </p:nvPr>
        </p:nvSpPr>
        <p:spPr/>
        <p:txBody>
          <a:bodyPr/>
          <a:lstStyle/>
          <a:p>
            <a:r>
              <a:rPr lang="en-US"/>
              <a:t>DHCPv6 (1)</a:t>
            </a:r>
            <a:endParaRPr lang="en-US" dirty="0"/>
          </a:p>
        </p:txBody>
      </p:sp>
      <p:sp>
        <p:nvSpPr>
          <p:cNvPr id="4" name="Footer Placeholder 3">
            <a:extLst>
              <a:ext uri="{FF2B5EF4-FFF2-40B4-BE49-F238E27FC236}">
                <a16:creationId xmlns:a16="http://schemas.microsoft.com/office/drawing/2014/main" id="{475E10BF-6EDF-4BAA-A2F5-BAC63E0565E5}"/>
              </a:ext>
            </a:extLst>
          </p:cNvPr>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5" name="Slide Number Placeholder 4">
            <a:extLst>
              <a:ext uri="{FF2B5EF4-FFF2-40B4-BE49-F238E27FC236}">
                <a16:creationId xmlns:a16="http://schemas.microsoft.com/office/drawing/2014/main" id="{C38D6918-778D-453B-8488-D791BD7BA4F8}"/>
              </a:ext>
            </a:extLst>
          </p:cNvPr>
          <p:cNvSpPr>
            <a:spLocks noGrp="1"/>
          </p:cNvSpPr>
          <p:nvPr>
            <p:ph type="sldNum" sz="quarter" idx="4"/>
          </p:nvPr>
        </p:nvSpPr>
        <p:spPr>
          <a:xfrm>
            <a:off x="11460163" y="6308725"/>
            <a:ext cx="731837" cy="549275"/>
          </a:xfrm>
        </p:spPr>
        <p:txBody>
          <a:bodyPr/>
          <a:lstStyle/>
          <a:p>
            <a:r>
              <a:rPr lang="en-US" dirty="0"/>
              <a:t>145</a:t>
            </a:r>
          </a:p>
        </p:txBody>
      </p:sp>
    </p:spTree>
    <p:extLst>
      <p:ext uri="{BB962C8B-B14F-4D97-AF65-F5344CB8AC3E}">
        <p14:creationId xmlns:p14="http://schemas.microsoft.com/office/powerpoint/2010/main" val="2160967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D4F59-6FB5-47BC-A3FA-61E95728AFD7}"/>
              </a:ext>
            </a:extLst>
          </p:cNvPr>
          <p:cNvSpPr>
            <a:spLocks noGrp="1"/>
          </p:cNvSpPr>
          <p:nvPr>
            <p:ph type="title"/>
          </p:nvPr>
        </p:nvSpPr>
        <p:spPr/>
        <p:txBody>
          <a:bodyPr/>
          <a:lstStyle/>
          <a:p>
            <a:r>
              <a:rPr lang="en-US"/>
              <a:t>DHCPv6 Modes</a:t>
            </a:r>
            <a:endParaRPr lang="en-US" dirty="0"/>
          </a:p>
        </p:txBody>
      </p:sp>
      <p:sp>
        <p:nvSpPr>
          <p:cNvPr id="3" name="Content Placeholder 2">
            <a:extLst>
              <a:ext uri="{FF2B5EF4-FFF2-40B4-BE49-F238E27FC236}">
                <a16:creationId xmlns:a16="http://schemas.microsoft.com/office/drawing/2014/main" id="{3AF00B26-DF46-4F25-AA29-BDA24DED3407}"/>
              </a:ext>
            </a:extLst>
          </p:cNvPr>
          <p:cNvSpPr>
            <a:spLocks noGrp="1"/>
          </p:cNvSpPr>
          <p:nvPr>
            <p:ph sz="half" idx="1"/>
          </p:nvPr>
        </p:nvSpPr>
        <p:spPr/>
        <p:txBody>
          <a:bodyPr/>
          <a:lstStyle/>
          <a:p>
            <a:r>
              <a:rPr lang="en-US"/>
              <a:t>Stateless mode</a:t>
            </a:r>
          </a:p>
          <a:p>
            <a:r>
              <a:rPr lang="en-US"/>
              <a:t>Stateful mode</a:t>
            </a:r>
          </a:p>
          <a:p>
            <a:r>
              <a:rPr lang="en-US"/>
              <a:t>Prefix Delegation (PD)</a:t>
            </a:r>
            <a:endParaRPr lang="en-US" dirty="0"/>
          </a:p>
        </p:txBody>
      </p:sp>
      <p:sp>
        <p:nvSpPr>
          <p:cNvPr id="6" name="Footer Placeholder 5">
            <a:extLst>
              <a:ext uri="{FF2B5EF4-FFF2-40B4-BE49-F238E27FC236}">
                <a16:creationId xmlns:a16="http://schemas.microsoft.com/office/drawing/2014/main" id="{312CA4A3-CCA3-45F9-B060-A263D893F050}"/>
              </a:ext>
            </a:extLst>
          </p:cNvPr>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7" name="Slide Number Placeholder 6">
            <a:extLst>
              <a:ext uri="{FF2B5EF4-FFF2-40B4-BE49-F238E27FC236}">
                <a16:creationId xmlns:a16="http://schemas.microsoft.com/office/drawing/2014/main" id="{722B40A4-1408-4364-B15B-66D0FEA4D0E2}"/>
              </a:ext>
            </a:extLst>
          </p:cNvPr>
          <p:cNvSpPr>
            <a:spLocks noGrp="1"/>
          </p:cNvSpPr>
          <p:nvPr>
            <p:ph type="sldNum" sz="quarter" idx="4"/>
          </p:nvPr>
        </p:nvSpPr>
        <p:spPr>
          <a:xfrm>
            <a:off x="11460163" y="6308725"/>
            <a:ext cx="731837" cy="549275"/>
          </a:xfrm>
        </p:spPr>
        <p:txBody>
          <a:bodyPr/>
          <a:lstStyle/>
          <a:p>
            <a:r>
              <a:rPr lang="en-US" dirty="0"/>
              <a:t>145</a:t>
            </a:r>
          </a:p>
        </p:txBody>
      </p:sp>
      <p:pic>
        <p:nvPicPr>
          <p:cNvPr id="8" name="Content Placeholder 7" descr="Example DHCPv6 scope options (Used with permission from Microsoft)">
            <a:extLst>
              <a:ext uri="{FF2B5EF4-FFF2-40B4-BE49-F238E27FC236}">
                <a16:creationId xmlns:a16="http://schemas.microsoft.com/office/drawing/2014/main" id="{F39D1B02-B8CE-43D5-AD50-B26D26C93101}"/>
              </a:ext>
            </a:extLst>
          </p:cNvPr>
          <p:cNvPicPr>
            <a:picLocks noGrp="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189643" y="914400"/>
            <a:ext cx="2411604" cy="2743200"/>
          </a:xfrm>
          <a:prstGeom prst="rect">
            <a:avLst/>
          </a:prstGeom>
          <a:noFill/>
          <a:ln>
            <a:noFill/>
          </a:ln>
        </p:spPr>
      </p:pic>
      <p:pic>
        <p:nvPicPr>
          <p:cNvPr id="9" name="Content Placeholder 8" descr="Configuring a DHCPv6 scope in Windows Server (Used with permission from Microsoft)">
            <a:extLst>
              <a:ext uri="{FF2B5EF4-FFF2-40B4-BE49-F238E27FC236}">
                <a16:creationId xmlns:a16="http://schemas.microsoft.com/office/drawing/2014/main" id="{AB50E7A8-6007-4644-8745-CA37F392F290}"/>
              </a:ext>
            </a:extLst>
          </p:cNvPr>
          <p:cNvPicPr>
            <a:picLocks noGrp="1"/>
          </p:cNvPicPr>
          <p:nvPr>
            <p:ph sz="quarter" idx="13"/>
          </p:nvPr>
        </p:nvPicPr>
        <p:blipFill rotWithShape="1">
          <a:blip r:embed="rId4" cstate="print">
            <a:extLst>
              <a:ext uri="{28A0092B-C50C-407E-A947-70E740481C1C}">
                <a14:useLocalDpi xmlns:a14="http://schemas.microsoft.com/office/drawing/2010/main" val="0"/>
              </a:ext>
            </a:extLst>
          </a:blip>
          <a:srcRect/>
          <a:stretch/>
        </p:blipFill>
        <p:spPr bwMode="auto">
          <a:xfrm>
            <a:off x="2601247" y="3749675"/>
            <a:ext cx="3399273" cy="2743200"/>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50BA8EC9-B4E5-44ED-8ABC-9C2F45756D92}"/>
              </a:ext>
            </a:extLst>
          </p:cNvPr>
          <p:cNvSpPr txBox="1"/>
          <p:nvPr/>
        </p:nvSpPr>
        <p:spPr>
          <a:xfrm>
            <a:off x="130515" y="3749040"/>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477992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380D6D-370C-4924-BBD9-EE38A8CD7BE1}"/>
              </a:ext>
            </a:extLst>
          </p:cNvPr>
          <p:cNvSpPr>
            <a:spLocks noGrp="1"/>
          </p:cNvSpPr>
          <p:nvPr>
            <p:ph idx="1"/>
          </p:nvPr>
        </p:nvSpPr>
        <p:spPr/>
        <p:txBody>
          <a:bodyPr>
            <a:normAutofit fontScale="47500" lnSpcReduction="20000"/>
          </a:bodyPr>
          <a:lstStyle/>
          <a:p>
            <a:r>
              <a:rPr lang="en-US" dirty="0"/>
              <a:t>DHCP is a method for a client to automatically request IP configuration information from a server.</a:t>
            </a:r>
          </a:p>
          <a:p>
            <a:r>
              <a:rPr lang="en-US" dirty="0"/>
              <a:t>A DHCP service can be configured to run on a Windows/Linux server or can be provided by most types of switches and routers.</a:t>
            </a:r>
          </a:p>
          <a:p>
            <a:r>
              <a:rPr lang="en-US" dirty="0"/>
              <a:t>In Windows, if a client cannot contact a DHCP server, it uses an APIPA (link-local) address that allows for communication on the local network.</a:t>
            </a:r>
          </a:p>
          <a:p>
            <a:r>
              <a:rPr lang="en-US" dirty="0"/>
              <a:t>DHCPv6 is principally used to provide optional information, such as DNS server addresses. Router advertisements can be used to direct a client to use a stateless or stateful autoconfiguration.</a:t>
            </a:r>
          </a:p>
        </p:txBody>
      </p:sp>
      <p:sp>
        <p:nvSpPr>
          <p:cNvPr id="2" name="Footer Placeholder 1">
            <a:extLst>
              <a:ext uri="{FF2B5EF4-FFF2-40B4-BE49-F238E27FC236}">
                <a16:creationId xmlns:a16="http://schemas.microsoft.com/office/drawing/2014/main" id="{4FA116FB-BC6F-46EC-A6C3-03E01CCC44C8}"/>
              </a:ext>
            </a:extLst>
          </p:cNvPr>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a:extLst>
              <a:ext uri="{FF2B5EF4-FFF2-40B4-BE49-F238E27FC236}">
                <a16:creationId xmlns:a16="http://schemas.microsoft.com/office/drawing/2014/main" id="{ECC3C124-A57E-42DF-B7B6-D33A8A9584AF}"/>
              </a:ext>
            </a:extLst>
          </p:cNvPr>
          <p:cNvSpPr>
            <a:spLocks noGrp="1"/>
          </p:cNvSpPr>
          <p:nvPr>
            <p:ph type="sldNum" sz="quarter" idx="4"/>
          </p:nvPr>
        </p:nvSpPr>
        <p:spPr>
          <a:xfrm>
            <a:off x="11460163" y="6308725"/>
            <a:ext cx="731837" cy="549275"/>
          </a:xfrm>
        </p:spPr>
        <p:txBody>
          <a:bodyPr/>
          <a:lstStyle/>
          <a:p>
            <a:r>
              <a:rPr lang="en-US" dirty="0"/>
              <a:t>148</a:t>
            </a:r>
          </a:p>
        </p:txBody>
      </p:sp>
    </p:spTree>
    <p:extLst>
      <p:ext uri="{BB962C8B-B14F-4D97-AF65-F5344CB8AC3E}">
        <p14:creationId xmlns:p14="http://schemas.microsoft.com/office/powerpoint/2010/main" val="2683623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sz="half" idx="1"/>
          </p:nvPr>
        </p:nvSpPr>
        <p:spPr/>
        <p:txBody>
          <a:bodyPr/>
          <a:lstStyle/>
          <a:p>
            <a:r>
              <a:rPr lang="en-US" altLang="en-US" noProof="0" dirty="0"/>
              <a:t>Lab 6 / Configuring Address Autoconfiguration</a:t>
            </a:r>
          </a:p>
          <a:p>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Tree>
    <p:extLst>
      <p:ext uri="{BB962C8B-B14F-4D97-AF65-F5344CB8AC3E}">
        <p14:creationId xmlns:p14="http://schemas.microsoft.com/office/powerpoint/2010/main" val="3954021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CA76A2C-2BA8-4F2E-8A7C-AAC7FB2A3CA4}"/>
              </a:ext>
            </a:extLst>
          </p:cNvPr>
          <p:cNvSpPr>
            <a:spLocks noGrp="1"/>
          </p:cNvSpPr>
          <p:nvPr>
            <p:ph idx="1"/>
          </p:nvPr>
        </p:nvSpPr>
        <p:spPr/>
        <p:txBody>
          <a:bodyPr/>
          <a:lstStyle/>
          <a:p>
            <a:r>
              <a:rPr lang="en-US" dirty="0"/>
              <a:t>Understand methods for autoconfiguring IP addressing information (DHCP and </a:t>
            </a:r>
            <a:r>
              <a:rPr lang="en-US"/>
              <a:t>APIPA)</a:t>
            </a:r>
            <a:endParaRPr lang="en-US" dirty="0"/>
          </a:p>
          <a:p>
            <a:r>
              <a:rPr lang="en-US" dirty="0"/>
              <a:t>Configure a DHCP server and DHCP relay</a:t>
            </a:r>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138</a:t>
            </a:r>
          </a:p>
        </p:txBody>
      </p:sp>
    </p:spTree>
    <p:extLst>
      <p:ext uri="{BB962C8B-B14F-4D97-AF65-F5344CB8AC3E}">
        <p14:creationId xmlns:p14="http://schemas.microsoft.com/office/powerpoint/2010/main" val="2143341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3"/>
          <p:cNvSpPr>
            <a:spLocks noGrp="1"/>
          </p:cNvSpPr>
          <p:nvPr>
            <p:ph idx="1"/>
          </p:nvPr>
        </p:nvSpPr>
        <p:spPr/>
        <p:txBody>
          <a:bodyPr>
            <a:normAutofit fontScale="70000" lnSpcReduction="20000"/>
          </a:bodyPr>
          <a:lstStyle/>
          <a:p>
            <a:r>
              <a:rPr lang="en-US" altLang="en-US" noProof="0" dirty="0"/>
              <a:t>Static versus dynamic IP address configuration</a:t>
            </a:r>
          </a:p>
          <a:p>
            <a:pPr lvl="1"/>
            <a:r>
              <a:rPr lang="en-US" altLang="en-US" dirty="0"/>
              <a:t>Problems with static IP allocation</a:t>
            </a:r>
          </a:p>
          <a:p>
            <a:pPr lvl="1"/>
            <a:r>
              <a:rPr lang="en-US" altLang="en-US" noProof="0" dirty="0"/>
              <a:t>Time-consuming</a:t>
            </a:r>
          </a:p>
          <a:p>
            <a:pPr lvl="1"/>
            <a:r>
              <a:rPr lang="en-US" altLang="en-US" noProof="0" dirty="0"/>
              <a:t>Risk </a:t>
            </a:r>
            <a:r>
              <a:rPr lang="en-US" altLang="en-US" dirty="0"/>
              <a:t>of incorrect </a:t>
            </a:r>
            <a:r>
              <a:rPr lang="en-US" altLang="en-US" noProof="0" dirty="0"/>
              <a:t>configurations/duplicate IP addresses</a:t>
            </a:r>
          </a:p>
          <a:p>
            <a:r>
              <a:rPr lang="en-US" altLang="en-US" noProof="0" dirty="0"/>
              <a:t>RARP (Reverse Address Resolution Protocol)</a:t>
            </a:r>
          </a:p>
          <a:p>
            <a:pPr lvl="1"/>
            <a:r>
              <a:rPr lang="en-US" altLang="en-US" noProof="0" dirty="0"/>
              <a:t>Obtain an IP address from a server configured with static list of MAC:IP mappings</a:t>
            </a:r>
          </a:p>
          <a:p>
            <a:r>
              <a:rPr lang="en-US" altLang="en-US" noProof="0" dirty="0"/>
              <a:t>BOOTP</a:t>
            </a:r>
          </a:p>
          <a:p>
            <a:pPr lvl="1"/>
            <a:r>
              <a:rPr lang="en-US" altLang="en-US" noProof="0" dirty="0"/>
              <a:t>Also download a configuration file using TFTP (Trivial File Transfer Protocol)</a:t>
            </a:r>
          </a:p>
          <a:p>
            <a:r>
              <a:rPr lang="en-US" altLang="en-US" noProof="0" dirty="0"/>
              <a:t>DHCP (Dynamic Host Configuration Protocol)</a:t>
            </a:r>
          </a:p>
          <a:p>
            <a:pPr lvl="1"/>
            <a:r>
              <a:rPr lang="en-US" altLang="en-US" noProof="0" dirty="0"/>
              <a:t>Assign configurations to hosts dynamically</a:t>
            </a:r>
          </a:p>
        </p:txBody>
      </p:sp>
      <p:sp>
        <p:nvSpPr>
          <p:cNvPr id="8194" name="Title 1"/>
          <p:cNvSpPr>
            <a:spLocks noGrp="1"/>
          </p:cNvSpPr>
          <p:nvPr>
            <p:ph type="title"/>
          </p:nvPr>
        </p:nvSpPr>
        <p:spPr/>
        <p:txBody>
          <a:bodyPr/>
          <a:lstStyle/>
          <a:p>
            <a:r>
              <a:rPr lang="en-US" noProof="0"/>
              <a:t>IPv4 Address Autoconfiguration</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139</a:t>
            </a:r>
          </a:p>
        </p:txBody>
      </p:sp>
      <p:sp>
        <p:nvSpPr>
          <p:cNvPr id="10246"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5251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DHCP Client Initialization</a:t>
            </a:r>
            <a:endParaRPr lang="en-US" altLang="en-US" noProof="0" dirty="0"/>
          </a:p>
        </p:txBody>
      </p:sp>
      <p:pic>
        <p:nvPicPr>
          <p:cNvPr id="10" name="Content Placeholder 9"/>
          <p:cNvPicPr>
            <a:picLocks noGrp="1" noChangeAspect="1"/>
          </p:cNvPicPr>
          <p:nvPr>
            <p:ph sz="half" idx="1"/>
          </p:nvPr>
        </p:nvPicPr>
        <p:blipFill>
          <a:blip r:embed="rId3">
            <a:clrChange>
              <a:clrFrom>
                <a:srgbClr val="FFFFFF"/>
              </a:clrFrom>
              <a:clrTo>
                <a:srgbClr val="FFFFFF">
                  <a:alpha val="0"/>
                </a:srgbClr>
              </a:clrTo>
            </a:clrChange>
          </a:blip>
          <a:stretch>
            <a:fillRect/>
          </a:stretch>
        </p:blipFill>
        <p:spPr>
          <a:xfrm>
            <a:off x="1189371" y="914400"/>
            <a:ext cx="3749007" cy="5578475"/>
          </a:xfrm>
        </p:spPr>
      </p:pic>
      <p:sp>
        <p:nvSpPr>
          <p:cNvPr id="9" name="Content Placeholder 8"/>
          <p:cNvSpPr>
            <a:spLocks noGrp="1"/>
          </p:cNvSpPr>
          <p:nvPr>
            <p:ph sz="half" idx="2"/>
          </p:nvPr>
        </p:nvSpPr>
        <p:spPr/>
        <p:txBody>
          <a:bodyPr/>
          <a:lstStyle/>
          <a:p>
            <a:r>
              <a:rPr lang="en-US"/>
              <a:t>Discover</a:t>
            </a:r>
          </a:p>
          <a:p>
            <a:r>
              <a:rPr lang="en-US"/>
              <a:t>Offer</a:t>
            </a:r>
          </a:p>
          <a:p>
            <a:r>
              <a:rPr lang="en-US"/>
              <a:t>Request</a:t>
            </a:r>
          </a:p>
          <a:p>
            <a:r>
              <a:rPr lang="en-US"/>
              <a:t>Ack</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140</a:t>
            </a:r>
          </a:p>
        </p:txBody>
      </p:sp>
      <p:sp>
        <p:nvSpPr>
          <p:cNvPr id="11269"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479209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normAutofit fontScale="92500" lnSpcReduction="20000"/>
          </a:bodyPr>
          <a:lstStyle/>
          <a:p>
            <a:r>
              <a:rPr lang="en-US" noProof="0"/>
              <a:t>Automatic Private IP Addressing (APIPA) </a:t>
            </a:r>
          </a:p>
          <a:p>
            <a:r>
              <a:rPr lang="en-US" noProof="0"/>
              <a:t>A DHCP client that cannot contact a server autoconfigures</a:t>
            </a:r>
          </a:p>
          <a:p>
            <a:r>
              <a:rPr lang="en-US" noProof="0"/>
              <a:t>Uses address range 169.254.x.y</a:t>
            </a:r>
          </a:p>
          <a:p>
            <a:r>
              <a:rPr lang="en-US" noProof="0"/>
              <a:t>APIPA is Microsoft terminology – standards refer to link-local addressing</a:t>
            </a:r>
          </a:p>
          <a:p>
            <a:r>
              <a:rPr lang="en-US" noProof="0"/>
              <a:t>Link-local addressing also implemented by Bonjour on Mac OS X and Avahi on Linux</a:t>
            </a:r>
            <a:endParaRPr lang="en-US" noProof="0" dirty="0"/>
          </a:p>
        </p:txBody>
      </p:sp>
      <p:sp>
        <p:nvSpPr>
          <p:cNvPr id="12290" name="Title 1"/>
          <p:cNvSpPr>
            <a:spLocks noGrp="1"/>
          </p:cNvSpPr>
          <p:nvPr>
            <p:ph type="title"/>
          </p:nvPr>
        </p:nvSpPr>
        <p:spPr/>
        <p:txBody>
          <a:bodyPr/>
          <a:lstStyle/>
          <a:p>
            <a:r>
              <a:rPr lang="en-US" altLang="en-US" noProof="0"/>
              <a:t>APIPA </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141</a:t>
            </a:r>
          </a:p>
        </p:txBody>
      </p:sp>
    </p:spTree>
    <p:extLst>
      <p:ext uri="{BB962C8B-B14F-4D97-AF65-F5344CB8AC3E}">
        <p14:creationId xmlns:p14="http://schemas.microsoft.com/office/powerpoint/2010/main" val="242767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a:t>Configuring DHCP</a:t>
            </a:r>
            <a:endParaRPr lang="en-US" altLang="en-US" noProof="0" dirty="0"/>
          </a:p>
        </p:txBody>
      </p:sp>
      <p:sp>
        <p:nvSpPr>
          <p:cNvPr id="4" name="Content Placeholder 3"/>
          <p:cNvSpPr>
            <a:spLocks noGrp="1"/>
          </p:cNvSpPr>
          <p:nvPr>
            <p:ph sz="half" idx="1"/>
          </p:nvPr>
        </p:nvSpPr>
        <p:spPr/>
        <p:txBody>
          <a:bodyPr>
            <a:normAutofit fontScale="70000" lnSpcReduction="20000"/>
          </a:bodyPr>
          <a:lstStyle/>
          <a:p>
            <a:r>
              <a:rPr lang="en-US" dirty="0"/>
              <a:t>Appliance versus NOS implementation</a:t>
            </a:r>
          </a:p>
          <a:p>
            <a:r>
              <a:rPr lang="en-US" dirty="0"/>
              <a:t>A range (or pool) of IP addresses and subnet masks to allocate</a:t>
            </a:r>
          </a:p>
          <a:p>
            <a:r>
              <a:rPr lang="en-US" dirty="0"/>
              <a:t>A lease period plus renewal (T1) and rebinding (T2) timers</a:t>
            </a:r>
          </a:p>
          <a:p>
            <a:r>
              <a:rPr lang="en-US" dirty="0"/>
              <a:t>Other optional information to allocate, such as default gateway and DNS server address(es)</a:t>
            </a:r>
          </a:p>
          <a:p>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142</a:t>
            </a:r>
          </a:p>
        </p:txBody>
      </p:sp>
      <p:pic>
        <p:nvPicPr>
          <p:cNvPr id="7" name="Content Placeholder 6" descr="Configuring DHCP on a TP -LINK wireless access point">
            <a:extLst>
              <a:ext uri="{FF2B5EF4-FFF2-40B4-BE49-F238E27FC236}">
                <a16:creationId xmlns:a16="http://schemas.microsoft.com/office/drawing/2014/main" id="{0AA763E6-4E24-4DA3-AE8C-382BCF9E26BA}"/>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26163" y="1936013"/>
            <a:ext cx="5940425" cy="3535248"/>
          </a:xfrm>
          <a:prstGeom prst="rect">
            <a:avLst/>
          </a:prstGeom>
          <a:noFill/>
          <a:ln>
            <a:noFill/>
          </a:ln>
        </p:spPr>
      </p:pic>
    </p:spTree>
    <p:extLst>
      <p:ext uri="{BB962C8B-B14F-4D97-AF65-F5344CB8AC3E}">
        <p14:creationId xmlns:p14="http://schemas.microsoft.com/office/powerpoint/2010/main" val="1136150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91440" y="914398"/>
            <a:ext cx="11978640" cy="2971801"/>
          </a:xfrm>
        </p:spPr>
        <p:txBody>
          <a:bodyPr>
            <a:normAutofit fontScale="62500" lnSpcReduction="20000"/>
          </a:bodyPr>
          <a:lstStyle/>
          <a:p>
            <a:r>
              <a:rPr lang="en-US" dirty="0"/>
              <a:t>Range of IP addresses available to lease to clients on a particular subnet (or scope)</a:t>
            </a:r>
          </a:p>
          <a:p>
            <a:r>
              <a:rPr lang="en-US" dirty="0"/>
              <a:t>Defined by start and end IP addresses and netmask</a:t>
            </a:r>
          </a:p>
          <a:p>
            <a:r>
              <a:rPr lang="en-US" dirty="0"/>
              <a:t>1:1 mapping of pools to subnets</a:t>
            </a:r>
          </a:p>
          <a:p>
            <a:r>
              <a:rPr lang="en-US" dirty="0"/>
              <a:t>Redundant DHCP services should use non-overlapping address pools</a:t>
            </a:r>
          </a:p>
          <a:p>
            <a:endParaRPr lang="en-US" dirty="0"/>
          </a:p>
        </p:txBody>
      </p:sp>
      <p:sp>
        <p:nvSpPr>
          <p:cNvPr id="13314" name="Title 1"/>
          <p:cNvSpPr>
            <a:spLocks noGrp="1"/>
          </p:cNvSpPr>
          <p:nvPr>
            <p:ph type="title"/>
          </p:nvPr>
        </p:nvSpPr>
        <p:spPr/>
        <p:txBody>
          <a:bodyPr/>
          <a:lstStyle/>
          <a:p>
            <a:r>
              <a:rPr lang="en-US" altLang="en-US" noProof="0"/>
              <a:t>DHCP Address Pool</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142</a:t>
            </a:r>
          </a:p>
        </p:txBody>
      </p:sp>
      <p:pic>
        <p:nvPicPr>
          <p:cNvPr id="7" name="Content Placeholder 6" descr="Windows Server DHCP management console (Used with permission from Microsoft)">
            <a:extLst>
              <a:ext uri="{FF2B5EF4-FFF2-40B4-BE49-F238E27FC236}">
                <a16:creationId xmlns:a16="http://schemas.microsoft.com/office/drawing/2014/main" id="{E6D51760-D820-4467-853C-45485D04840F}"/>
              </a:ext>
            </a:extLst>
          </p:cNvPr>
          <p:cNvPicPr>
            <a:picLocks noGrp="1"/>
          </p:cNvPicPr>
          <p:nvPr>
            <p:ph idx="12"/>
          </p:nvPr>
        </p:nvPicPr>
        <p:blipFill>
          <a:blip r:embed="rId3">
            <a:extLst>
              <a:ext uri="{28A0092B-C50C-407E-A947-70E740481C1C}">
                <a14:useLocalDpi xmlns:a14="http://schemas.microsoft.com/office/drawing/2010/main" val="0"/>
              </a:ext>
            </a:extLst>
          </a:blip>
          <a:srcRect/>
          <a:stretch>
            <a:fillRect/>
          </a:stretch>
        </p:blipFill>
        <p:spPr bwMode="auto">
          <a:xfrm>
            <a:off x="3348351" y="3749675"/>
            <a:ext cx="5465135" cy="2743200"/>
          </a:xfrm>
          <a:prstGeom prst="rect">
            <a:avLst/>
          </a:prstGeom>
          <a:noFill/>
          <a:ln>
            <a:noFill/>
          </a:ln>
        </p:spPr>
      </p:pic>
      <p:sp>
        <p:nvSpPr>
          <p:cNvPr id="8" name="TextBox 7">
            <a:extLst>
              <a:ext uri="{FF2B5EF4-FFF2-40B4-BE49-F238E27FC236}">
                <a16:creationId xmlns:a16="http://schemas.microsoft.com/office/drawing/2014/main" id="{745BA952-8C29-4BA7-A79B-DD7A8450BCA7}"/>
              </a:ext>
            </a:extLst>
          </p:cNvPr>
          <p:cNvSpPr txBox="1"/>
          <p:nvPr/>
        </p:nvSpPr>
        <p:spPr>
          <a:xfrm>
            <a:off x="5473386" y="3749675"/>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1254455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lnSpcReduction="20000"/>
          </a:bodyPr>
          <a:lstStyle/>
          <a:p>
            <a:r>
              <a:rPr lang="en-US"/>
              <a:t>Lease time determines how long client keeps address</a:t>
            </a:r>
          </a:p>
          <a:p>
            <a:pPr lvl="1"/>
            <a:r>
              <a:rPr lang="en-US"/>
              <a:t>Long lease reduces DHCP traffic but may risk address pool exhaustion</a:t>
            </a:r>
          </a:p>
          <a:p>
            <a:pPr lvl="1"/>
            <a:r>
              <a:rPr lang="en-US"/>
              <a:t>Environments with high host “turnover” will configure short leases</a:t>
            </a:r>
          </a:p>
          <a:p>
            <a:r>
              <a:rPr lang="en-US"/>
              <a:t>T1 timer (attempt renewal with same server after 50% of lease Time to Live expired)</a:t>
            </a:r>
          </a:p>
          <a:p>
            <a:r>
              <a:rPr lang="en-US"/>
              <a:t>T2 timer (attempt rebind with any server after 87.5% of lease expired)</a:t>
            </a:r>
          </a:p>
          <a:p>
            <a:endParaRPr lang="en-US" dirty="0"/>
          </a:p>
        </p:txBody>
      </p:sp>
      <p:sp>
        <p:nvSpPr>
          <p:cNvPr id="13314" name="Title 1"/>
          <p:cNvSpPr>
            <a:spLocks noGrp="1"/>
          </p:cNvSpPr>
          <p:nvPr>
            <p:ph type="title"/>
          </p:nvPr>
        </p:nvSpPr>
        <p:spPr/>
        <p:txBody>
          <a:bodyPr/>
          <a:lstStyle/>
          <a:p>
            <a:r>
              <a:rPr lang="en-US" altLang="en-US" noProof="0" dirty="0"/>
              <a:t>DHCP Lease Time/TTL</a:t>
            </a:r>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143</a:t>
            </a:r>
          </a:p>
        </p:txBody>
      </p:sp>
    </p:spTree>
    <p:extLst>
      <p:ext uri="{BB962C8B-B14F-4D97-AF65-F5344CB8AC3E}">
        <p14:creationId xmlns:p14="http://schemas.microsoft.com/office/powerpoint/2010/main" val="424279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noProof="0"/>
              <a:t>Options are customizable but typical parameters include</a:t>
            </a:r>
          </a:p>
          <a:p>
            <a:pPr lvl="1"/>
            <a:r>
              <a:rPr lang="en-US" noProof="0"/>
              <a:t>The default gateway (IP address of the router)</a:t>
            </a:r>
          </a:p>
          <a:p>
            <a:pPr lvl="1"/>
            <a:r>
              <a:rPr lang="en-US" noProof="0"/>
              <a:t>The IP address(es) of DNS servers</a:t>
            </a:r>
          </a:p>
          <a:p>
            <a:pPr lvl="1"/>
            <a:r>
              <a:rPr lang="en-US" noProof="0"/>
              <a:t>The DNS suffix (domain name) to be used by the client</a:t>
            </a:r>
          </a:p>
          <a:p>
            <a:pPr lvl="1"/>
            <a:r>
              <a:rPr lang="en-US" noProof="0"/>
              <a:t>Other useful server options, such as time synchronization (NTP), file transfer (TFTP), or VoIP proxy</a:t>
            </a:r>
            <a:endParaRPr lang="en-US" noProof="0" dirty="0"/>
          </a:p>
        </p:txBody>
      </p:sp>
      <p:sp>
        <p:nvSpPr>
          <p:cNvPr id="14338" name="Title 1"/>
          <p:cNvSpPr>
            <a:spLocks noGrp="1"/>
          </p:cNvSpPr>
          <p:nvPr>
            <p:ph type="title"/>
          </p:nvPr>
        </p:nvSpPr>
        <p:spPr/>
        <p:txBody>
          <a:bodyPr/>
          <a:lstStyle/>
          <a:p>
            <a:r>
              <a:rPr lang="en-US" altLang="en-US" noProof="0"/>
              <a:t>DHCP Options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2.4 DHCP and APIPA</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144</a:t>
            </a:r>
          </a:p>
        </p:txBody>
      </p:sp>
    </p:spTree>
    <p:extLst>
      <p:ext uri="{BB962C8B-B14F-4D97-AF65-F5344CB8AC3E}">
        <p14:creationId xmlns:p14="http://schemas.microsoft.com/office/powerpoint/2010/main" val="3081722472"/>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10</TotalTime>
  <Words>1301</Words>
  <Application>Microsoft Office PowerPoint</Application>
  <PresentationFormat>Widescreen</PresentationFormat>
  <Paragraphs>125</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IPv4 Address Autoconfiguration</vt:lpstr>
      <vt:lpstr>DHCP Client Initialization</vt:lpstr>
      <vt:lpstr>APIPA </vt:lpstr>
      <vt:lpstr>Configuring DHCP</vt:lpstr>
      <vt:lpstr>DHCP Address Pool</vt:lpstr>
      <vt:lpstr>DHCP Lease Time/TTL</vt:lpstr>
      <vt:lpstr>DHCP Options</vt:lpstr>
      <vt:lpstr>DHCP Reservations and Exclusions</vt:lpstr>
      <vt:lpstr>DHCP Relay and IP Helper</vt:lpstr>
      <vt:lpstr>DHCPv6 (1)</vt:lpstr>
      <vt:lpstr>DHCPv6 Modes</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2.4 DHCP and APIPA</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10</cp:revision>
  <dcterms:created xsi:type="dcterms:W3CDTF">2018-02-13T01:38:11Z</dcterms:created>
  <dcterms:modified xsi:type="dcterms:W3CDTF">2018-05-25T23:38:47Z</dcterms:modified>
  <cp:category>© 2018 gtslearning</cp:category>
</cp:coreProperties>
</file>