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7"/>
  </p:notesMasterIdLst>
  <p:handoutMasterIdLst>
    <p:handoutMasterId r:id="rId18"/>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7092" autoAdjust="0"/>
  </p:normalViewPr>
  <p:slideViewPr>
    <p:cSldViewPr snapToGrid="0">
      <p:cViewPr varScale="1">
        <p:scale>
          <a:sx n="86" d="100"/>
          <a:sy n="86" d="100"/>
        </p:scale>
        <p:origin x="562" y="53"/>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325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2799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CE24EC-68B1-4280-883D-EF0309E00D68}"/>
              </a:ext>
            </a:extLst>
          </p:cNvPr>
          <p:cNvSpPr>
            <a:spLocks noGrp="1" noRot="1" noChangeAspect="1"/>
          </p:cNvSpPr>
          <p:nvPr>
            <p:ph type="sldImg" idx="2"/>
          </p:nvPr>
        </p:nvSpPr>
        <p:spPr>
          <a:xfrm>
            <a:off x="685800" y="242888"/>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3" name="Notes Placeholder 2">
            <a:extLst>
              <a:ext uri="{FF2B5EF4-FFF2-40B4-BE49-F238E27FC236}">
                <a16:creationId xmlns:a16="http://schemas.microsoft.com/office/drawing/2014/main" id="{076C9C4A-5E92-4E29-A351-C9A277F636E9}"/>
              </a:ext>
            </a:extLst>
          </p:cNvPr>
          <p:cNvSpPr>
            <a:spLocks noGrp="1"/>
          </p:cNvSpPr>
          <p:nvPr>
            <p:ph type="body" sz="quarter" idx="3"/>
          </p:nvPr>
        </p:nvSpPr>
        <p:spPr>
          <a:xfrm>
            <a:off x="685800" y="3686629"/>
            <a:ext cx="5486400" cy="5079999"/>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64164932"/>
      </p:ext>
    </p:extLst>
  </p:cSld>
  <p:clrMap bg1="dk1" tx1="lt1" bg2="dk2" tx2="lt2" accent1="accent1" accent2="accent2" accent3="accent3" accent4="accent4" accent5="accent5" accent6="accent6" hlink="hlink" folHlink="folHlink"/>
  <p:notesStyle>
    <a:lvl1pPr marL="57150" indent="0" algn="l" defTabSz="914400" rtl="0" eaLnBrk="1" latinLnBrk="0" hangingPunct="1">
      <a:spcAft>
        <a:spcPts val="1200"/>
      </a:spcAft>
      <a:buFont typeface="+mj-lt"/>
      <a:buNone/>
      <a:defRPr sz="1200" b="0" kern="1200">
        <a:solidFill>
          <a:schemeClr val="tx1"/>
        </a:solidFill>
        <a:latin typeface="+mn-lt"/>
        <a:ea typeface="Verdana" panose="020B0604030504040204" pitchFamily="34" charset="0"/>
        <a:cs typeface="Verdana" panose="020B0604030504040204" pitchFamily="34" charset="0"/>
      </a:defRPr>
    </a:lvl1pPr>
    <a:lvl2pPr marL="285750" indent="-228600" algn="l" defTabSz="914400" rtl="0" eaLnBrk="1" latinLnBrk="0" hangingPunct="1">
      <a:spcAft>
        <a:spcPts val="0"/>
      </a:spcAft>
      <a:buFont typeface="+mj-lt"/>
      <a:buAutoNum type="arabicPeriod"/>
      <a:defRPr sz="1200" b="1" i="0" kern="1200">
        <a:solidFill>
          <a:schemeClr val="tx1"/>
        </a:solidFill>
        <a:latin typeface="+mn-lt"/>
        <a:ea typeface="Verdana" panose="020B0604030504040204" pitchFamily="34" charset="0"/>
        <a:cs typeface="Verdana" panose="020B0604030504040204" pitchFamily="34" charset="0"/>
      </a:defRPr>
    </a:lvl2pPr>
    <a:lvl3pPr marL="285750" indent="0" algn="l" defTabSz="914400" rtl="0" eaLnBrk="1" latinLnBrk="0" hangingPunct="1">
      <a:spcAft>
        <a:spcPts val="1200"/>
      </a:spcAft>
      <a:defRPr sz="1200" i="1" kern="1200">
        <a:solidFill>
          <a:schemeClr val="tx1"/>
        </a:solidFill>
        <a:latin typeface="+mn-lt"/>
        <a:ea typeface="Verdana" panose="020B0604030504040204" pitchFamily="34" charset="0"/>
        <a:cs typeface="Verdana" panose="020B0604030504040204" pitchFamily="34" charset="0"/>
      </a:defRPr>
    </a:lvl3pPr>
    <a:lvl4pPr marL="285750" indent="0" algn="l" defTabSz="914400" rtl="0" eaLnBrk="1" latinLnBrk="0" hangingPunct="1">
      <a:defRPr sz="1200" kern="1200">
        <a:solidFill>
          <a:schemeClr val="tx1"/>
        </a:solidFill>
        <a:latin typeface="+mn-lt"/>
        <a:ea typeface="Verdana" panose="020B0604030504040204" pitchFamily="34" charset="0"/>
        <a:cs typeface="Verdana" panose="020B0604030504040204" pitchFamily="34" charset="0"/>
      </a:defRPr>
    </a:lvl4pPr>
    <a:lvl5pPr marL="457200" indent="-171450" algn="l" defTabSz="914400" rtl="0" eaLnBrk="1" latinLnBrk="0" hangingPunct="1">
      <a:buFont typeface="Arial" panose="020B0604020202020204" pitchFamily="34" charset="0"/>
      <a:buChar char="•"/>
      <a:defRPr sz="1200" kern="1200">
        <a:solidFill>
          <a:schemeClr val="tx1"/>
        </a:solidFill>
        <a:latin typeface="+mn-lt"/>
        <a:ea typeface="Verdana" panose="020B0604030504040204" pitchFamily="34" charset="0"/>
        <a:cs typeface="Verdana" panose="020B06040305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gtsgo.to/nf1rc"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536D65-6AC1-484A-9E6B-56FDB027AB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C391CD-575A-4F1D-A43F-0B884CC1AE5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55812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4E0518-237F-4267-8123-95340DEED4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813D2E-4701-452E-8A90-F6EB9DA7E23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081437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66E34F-09CA-4EAC-B5CB-CB2A6D3CC6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B4138F-9462-4963-A1B5-BDBDEFF76E2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14405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A146FDC1-C6CF-499E-85AF-B0A23528F41A}"/>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BB06A799-51F3-4C5C-A777-B59599238EF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56641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D29413F6-DA96-4747-A247-51827BD63B8E}"/>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AA4C633B-2707-4115-AFA0-CE6ECF222E3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9241401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1"/>
            <a:r>
              <a:rPr lang="en-GB" b="0" dirty="0"/>
              <a:t>What is the advantage of having a DHCP server in a TCP/IP network? </a:t>
            </a:r>
            <a:r>
              <a:rPr lang="en-GB" dirty="0"/>
              <a:t>It simplifies the configuration of TCP/IP on the client computers and reduces the chance of errors.</a:t>
            </a:r>
            <a:endParaRPr lang="en-US" b="0" dirty="0"/>
          </a:p>
          <a:p>
            <a:pPr lvl="1"/>
            <a:r>
              <a:rPr lang="en-GB" b="0" dirty="0"/>
              <a:t>What port should be open on the client for it to negotiate with a DHCP server? </a:t>
            </a:r>
            <a:r>
              <a:rPr lang="en-GB" dirty="0"/>
              <a:t>UDP port 68.</a:t>
            </a:r>
            <a:endParaRPr lang="en-US" b="0" dirty="0"/>
          </a:p>
          <a:p>
            <a:pPr lvl="1"/>
            <a:r>
              <a:rPr lang="en-GB" b="0" dirty="0"/>
              <a:t>True or false? If a client accepts a DHCPOFFER, the DHCPREQUEST packet is broadcast on the network. </a:t>
            </a:r>
            <a:r>
              <a:rPr lang="en-GB" dirty="0"/>
              <a:t>True.</a:t>
            </a:r>
            <a:endParaRPr lang="en-US" b="0" dirty="0"/>
          </a:p>
          <a:p>
            <a:pPr lvl="1"/>
            <a:r>
              <a:rPr lang="en-GB" b="0" dirty="0"/>
              <a:t>If a network adapter is using the address 169.254.1.10 on a host connected to the LAN, what would you suspect? </a:t>
            </a:r>
            <a:r>
              <a:rPr lang="en-GB" dirty="0"/>
              <a:t>That a DHCP server is offline (the system is configured to obtain an address automatically but cannot contact a DHCP server and is using APIPA).</a:t>
            </a:r>
            <a:endParaRPr lang="en-US" b="0" dirty="0"/>
          </a:p>
          <a:p>
            <a:pPr lvl="1"/>
            <a:r>
              <a:rPr lang="en-GB" b="0" dirty="0"/>
              <a:t>On the DHCP server, what is a range of IP addresses that are available to be leased or assigned to clients called? </a:t>
            </a:r>
            <a:r>
              <a:rPr lang="en-GB" dirty="0"/>
              <a:t>Scope.</a:t>
            </a:r>
            <a:endParaRPr lang="en-US" b="0" dirty="0"/>
          </a:p>
          <a:p>
            <a:pPr lvl="1"/>
            <a:r>
              <a:rPr lang="en-GB" b="0" dirty="0"/>
              <a:t>When configuring multiple DHCP servers for redundancy, what should you take care to do? </a:t>
            </a:r>
            <a:r>
              <a:rPr lang="en-GB" dirty="0"/>
              <a:t>Configure the servers with non-overlapping scopes.</a:t>
            </a:r>
            <a:endParaRPr lang="en-US" b="0" dirty="0"/>
          </a:p>
          <a:p>
            <a:pPr lvl="1"/>
            <a:r>
              <a:rPr lang="en-GB" b="0" dirty="0"/>
              <a:t>True or false? DHCP options can be configured on a per-scope basis. </a:t>
            </a:r>
            <a:r>
              <a:rPr lang="en-GB" dirty="0"/>
              <a:t>True.</a:t>
            </a:r>
            <a:endParaRPr lang="en-US" b="0" dirty="0"/>
          </a:p>
          <a:p>
            <a:pPr lvl="1"/>
            <a:r>
              <a:rPr lang="en-GB" b="0" dirty="0"/>
              <a:t>What is an RFC 1542 compliant router? </a:t>
            </a:r>
            <a:r>
              <a:rPr lang="en-GB" dirty="0"/>
              <a:t>One that can forward DHCP traffic to and from remote networks (using IP helper for instance).</a:t>
            </a:r>
            <a:endParaRPr lang="en-US" b="0" dirty="0"/>
          </a:p>
          <a:p>
            <a:pPr lvl="1"/>
            <a:r>
              <a:rPr lang="en-GB" b="0" dirty="0"/>
              <a:t>What address is used to contact a DHCPv6 server? </a:t>
            </a:r>
            <a:r>
              <a:rPr lang="en-GB" dirty="0"/>
              <a:t>IPv6 does not support broadcast so clients use the multicast address ff:02::1:2 to discover a DHCP server.</a:t>
            </a:r>
            <a:endParaRPr lang="en-US" b="0" dirty="0"/>
          </a:p>
          <a:p>
            <a:pPr lvl="1"/>
            <a:r>
              <a:rPr lang="en-GB" b="0" dirty="0"/>
              <a:t>In a stateless environment, what sort of information does DHCPv6 provide? </a:t>
            </a:r>
            <a:r>
              <a:rPr lang="en-GB" dirty="0"/>
              <a:t>In a stateless environment, the host autoconfigures an address using a network prefix provided by the router (typically). DHCPv6 is then used to provide the IPv6 addresses used to access network services, such as DNS or SIP </a:t>
            </a:r>
            <a:r>
              <a:rPr lang="en-GB"/>
              <a:t>gateways.</a:t>
            </a:r>
            <a:endParaRPr lang="en-US" b="0"/>
          </a:p>
        </p:txBody>
      </p:sp>
      <p:sp>
        <p:nvSpPr>
          <p:cNvPr id="5" name="Slide Image Placeholder 4">
            <a:extLst>
              <a:ext uri="{FF2B5EF4-FFF2-40B4-BE49-F238E27FC236}">
                <a16:creationId xmlns:a16="http://schemas.microsoft.com/office/drawing/2014/main" id="{86E89799-F419-4E43-AE41-179F0ECEA1FF}"/>
              </a:ext>
            </a:extLst>
          </p:cNvPr>
          <p:cNvSpPr>
            <a:spLocks noGrp="1" noRot="1" noChangeAspect="1"/>
          </p:cNvSpPr>
          <p:nvPr>
            <p:ph type="sldImg"/>
          </p:nvPr>
        </p:nvSpPr>
        <p:spPr/>
      </p:sp>
    </p:spTree>
    <p:extLst>
      <p:ext uri="{BB962C8B-B14F-4D97-AF65-F5344CB8AC3E}">
        <p14:creationId xmlns:p14="http://schemas.microsoft.com/office/powerpoint/2010/main" val="3999614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D8CC8B-A064-4DFA-9DC0-C82BD746C2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049049-C67C-45CC-9F4D-2146E835AC20}"/>
              </a:ext>
            </a:extLst>
          </p:cNvPr>
          <p:cNvSpPr>
            <a:spLocks noGrp="1"/>
          </p:cNvSpPr>
          <p:nvPr>
            <p:ph type="body" idx="1"/>
          </p:nvPr>
        </p:nvSpPr>
        <p:spPr/>
        <p:txBody>
          <a:bodyPr/>
          <a:lstStyle/>
          <a:p>
            <a:r>
              <a:rPr lang="en-US" dirty="0"/>
              <a:t>Note that there are three sets of labs available to use with this course:</a:t>
            </a:r>
          </a:p>
          <a:p>
            <a:pPr lvl="4"/>
            <a:r>
              <a:rPr lang="en-US" dirty="0"/>
              <a:t>Classroom labs that you set up and run yourself (refer to the separate "Labs" book and setup guide on the instructor resource support site).</a:t>
            </a:r>
          </a:p>
          <a:p>
            <a:pPr lvl="4"/>
            <a:r>
              <a:rPr lang="en-US" dirty="0"/>
              <a:t>Learn On Demand (LOD) hosted classroom labs accessed via a browser but following the same general sequence and steps as the classroom lab book.</a:t>
            </a:r>
          </a:p>
          <a:p>
            <a:pPr lvl="4"/>
            <a:r>
              <a:rPr lang="en-US" dirty="0"/>
              <a:t>Self-study Online Labs from Practice Labs accessed by students online - these labs are intended for use by students studying independently and are different from the classroom and hosted classroom labs. If you are using Practice Labs online labs in the classroom, you must specify this at the time of purchase so that the appropriate bandwidth is provisioned in advance. Please ensure that the student PCs meet the requirements for accessing the Self-study Online Labs series. You can obtain a setup guide at </a:t>
            </a:r>
            <a:r>
              <a:rPr lang="en-US" dirty="0">
                <a:hlinkClick r:id="rId3"/>
              </a:rPr>
              <a:t>gtsgo.to/nf1rc</a:t>
            </a:r>
            <a:endParaRPr lang="en-US" dirty="0"/>
          </a:p>
          <a:p>
            <a:pPr marL="285750" lvl="4" indent="0">
              <a:buNone/>
            </a:pPr>
            <a:endParaRPr lang="en-US" dirty="0"/>
          </a:p>
          <a:p>
            <a:r>
              <a:rPr lang="en-US" dirty="0"/>
              <a:t>The sequence of classroom and hosted classroom labs is shown on this slide and in the margins of your instructor edition and in the course timetable. You should guide the students to complete each lab.</a:t>
            </a:r>
            <a:endParaRPr lang="en-GB" dirty="0"/>
          </a:p>
          <a:p>
            <a:r>
              <a:rPr lang="en-GB" dirty="0"/>
              <a:t>If you are not using the classroom or LOD hosted classroom labs you should delete this slide.</a:t>
            </a:r>
            <a:endParaRPr lang="en-US" dirty="0"/>
          </a:p>
          <a:p>
            <a:endParaRPr lang="en-US" dirty="0"/>
          </a:p>
        </p:txBody>
      </p:sp>
    </p:spTree>
    <p:extLst>
      <p:ext uri="{BB962C8B-B14F-4D97-AF65-F5344CB8AC3E}">
        <p14:creationId xmlns:p14="http://schemas.microsoft.com/office/powerpoint/2010/main" val="89510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a:t>The number in the bottom right corner of the slides refers back to the page where this topic starts in the course book.</a:t>
            </a:r>
          </a:p>
          <a:p>
            <a:pPr lvl="1"/>
            <a:endParaRPr lang="en-GB"/>
          </a:p>
          <a:p>
            <a:endParaRPr lang="en-US" dirty="0"/>
          </a:p>
        </p:txBody>
      </p:sp>
      <p:sp>
        <p:nvSpPr>
          <p:cNvPr id="4" name="Slide Image Placeholder 3">
            <a:extLst>
              <a:ext uri="{FF2B5EF4-FFF2-40B4-BE49-F238E27FC236}">
                <a16:creationId xmlns:a16="http://schemas.microsoft.com/office/drawing/2014/main" id="{7BD366D8-0094-44B1-B6EF-F4A44A27BB80}"/>
              </a:ext>
            </a:extLst>
          </p:cNvPr>
          <p:cNvSpPr>
            <a:spLocks noGrp="1" noRot="1" noChangeAspect="1"/>
          </p:cNvSpPr>
          <p:nvPr>
            <p:ph type="sldImg"/>
          </p:nvPr>
        </p:nvSpPr>
        <p:spPr/>
      </p:sp>
    </p:spTree>
    <p:extLst>
      <p:ext uri="{BB962C8B-B14F-4D97-AF65-F5344CB8AC3E}">
        <p14:creationId xmlns:p14="http://schemas.microsoft.com/office/powerpoint/2010/main" val="3931439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772ACB-9DEA-4999-AD32-44B2AC6E20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6C02DD-8F2A-4AB9-9145-7604285FB26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61398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7E2A3C-60A2-481A-B21C-FDFEA9EFDA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27CA2B-718A-40D8-8F54-A893A451B45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55190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933E2D-97CC-4B8F-AFC5-359B619BEA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9DCF6A-F8B7-471D-A64D-B75C78C3B23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132891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4805B6-9397-4CBA-ACB3-CE69DF46C3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C4D0B1-83A1-4EBE-9368-8E00C87AFB8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967401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F1FF27-F482-4B1D-AA7F-5969564DDB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1023B5-7CAB-4A07-BE2A-DD7A908A166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152884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69D4B3-8445-45E4-A8E5-DAE62C2EA5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259551-AC63-43E4-B792-6750EB0FDD5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62370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32DEE6-B6AB-4E44-8658-5F9CF58F3D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60D0EE-D1AA-4EE8-9A69-6797866EA11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89633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Text Box 1032"/>
          <p:cNvSpPr txBox="1">
            <a:spLocks noChangeArrowheads="1"/>
          </p:cNvSpPr>
          <p:nvPr userDrawn="1"/>
        </p:nvSpPr>
        <p:spPr bwMode="black">
          <a:xfrm>
            <a:off x="0" y="4498110"/>
            <a:ext cx="12192000" cy="2379617"/>
          </a:xfrm>
          <a:prstGeom prst="rect">
            <a:avLst/>
          </a:prstGeom>
          <a:solidFill>
            <a:schemeClr val="accent5"/>
          </a:solidFill>
          <a:ln w="9525">
            <a:noFill/>
            <a:miter lim="800000"/>
            <a:headEnd/>
            <a:tailEnd/>
          </a:ln>
          <a:effectLst/>
        </p:spPr>
        <p:txBody>
          <a:bodyPr anchor="b" anchorCtr="1">
            <a:noAutofit/>
          </a:bodyPr>
          <a:lstStyle/>
          <a:p>
            <a:pPr algn="ctr">
              <a:spcBef>
                <a:spcPct val="50000"/>
              </a:spcBef>
              <a:defRPr/>
            </a:pPr>
            <a:r>
              <a:rPr lang="en-US" sz="900" noProof="0" dirty="0">
                <a:solidFill>
                  <a:schemeClr val="accent1"/>
                </a:solidFill>
                <a:latin typeface="+mn-lt"/>
                <a:cs typeface="Times New Roman" pitchFamily="18" charset="0"/>
              </a:rPr>
              <a:t>This courseware is copyrighted </a:t>
            </a:r>
            <a:r>
              <a:rPr lang="en-US" sz="900" i="1" noProof="0" dirty="0">
                <a:solidFill>
                  <a:schemeClr val="accent1"/>
                </a:solidFill>
                <a:latin typeface="+mn-lt"/>
                <a:cs typeface="Times New Roman" pitchFamily="18" charset="0"/>
              </a:rPr>
              <a:t>© 2018 gtslearning</a:t>
            </a:r>
            <a:r>
              <a:rPr lang="en-US" sz="900" noProof="0" dirty="0">
                <a:solidFill>
                  <a:schemeClr val="accent1"/>
                </a:solidFill>
                <a:latin typeface="+mn-lt"/>
                <a:cs typeface="Times New Roman" pitchFamily="18" charset="0"/>
              </a:rPr>
              <a:t>. </a:t>
            </a:r>
            <a:r>
              <a:rPr lang="en-GB" sz="900" noProof="0" dirty="0">
                <a:solidFill>
                  <a:schemeClr val="accent1"/>
                </a:solidFill>
                <a:latin typeface="+mn-lt"/>
                <a:cs typeface="Times New Roman" pitchFamily="18" charset="0"/>
              </a:rPr>
              <a:t>Product images are the copyright of the vendor or manufacturer named in the caption and used by permission. </a:t>
            </a:r>
            <a:r>
              <a:rPr lang="en-US" sz="900" noProof="0" dirty="0">
                <a:solidFill>
                  <a:schemeClr val="accent1"/>
                </a:solidFill>
                <a:latin typeface="+mn-lt"/>
                <a:cs typeface="Times New Roman" pitchFamily="18" charset="0"/>
              </a:rPr>
              <a:t>No part of this courseware or any training material supplied by gtslearning International Limited to accompany the courseware may be copied, photocopied, reproduced, or re-used in any form or by any means without permission in writing from a director of gtslearning International Limited. Violation of these laws will lead to prosecution. All trademarks, service marks, products, or services are trademarks or registered trademarks of their respective holders and are acknowledged by the publisher. </a:t>
            </a:r>
          </a:p>
          <a:p>
            <a:pPr algn="ctr">
              <a:spcBef>
                <a:spcPct val="50000"/>
              </a:spcBef>
              <a:defRPr/>
            </a:pPr>
            <a:r>
              <a:rPr lang="en-US" sz="900" noProof="0" dirty="0">
                <a:solidFill>
                  <a:schemeClr val="accent1"/>
                </a:solidFill>
                <a:latin typeface="+mn-lt"/>
                <a:cs typeface="Times New Roman" pitchFamily="18" charset="0"/>
              </a:rPr>
              <a:t>All gtslearning products are supplied on the basis of a single copy of a course per student. Additional resources that may be made available from gtslearning may only be used in conjunction with courses sold by gtslearning. No material changes to these resources are permitted without express written permission by a director of gtslearning. These resources may not be used in conjunction with content from any other supplier. </a:t>
            </a:r>
            <a:br>
              <a:rPr lang="en-US" sz="900" noProof="0" dirty="0">
                <a:solidFill>
                  <a:schemeClr val="accent1"/>
                </a:solidFill>
                <a:latin typeface="+mn-lt"/>
                <a:cs typeface="Times New Roman" pitchFamily="18" charset="0"/>
              </a:rPr>
            </a:br>
            <a:r>
              <a:rPr lang="en-US" sz="900" b="1" noProof="0" dirty="0">
                <a:solidFill>
                  <a:schemeClr val="accent1"/>
                </a:solidFill>
                <a:latin typeface="+mn-lt"/>
                <a:cs typeface="Times New Roman" pitchFamily="18" charset="0"/>
              </a:rPr>
              <a:t>If you suspect that this course has been copied or distributed illegally, please telephone or email gtslearning.</a:t>
            </a:r>
            <a:r>
              <a:rPr lang="en-US" sz="900" noProof="0" dirty="0">
                <a:solidFill>
                  <a:schemeClr val="accent1"/>
                </a:solidFill>
                <a:latin typeface="+mn-lt"/>
                <a:cs typeface="Times New Roman" pitchFamily="18" charset="0"/>
              </a:rPr>
              <a:t> </a:t>
            </a:r>
          </a:p>
        </p:txBody>
      </p:sp>
      <p:sp>
        <p:nvSpPr>
          <p:cNvPr id="3" name="Subtitle 2"/>
          <p:cNvSpPr>
            <a:spLocks noGrp="1"/>
          </p:cNvSpPr>
          <p:nvPr>
            <p:ph type="subTitle" idx="1"/>
          </p:nvPr>
        </p:nvSpPr>
        <p:spPr>
          <a:xfrm>
            <a:off x="0" y="3812309"/>
            <a:ext cx="12192000" cy="685800"/>
          </a:xfrm>
          <a:solidFill>
            <a:schemeClr val="accent4"/>
          </a:solidFill>
        </p:spPr>
        <p:txBody>
          <a:bodyPr anchor="ctr" anchorCtr="0">
            <a:noAutofit/>
          </a:bodyPr>
          <a:lstStyle>
            <a:lvl1pPr marL="0" indent="0" algn="ctr">
              <a:buNone/>
              <a:defRPr sz="4400" b="1">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9" name="Title 8"/>
          <p:cNvSpPr>
            <a:spLocks noGrp="1"/>
          </p:cNvSpPr>
          <p:nvPr>
            <p:ph type="title"/>
          </p:nvPr>
        </p:nvSpPr>
        <p:spPr>
          <a:xfrm>
            <a:off x="0" y="2673276"/>
            <a:ext cx="12192000" cy="1143000"/>
          </a:xfrm>
          <a:solidFill>
            <a:schemeClr val="tx1"/>
          </a:solidFill>
        </p:spPr>
        <p:txBody>
          <a:bodyPr lIns="91440" tIns="45720" rIns="91440" bIns="45720">
            <a:normAutofit/>
          </a:bodyPr>
          <a:lstStyle>
            <a:lvl1pPr>
              <a:defRPr sz="6000" b="0" i="0">
                <a:solidFill>
                  <a:schemeClr val="accent5"/>
                </a:solidFill>
                <a:latin typeface="+mj-lt"/>
              </a:defRPr>
            </a:lvl1pPr>
          </a:lstStyle>
          <a:p>
            <a:r>
              <a:rPr lang="en-US" noProof="0"/>
              <a:t>Click to edit Master title style</a:t>
            </a:r>
            <a:endParaRPr lang="en-US" noProof="0" dirty="0"/>
          </a:p>
        </p:txBody>
      </p:sp>
      <p:pic>
        <p:nvPicPr>
          <p:cNvPr id="10" name="Picture 1034" descr="gtslearning2007"/>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466120" y="215675"/>
            <a:ext cx="1438102" cy="143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1">
            <a:extLst>
              <a:ext uri="{FF2B5EF4-FFF2-40B4-BE49-F238E27FC236}">
                <a16:creationId xmlns:a16="http://schemas.microsoft.com/office/drawing/2014/main" id="{9D649E4D-936F-4713-8A06-BCADB8934563}"/>
              </a:ext>
            </a:extLst>
          </p:cNvPr>
          <p:cNvGrpSpPr/>
          <p:nvPr userDrawn="1"/>
        </p:nvGrpSpPr>
        <p:grpSpPr>
          <a:xfrm>
            <a:off x="240030" y="478439"/>
            <a:ext cx="3111012" cy="914400"/>
            <a:chOff x="240030" y="204404"/>
            <a:chExt cx="3111012" cy="914400"/>
          </a:xfrm>
        </p:grpSpPr>
        <p:pic>
          <p:nvPicPr>
            <p:cNvPr id="15" name="Picture 14" descr="CompTIA Authorized Platinum Partner Logo">
              <a:extLst>
                <a:ext uri="{FF2B5EF4-FFF2-40B4-BE49-F238E27FC236}">
                  <a16:creationId xmlns:a16="http://schemas.microsoft.com/office/drawing/2014/main" id="{5DB40F13-99AE-4043-8C42-BFE13702B2AF}"/>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0030" y="204404"/>
              <a:ext cx="896815" cy="914400"/>
            </a:xfrm>
            <a:prstGeom prst="rect">
              <a:avLst/>
            </a:prstGeom>
            <a:noFill/>
            <a:ln w="9525">
              <a:noFill/>
              <a:miter lim="800000"/>
              <a:headEnd/>
              <a:tailEnd/>
            </a:ln>
          </p:spPr>
        </p:pic>
        <p:pic>
          <p:nvPicPr>
            <p:cNvPr id="17" name="Picture 16" descr="CAQC Logo">
              <a:extLst>
                <a:ext uri="{FF2B5EF4-FFF2-40B4-BE49-F238E27FC236}">
                  <a16:creationId xmlns:a16="http://schemas.microsoft.com/office/drawing/2014/main" id="{DC9148EB-8ADD-4014-9F66-F5908C2D19B5}"/>
                </a:ext>
              </a:extLst>
            </p:cNvPr>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1185216" y="204404"/>
              <a:ext cx="994116" cy="914400"/>
            </a:xfrm>
            <a:prstGeom prst="rect">
              <a:avLst/>
            </a:prstGeom>
            <a:noFill/>
            <a:ln w="9525">
              <a:noFill/>
              <a:miter lim="800000"/>
              <a:headEnd/>
              <a:tailEnd/>
            </a:ln>
          </p:spPr>
        </p:pic>
        <p:pic>
          <p:nvPicPr>
            <p:cNvPr id="18" name="Picture 17" descr="CompTIA Network+ Logo">
              <a:extLst>
                <a:ext uri="{FF2B5EF4-FFF2-40B4-BE49-F238E27FC236}">
                  <a16:creationId xmlns:a16="http://schemas.microsoft.com/office/drawing/2014/main" id="{FB5DD742-C553-4237-A7C0-04FEA551AB2A}"/>
                </a:ext>
              </a:extLst>
            </p:cNvPr>
            <p:cNvPicPr>
              <a:picLocks noChangeAspect="1"/>
            </p:cNvPicPr>
            <p:nvPr userDrawn="1"/>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53762" y="205547"/>
              <a:ext cx="1097280" cy="912113"/>
            </a:xfrm>
            <a:prstGeom prst="rect">
              <a:avLst/>
            </a:prstGeom>
          </p:spPr>
        </p:pic>
      </p:grpSp>
      <p:pic>
        <p:nvPicPr>
          <p:cNvPr id="19" name="Picture 18" descr="Procert Certified Logo">
            <a:extLst>
              <a:ext uri="{FF2B5EF4-FFF2-40B4-BE49-F238E27FC236}">
                <a16:creationId xmlns:a16="http://schemas.microsoft.com/office/drawing/2014/main" id="{A75527A5-519F-4563-9378-3B57B5B7AECA}"/>
              </a:ext>
            </a:extLst>
          </p:cNvPr>
          <p:cNvPicPr>
            <a:picLocks noChangeAspect="1"/>
          </p:cNvPicPr>
          <p:nvPr userDrawn="1"/>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57928" y="579946"/>
            <a:ext cx="1224241" cy="824905"/>
          </a:xfrm>
          <a:prstGeom prst="rect">
            <a:avLst/>
          </a:prstGeom>
        </p:spPr>
      </p:pic>
    </p:spTree>
    <p:extLst>
      <p:ext uri="{BB962C8B-B14F-4D97-AF65-F5344CB8AC3E}">
        <p14:creationId xmlns:p14="http://schemas.microsoft.com/office/powerpoint/2010/main" val="3022556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Out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914400"/>
            <a:ext cx="11978640" cy="5577840"/>
          </a:xfrm>
        </p:spPr>
        <p:txBody>
          <a:bodyPr/>
          <a:lstStyle>
            <a:lvl1pPr marL="0" indent="0">
              <a:spcBef>
                <a:spcPts val="2400"/>
              </a:spcBef>
              <a:spcAft>
                <a:spcPts val="2400"/>
              </a:spcAft>
              <a:buNone/>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normAutofit/>
          </a:bodyPr>
          <a:lstStyle>
            <a:lvl1pPr algn="ctr">
              <a:defRPr sz="4800"/>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58A365D4-CB39-4DD5-9171-D491B0401A7E}"/>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2.4 DHCP and APIPA</a:t>
            </a:r>
            <a:endParaRPr lang="en-US" dirty="0"/>
          </a:p>
        </p:txBody>
      </p:sp>
      <p:sp>
        <p:nvSpPr>
          <p:cNvPr id="6" name="Slide Number Placeholder 7">
            <a:extLst>
              <a:ext uri="{FF2B5EF4-FFF2-40B4-BE49-F238E27FC236}">
                <a16:creationId xmlns:a16="http://schemas.microsoft.com/office/drawing/2014/main" id="{7DB4F6E3-B7B7-47B4-88B2-4B4973B49B30}"/>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417121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99D882FC-8A2F-4BB3-A76C-2A2A28761589}"/>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2.4 DHCP and APIPA</a:t>
            </a:r>
            <a:endParaRPr lang="en-US" dirty="0"/>
          </a:p>
        </p:txBody>
      </p:sp>
    </p:spTree>
    <p:extLst>
      <p:ext uri="{BB962C8B-B14F-4D97-AF65-F5344CB8AC3E}">
        <p14:creationId xmlns:p14="http://schemas.microsoft.com/office/powerpoint/2010/main" val="2058669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914399"/>
            <a:ext cx="6200178"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6" name="Group 5">
            <a:extLst>
              <a:ext uri="{FF2B5EF4-FFF2-40B4-BE49-F238E27FC236}">
                <a16:creationId xmlns:a16="http://schemas.microsoft.com/office/drawing/2014/main" id="{1C7F5C99-0345-4FCE-A9C4-F860AC4C87D7}"/>
              </a:ext>
            </a:extLst>
          </p:cNvPr>
          <p:cNvGrpSpPr/>
          <p:nvPr userDrawn="1"/>
        </p:nvGrpSpPr>
        <p:grpSpPr>
          <a:xfrm>
            <a:off x="6291618" y="822960"/>
            <a:ext cx="5900382" cy="5715000"/>
            <a:chOff x="6291618" y="822960"/>
            <a:chExt cx="5900382" cy="5715000"/>
          </a:xfrm>
        </p:grpSpPr>
        <p:pic>
          <p:nvPicPr>
            <p:cNvPr id="8" name="Picture 7">
              <a:extLst>
                <a:ext uri="{FF2B5EF4-FFF2-40B4-BE49-F238E27FC236}">
                  <a16:creationId xmlns:a16="http://schemas.microsoft.com/office/drawing/2014/main" id="{93F9B8EA-F0FB-4DAE-9D71-AB3B17E1285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6291618" y="822960"/>
              <a:ext cx="5900382" cy="5715000"/>
            </a:xfrm>
            <a:prstGeom prst="rect">
              <a:avLst/>
            </a:prstGeom>
          </p:spPr>
        </p:pic>
        <p:sp>
          <p:nvSpPr>
            <p:cNvPr id="10" name="TextBox 9" descr="Unit objectives (Image by racorn © 123rf.com)">
              <a:extLst>
                <a:ext uri="{FF2B5EF4-FFF2-40B4-BE49-F238E27FC236}">
                  <a16:creationId xmlns:a16="http://schemas.microsoft.com/office/drawing/2014/main" id="{E3194958-6F33-40AC-AD10-F14190F7280D}"/>
                </a:ext>
              </a:extLst>
            </p:cNvPr>
            <p:cNvSpPr txBox="1"/>
            <p:nvPr userDrawn="1"/>
          </p:nvSpPr>
          <p:spPr>
            <a:xfrm>
              <a:off x="6447304" y="6177439"/>
              <a:ext cx="1729961" cy="246221"/>
            </a:xfrm>
            <a:prstGeom prst="rect">
              <a:avLst/>
            </a:prstGeom>
            <a:noFill/>
          </p:spPr>
          <p:txBody>
            <a:bodyPr wrap="none" rtlCol="0">
              <a:spAutoFit/>
            </a:bodyPr>
            <a:lstStyle/>
            <a:p>
              <a:r>
                <a:rPr lang="en-US" sz="1000" dirty="0">
                  <a:solidFill>
                    <a:schemeClr val="accent5"/>
                  </a:solidFill>
                </a:rPr>
                <a:t>Image by </a:t>
              </a:r>
              <a:r>
                <a:rPr lang="en-US" sz="1000" dirty="0" err="1">
                  <a:solidFill>
                    <a:schemeClr val="accent5"/>
                  </a:solidFill>
                </a:rPr>
                <a:t>racorn</a:t>
              </a:r>
              <a:r>
                <a:rPr lang="en-US" sz="1000" dirty="0">
                  <a:solidFill>
                    <a:schemeClr val="accent5"/>
                  </a:solidFill>
                </a:rPr>
                <a:t> © 123rf.com</a:t>
              </a:r>
            </a:p>
          </p:txBody>
        </p:sp>
      </p:grpSp>
      <p:sp>
        <p:nvSpPr>
          <p:cNvPr id="11" name="TextBox 10">
            <a:extLst>
              <a:ext uri="{FF2B5EF4-FFF2-40B4-BE49-F238E27FC236}">
                <a16:creationId xmlns:a16="http://schemas.microsoft.com/office/drawing/2014/main" id="{A2AA293D-B37D-4C3D-92EC-A239C731391B}"/>
              </a:ext>
            </a:extLst>
          </p:cNvPr>
          <p:cNvSpPr txBox="1"/>
          <p:nvPr userDrawn="1"/>
        </p:nvSpPr>
        <p:spPr>
          <a:xfrm>
            <a:off x="0" y="0"/>
            <a:ext cx="12192000" cy="822960"/>
          </a:xfrm>
          <a:prstGeom prst="rect">
            <a:avLst/>
          </a:prstGeom>
          <a:solidFill>
            <a:schemeClr val="bg2"/>
          </a:solidFill>
          <a:ln w="9525">
            <a:solidFill>
              <a:schemeClr val="bg2"/>
            </a:solidFill>
            <a:miter lim="800000"/>
            <a:headEnd/>
            <a:tailEnd/>
          </a:ln>
        </p:spPr>
        <p:txBody>
          <a:bodyPr vert="horz" wrap="square" lIns="91440" tIns="45720" rIns="91440" bIns="45720" numCol="1" anchor="ctr" anchorCtr="0" compatLnSpc="1">
            <a:prstTxWarp prst="textNoShape">
              <a:avLst/>
            </a:prstTxWarp>
            <a:normAutofit/>
          </a:bodyPr>
          <a:lstStyle>
            <a:lvl1pPr algn="ctr" eaLnBrk="0" fontAlgn="base" hangingPunct="0">
              <a:spcBef>
                <a:spcPct val="0"/>
              </a:spcBef>
              <a:spcAft>
                <a:spcPct val="0"/>
              </a:spcAft>
              <a:defRPr sz="3600" b="1">
                <a:solidFill>
                  <a:srgbClr val="F8F8F8"/>
                </a:solidFill>
                <a:latin typeface="+mj-lt"/>
                <a:ea typeface="+mj-ea"/>
                <a:cs typeface="+mj-cs"/>
              </a:defRPr>
            </a:lvl1pPr>
            <a:lvl2pPr algn="ctr" eaLnBrk="0" fontAlgn="base" hangingPunct="0">
              <a:spcBef>
                <a:spcPct val="0"/>
              </a:spcBef>
              <a:spcAft>
                <a:spcPct val="0"/>
              </a:spcAft>
              <a:defRPr sz="3600" b="1">
                <a:solidFill>
                  <a:srgbClr val="F8F8F8"/>
                </a:solidFill>
                <a:latin typeface="Verdana" pitchFamily="34" charset="0"/>
              </a:defRPr>
            </a:lvl2pPr>
            <a:lvl3pPr algn="ctr" eaLnBrk="0" fontAlgn="base" hangingPunct="0">
              <a:spcBef>
                <a:spcPct val="0"/>
              </a:spcBef>
              <a:spcAft>
                <a:spcPct val="0"/>
              </a:spcAft>
              <a:defRPr sz="3600" b="1">
                <a:solidFill>
                  <a:srgbClr val="F8F8F8"/>
                </a:solidFill>
                <a:latin typeface="Verdana" pitchFamily="34" charset="0"/>
              </a:defRPr>
            </a:lvl3pPr>
            <a:lvl4pPr algn="ctr" eaLnBrk="0" fontAlgn="base" hangingPunct="0">
              <a:spcBef>
                <a:spcPct val="0"/>
              </a:spcBef>
              <a:spcAft>
                <a:spcPct val="0"/>
              </a:spcAft>
              <a:defRPr sz="3600" b="1">
                <a:solidFill>
                  <a:srgbClr val="F8F8F8"/>
                </a:solidFill>
                <a:latin typeface="Verdana" pitchFamily="34" charset="0"/>
              </a:defRPr>
            </a:lvl4pPr>
            <a:lvl5pPr algn="ctr" eaLnBrk="0" fontAlgn="base" hangingPunct="0">
              <a:spcBef>
                <a:spcPct val="0"/>
              </a:spcBef>
              <a:spcAft>
                <a:spcPct val="0"/>
              </a:spcAft>
              <a:defRPr sz="3600" b="1">
                <a:solidFill>
                  <a:srgbClr val="F8F8F8"/>
                </a:solidFill>
                <a:latin typeface="Verdana" pitchFamily="34" charset="0"/>
              </a:defRPr>
            </a:lvl5pPr>
            <a:lvl6pPr marL="457200" algn="ctr" eaLnBrk="0" fontAlgn="base" hangingPunct="0">
              <a:spcBef>
                <a:spcPct val="0"/>
              </a:spcBef>
              <a:spcAft>
                <a:spcPct val="0"/>
              </a:spcAft>
              <a:defRPr sz="3600" b="1">
                <a:solidFill>
                  <a:schemeClr val="tx2"/>
                </a:solidFill>
                <a:latin typeface="Verdana" pitchFamily="34" charset="0"/>
              </a:defRPr>
            </a:lvl6pPr>
            <a:lvl7pPr marL="914400" algn="ctr" eaLnBrk="0" fontAlgn="base" hangingPunct="0">
              <a:spcBef>
                <a:spcPct val="0"/>
              </a:spcBef>
              <a:spcAft>
                <a:spcPct val="0"/>
              </a:spcAft>
              <a:defRPr sz="3600" b="1">
                <a:solidFill>
                  <a:schemeClr val="tx2"/>
                </a:solidFill>
                <a:latin typeface="Verdana" pitchFamily="34" charset="0"/>
              </a:defRPr>
            </a:lvl7pPr>
            <a:lvl8pPr marL="1371600" algn="ctr" eaLnBrk="0" fontAlgn="base" hangingPunct="0">
              <a:spcBef>
                <a:spcPct val="0"/>
              </a:spcBef>
              <a:spcAft>
                <a:spcPct val="0"/>
              </a:spcAft>
              <a:defRPr sz="3600" b="1">
                <a:solidFill>
                  <a:schemeClr val="tx2"/>
                </a:solidFill>
                <a:latin typeface="Verdana" pitchFamily="34" charset="0"/>
              </a:defRPr>
            </a:lvl8pPr>
            <a:lvl9pPr marL="1828800" algn="ctr" eaLnBrk="0" fontAlgn="base" hangingPunct="0">
              <a:spcBef>
                <a:spcPct val="0"/>
              </a:spcBef>
              <a:spcAft>
                <a:spcPct val="0"/>
              </a:spcAft>
              <a:defRPr sz="3600" b="1">
                <a:solidFill>
                  <a:schemeClr val="tx2"/>
                </a:solidFill>
                <a:latin typeface="Verdana" pitchFamily="34" charset="0"/>
              </a:defRPr>
            </a:lvl9pPr>
          </a:lstStyle>
          <a:p>
            <a:pPr lvl="0"/>
            <a:r>
              <a:rPr lang="en-US" sz="4800" dirty="0">
                <a:solidFill>
                  <a:schemeClr val="accent5"/>
                </a:solidFill>
                <a:latin typeface="+mj-lt"/>
                <a:ea typeface="Verdana" panose="020B0604030504040204" pitchFamily="34" charset="0"/>
                <a:cs typeface="Verdana" panose="020B0604030504040204" pitchFamily="34" charset="0"/>
              </a:rPr>
              <a:t>Objectives</a:t>
            </a:r>
          </a:p>
        </p:txBody>
      </p:sp>
      <p:sp>
        <p:nvSpPr>
          <p:cNvPr id="12" name="Footer Placeholder 4">
            <a:extLst>
              <a:ext uri="{FF2B5EF4-FFF2-40B4-BE49-F238E27FC236}">
                <a16:creationId xmlns:a16="http://schemas.microsoft.com/office/drawing/2014/main" id="{3F0C4344-A7A7-4D9C-B4A8-FD2FF9DF2F54}"/>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2.4 DHCP and APIPA</a:t>
            </a:r>
            <a:endParaRPr lang="en-US" dirty="0"/>
          </a:p>
        </p:txBody>
      </p:sp>
      <p:sp>
        <p:nvSpPr>
          <p:cNvPr id="13" name="Slide Number Placeholder 7">
            <a:extLst>
              <a:ext uri="{FF2B5EF4-FFF2-40B4-BE49-F238E27FC236}">
                <a16:creationId xmlns:a16="http://schemas.microsoft.com/office/drawing/2014/main" id="{83D030B0-7AAF-4D10-AC33-2A9D68EE8F66}"/>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1039452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view">
    <p:spTree>
      <p:nvGrpSpPr>
        <p:cNvPr id="1" name=""/>
        <p:cNvGrpSpPr/>
        <p:nvPr/>
      </p:nvGrpSpPr>
      <p:grpSpPr>
        <a:xfrm>
          <a:off x="0" y="0"/>
          <a:ext cx="0" cy="0"/>
          <a:chOff x="0" y="0"/>
          <a:chExt cx="0" cy="0"/>
        </a:xfrm>
      </p:grpSpPr>
      <p:sp>
        <p:nvSpPr>
          <p:cNvPr id="3" name="Content Placeholder 2"/>
          <p:cNvSpPr>
            <a:spLocks noGrp="1"/>
          </p:cNvSpPr>
          <p:nvPr>
            <p:ph idx="1"/>
          </p:nvPr>
        </p:nvSpPr>
        <p:spPr>
          <a:xfrm>
            <a:off x="7161362" y="914399"/>
            <a:ext cx="5030638"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id="{A2AA293D-B37D-4C3D-92EC-A239C731391B}"/>
              </a:ext>
            </a:extLst>
          </p:cNvPr>
          <p:cNvSpPr txBox="1"/>
          <p:nvPr userDrawn="1"/>
        </p:nvSpPr>
        <p:spPr>
          <a:xfrm>
            <a:off x="0" y="0"/>
            <a:ext cx="12192000" cy="822960"/>
          </a:xfrm>
          <a:prstGeom prst="rect">
            <a:avLst/>
          </a:prstGeom>
          <a:solidFill>
            <a:schemeClr val="bg2"/>
          </a:solidFill>
          <a:ln w="9525">
            <a:solidFill>
              <a:schemeClr val="bg2"/>
            </a:solidFill>
            <a:miter lim="800000"/>
            <a:headEnd/>
            <a:tailEnd/>
          </a:ln>
        </p:spPr>
        <p:txBody>
          <a:bodyPr vert="horz" wrap="square" lIns="91440" tIns="45720" rIns="91440" bIns="45720" numCol="1" anchor="ctr" anchorCtr="0" compatLnSpc="1">
            <a:prstTxWarp prst="textNoShape">
              <a:avLst/>
            </a:prstTxWarp>
            <a:normAutofit/>
          </a:bodyPr>
          <a:lstStyle>
            <a:lvl1pPr algn="ctr" eaLnBrk="0" fontAlgn="base" hangingPunct="0">
              <a:spcBef>
                <a:spcPct val="0"/>
              </a:spcBef>
              <a:spcAft>
                <a:spcPct val="0"/>
              </a:spcAft>
              <a:defRPr sz="3600" b="1">
                <a:solidFill>
                  <a:srgbClr val="F8F8F8"/>
                </a:solidFill>
                <a:latin typeface="+mj-lt"/>
                <a:ea typeface="+mj-ea"/>
                <a:cs typeface="+mj-cs"/>
              </a:defRPr>
            </a:lvl1pPr>
            <a:lvl2pPr algn="ctr" eaLnBrk="0" fontAlgn="base" hangingPunct="0">
              <a:spcBef>
                <a:spcPct val="0"/>
              </a:spcBef>
              <a:spcAft>
                <a:spcPct val="0"/>
              </a:spcAft>
              <a:defRPr sz="3600" b="1">
                <a:solidFill>
                  <a:srgbClr val="F8F8F8"/>
                </a:solidFill>
                <a:latin typeface="Verdana" pitchFamily="34" charset="0"/>
              </a:defRPr>
            </a:lvl2pPr>
            <a:lvl3pPr algn="ctr" eaLnBrk="0" fontAlgn="base" hangingPunct="0">
              <a:spcBef>
                <a:spcPct val="0"/>
              </a:spcBef>
              <a:spcAft>
                <a:spcPct val="0"/>
              </a:spcAft>
              <a:defRPr sz="3600" b="1">
                <a:solidFill>
                  <a:srgbClr val="F8F8F8"/>
                </a:solidFill>
                <a:latin typeface="Verdana" pitchFamily="34" charset="0"/>
              </a:defRPr>
            </a:lvl3pPr>
            <a:lvl4pPr algn="ctr" eaLnBrk="0" fontAlgn="base" hangingPunct="0">
              <a:spcBef>
                <a:spcPct val="0"/>
              </a:spcBef>
              <a:spcAft>
                <a:spcPct val="0"/>
              </a:spcAft>
              <a:defRPr sz="3600" b="1">
                <a:solidFill>
                  <a:srgbClr val="F8F8F8"/>
                </a:solidFill>
                <a:latin typeface="Verdana" pitchFamily="34" charset="0"/>
              </a:defRPr>
            </a:lvl4pPr>
            <a:lvl5pPr algn="ctr" eaLnBrk="0" fontAlgn="base" hangingPunct="0">
              <a:spcBef>
                <a:spcPct val="0"/>
              </a:spcBef>
              <a:spcAft>
                <a:spcPct val="0"/>
              </a:spcAft>
              <a:defRPr sz="3600" b="1">
                <a:solidFill>
                  <a:srgbClr val="F8F8F8"/>
                </a:solidFill>
                <a:latin typeface="Verdana" pitchFamily="34" charset="0"/>
              </a:defRPr>
            </a:lvl5pPr>
            <a:lvl6pPr marL="457200" algn="ctr" eaLnBrk="0" fontAlgn="base" hangingPunct="0">
              <a:spcBef>
                <a:spcPct val="0"/>
              </a:spcBef>
              <a:spcAft>
                <a:spcPct val="0"/>
              </a:spcAft>
              <a:defRPr sz="3600" b="1">
                <a:solidFill>
                  <a:schemeClr val="tx2"/>
                </a:solidFill>
                <a:latin typeface="Verdana" pitchFamily="34" charset="0"/>
              </a:defRPr>
            </a:lvl6pPr>
            <a:lvl7pPr marL="914400" algn="ctr" eaLnBrk="0" fontAlgn="base" hangingPunct="0">
              <a:spcBef>
                <a:spcPct val="0"/>
              </a:spcBef>
              <a:spcAft>
                <a:spcPct val="0"/>
              </a:spcAft>
              <a:defRPr sz="3600" b="1">
                <a:solidFill>
                  <a:schemeClr val="tx2"/>
                </a:solidFill>
                <a:latin typeface="Verdana" pitchFamily="34" charset="0"/>
              </a:defRPr>
            </a:lvl7pPr>
            <a:lvl8pPr marL="1371600" algn="ctr" eaLnBrk="0" fontAlgn="base" hangingPunct="0">
              <a:spcBef>
                <a:spcPct val="0"/>
              </a:spcBef>
              <a:spcAft>
                <a:spcPct val="0"/>
              </a:spcAft>
              <a:defRPr sz="3600" b="1">
                <a:solidFill>
                  <a:schemeClr val="tx2"/>
                </a:solidFill>
                <a:latin typeface="Verdana" pitchFamily="34" charset="0"/>
              </a:defRPr>
            </a:lvl8pPr>
            <a:lvl9pPr marL="1828800" algn="ctr" eaLnBrk="0" fontAlgn="base" hangingPunct="0">
              <a:spcBef>
                <a:spcPct val="0"/>
              </a:spcBef>
              <a:spcAft>
                <a:spcPct val="0"/>
              </a:spcAft>
              <a:defRPr sz="3600" b="1">
                <a:solidFill>
                  <a:schemeClr val="tx2"/>
                </a:solidFill>
                <a:latin typeface="Verdana" pitchFamily="34" charset="0"/>
              </a:defRPr>
            </a:lvl9pPr>
          </a:lstStyle>
          <a:p>
            <a:pPr lvl="0"/>
            <a:r>
              <a:rPr lang="en-US" sz="4800" dirty="0">
                <a:solidFill>
                  <a:schemeClr val="accent5"/>
                </a:solidFill>
                <a:latin typeface="+mj-lt"/>
                <a:ea typeface="Verdana" panose="020B0604030504040204" pitchFamily="34" charset="0"/>
                <a:cs typeface="Verdana" panose="020B0604030504040204" pitchFamily="34" charset="0"/>
              </a:rPr>
              <a:t>Review</a:t>
            </a:r>
          </a:p>
        </p:txBody>
      </p:sp>
      <p:grpSp>
        <p:nvGrpSpPr>
          <p:cNvPr id="12" name="Group 11">
            <a:extLst>
              <a:ext uri="{FF2B5EF4-FFF2-40B4-BE49-F238E27FC236}">
                <a16:creationId xmlns:a16="http://schemas.microsoft.com/office/drawing/2014/main" id="{D9D5A189-4666-4772-A9C8-16648CDE9AE8}"/>
              </a:ext>
            </a:extLst>
          </p:cNvPr>
          <p:cNvGrpSpPr/>
          <p:nvPr userDrawn="1"/>
        </p:nvGrpSpPr>
        <p:grpSpPr>
          <a:xfrm>
            <a:off x="17612" y="822960"/>
            <a:ext cx="7143750" cy="5715000"/>
            <a:chOff x="17612" y="822960"/>
            <a:chExt cx="7143750" cy="5715000"/>
          </a:xfrm>
        </p:grpSpPr>
        <p:pic>
          <p:nvPicPr>
            <p:cNvPr id="13" name="Picture 12" descr="Review (Image by Wavebreak Media © 123rf.com)">
              <a:extLst>
                <a:ext uri="{FF2B5EF4-FFF2-40B4-BE49-F238E27FC236}">
                  <a16:creationId xmlns:a16="http://schemas.microsoft.com/office/drawing/2014/main" id="{E6C7E7FE-ED67-4556-8E17-D224225F3C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7612" y="822960"/>
              <a:ext cx="7143750" cy="5715000"/>
            </a:xfrm>
            <a:prstGeom prst="rect">
              <a:avLst/>
            </a:prstGeom>
          </p:spPr>
        </p:pic>
        <p:sp>
          <p:nvSpPr>
            <p:cNvPr id="14" name="TextBox 13">
              <a:extLst>
                <a:ext uri="{FF2B5EF4-FFF2-40B4-BE49-F238E27FC236}">
                  <a16:creationId xmlns:a16="http://schemas.microsoft.com/office/drawing/2014/main" id="{FE75F581-47F3-447A-8CF0-D183ECAAF9EB}"/>
                </a:ext>
              </a:extLst>
            </p:cNvPr>
            <p:cNvSpPr txBox="1"/>
            <p:nvPr userDrawn="1"/>
          </p:nvSpPr>
          <p:spPr>
            <a:xfrm>
              <a:off x="4820657" y="859869"/>
              <a:ext cx="2340705" cy="246221"/>
            </a:xfrm>
            <a:prstGeom prst="rect">
              <a:avLst/>
            </a:prstGeom>
            <a:noFill/>
          </p:spPr>
          <p:txBody>
            <a:bodyPr wrap="none" rtlCol="0">
              <a:spAutoFit/>
            </a:bodyPr>
            <a:lstStyle/>
            <a:p>
              <a:r>
                <a:rPr lang="en-US" sz="1000" dirty="0">
                  <a:solidFill>
                    <a:schemeClr val="accent3"/>
                  </a:solidFill>
                </a:rPr>
                <a:t>Image by Wavebreak Media © 123rf.com</a:t>
              </a:r>
            </a:p>
          </p:txBody>
        </p:sp>
      </p:grpSp>
      <p:sp>
        <p:nvSpPr>
          <p:cNvPr id="15" name="Footer Placeholder 4">
            <a:extLst>
              <a:ext uri="{FF2B5EF4-FFF2-40B4-BE49-F238E27FC236}">
                <a16:creationId xmlns:a16="http://schemas.microsoft.com/office/drawing/2014/main" id="{8142CB92-11C2-4AC8-B0CA-A561CB4AFA8E}"/>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2.4 DHCP and APIPA</a:t>
            </a:r>
            <a:endParaRPr lang="en-US" dirty="0"/>
          </a:p>
        </p:txBody>
      </p:sp>
      <p:sp>
        <p:nvSpPr>
          <p:cNvPr id="16" name="Slide Number Placeholder 7">
            <a:extLst>
              <a:ext uri="{FF2B5EF4-FFF2-40B4-BE49-F238E27FC236}">
                <a16:creationId xmlns:a16="http://schemas.microsoft.com/office/drawing/2014/main" id="{E40D7C81-3927-4525-A429-18EA59538F94}"/>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4539467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bs">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5DCDA32-F80C-4AAC-996B-6E8032FB392A}"/>
              </a:ext>
            </a:extLst>
          </p:cNvPr>
          <p:cNvGrpSpPr/>
          <p:nvPr userDrawn="1"/>
        </p:nvGrpSpPr>
        <p:grpSpPr>
          <a:xfrm>
            <a:off x="5423065" y="813435"/>
            <a:ext cx="6768936" cy="5724525"/>
            <a:chOff x="5423065" y="813435"/>
            <a:chExt cx="6768936" cy="5724525"/>
          </a:xfrm>
        </p:grpSpPr>
        <p:pic>
          <p:nvPicPr>
            <p:cNvPr id="15" name="Picture 14" descr="Time for a lab... (Image by goodluz © 123rf.com)">
              <a:extLst>
                <a:ext uri="{FF2B5EF4-FFF2-40B4-BE49-F238E27FC236}">
                  <a16:creationId xmlns:a16="http://schemas.microsoft.com/office/drawing/2014/main" id="{03CE7AE5-8E7D-44CF-8BC6-5CA092633B1D}"/>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5423065" y="813435"/>
              <a:ext cx="6768936" cy="5724525"/>
            </a:xfrm>
            <a:prstGeom prst="rect">
              <a:avLst/>
            </a:prstGeom>
          </p:spPr>
        </p:pic>
        <p:sp>
          <p:nvSpPr>
            <p:cNvPr id="16" name="TextBox 15">
              <a:extLst>
                <a:ext uri="{FF2B5EF4-FFF2-40B4-BE49-F238E27FC236}">
                  <a16:creationId xmlns:a16="http://schemas.microsoft.com/office/drawing/2014/main" id="{E3D322FC-6A40-41D9-9421-BCEEDBFE2A81}"/>
                </a:ext>
              </a:extLst>
            </p:cNvPr>
            <p:cNvSpPr txBox="1"/>
            <p:nvPr userDrawn="1"/>
          </p:nvSpPr>
          <p:spPr>
            <a:xfrm>
              <a:off x="10391507" y="859869"/>
              <a:ext cx="1800493" cy="246221"/>
            </a:xfrm>
            <a:prstGeom prst="rect">
              <a:avLst/>
            </a:prstGeom>
            <a:noFill/>
          </p:spPr>
          <p:txBody>
            <a:bodyPr wrap="none" rtlCol="0">
              <a:spAutoFit/>
            </a:bodyPr>
            <a:lstStyle/>
            <a:p>
              <a:r>
                <a:rPr lang="en-US" sz="1000" dirty="0">
                  <a:solidFill>
                    <a:schemeClr val="accent3"/>
                  </a:solidFill>
                </a:rPr>
                <a:t>Image by </a:t>
              </a:r>
              <a:r>
                <a:rPr lang="en-US" sz="1000" dirty="0" err="1">
                  <a:solidFill>
                    <a:schemeClr val="accent3"/>
                  </a:solidFill>
                </a:rPr>
                <a:t>goodluz</a:t>
              </a:r>
              <a:r>
                <a:rPr lang="en-US" sz="1000" dirty="0">
                  <a:solidFill>
                    <a:schemeClr val="accent3"/>
                  </a:solidFill>
                </a:rPr>
                <a:t> © 123rf.com</a:t>
              </a:r>
            </a:p>
          </p:txBody>
        </p:sp>
      </p:grpSp>
      <p:sp>
        <p:nvSpPr>
          <p:cNvPr id="3" name="Content Placeholder 2"/>
          <p:cNvSpPr>
            <a:spLocks noGrp="1"/>
          </p:cNvSpPr>
          <p:nvPr>
            <p:ph idx="1"/>
          </p:nvPr>
        </p:nvSpPr>
        <p:spPr>
          <a:xfrm>
            <a:off x="91440" y="914400"/>
            <a:ext cx="5331624"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id="{A2AA293D-B37D-4C3D-92EC-A239C731391B}"/>
              </a:ext>
            </a:extLst>
          </p:cNvPr>
          <p:cNvSpPr txBox="1"/>
          <p:nvPr userDrawn="1"/>
        </p:nvSpPr>
        <p:spPr>
          <a:xfrm>
            <a:off x="0" y="0"/>
            <a:ext cx="12192000" cy="822960"/>
          </a:xfrm>
          <a:prstGeom prst="rect">
            <a:avLst/>
          </a:prstGeom>
          <a:solidFill>
            <a:schemeClr val="bg2"/>
          </a:solidFill>
          <a:ln w="9525">
            <a:solidFill>
              <a:schemeClr val="bg2"/>
            </a:solidFill>
            <a:miter lim="800000"/>
            <a:headEnd/>
            <a:tailEnd/>
          </a:ln>
        </p:spPr>
        <p:txBody>
          <a:bodyPr vert="horz" wrap="square" lIns="91440" tIns="45720" rIns="91440" bIns="45720" numCol="1" anchor="ctr" anchorCtr="0" compatLnSpc="1">
            <a:prstTxWarp prst="textNoShape">
              <a:avLst/>
            </a:prstTxWarp>
            <a:normAutofit/>
          </a:bodyPr>
          <a:lstStyle>
            <a:lvl1pPr algn="ctr" eaLnBrk="0" fontAlgn="base" hangingPunct="0">
              <a:spcBef>
                <a:spcPct val="0"/>
              </a:spcBef>
              <a:spcAft>
                <a:spcPct val="0"/>
              </a:spcAft>
              <a:defRPr sz="3600" b="1">
                <a:solidFill>
                  <a:srgbClr val="F8F8F8"/>
                </a:solidFill>
                <a:latin typeface="+mj-lt"/>
                <a:ea typeface="+mj-ea"/>
                <a:cs typeface="+mj-cs"/>
              </a:defRPr>
            </a:lvl1pPr>
            <a:lvl2pPr algn="ctr" eaLnBrk="0" fontAlgn="base" hangingPunct="0">
              <a:spcBef>
                <a:spcPct val="0"/>
              </a:spcBef>
              <a:spcAft>
                <a:spcPct val="0"/>
              </a:spcAft>
              <a:defRPr sz="3600" b="1">
                <a:solidFill>
                  <a:srgbClr val="F8F8F8"/>
                </a:solidFill>
                <a:latin typeface="Verdana" pitchFamily="34" charset="0"/>
              </a:defRPr>
            </a:lvl2pPr>
            <a:lvl3pPr algn="ctr" eaLnBrk="0" fontAlgn="base" hangingPunct="0">
              <a:spcBef>
                <a:spcPct val="0"/>
              </a:spcBef>
              <a:spcAft>
                <a:spcPct val="0"/>
              </a:spcAft>
              <a:defRPr sz="3600" b="1">
                <a:solidFill>
                  <a:srgbClr val="F8F8F8"/>
                </a:solidFill>
                <a:latin typeface="Verdana" pitchFamily="34" charset="0"/>
              </a:defRPr>
            </a:lvl3pPr>
            <a:lvl4pPr algn="ctr" eaLnBrk="0" fontAlgn="base" hangingPunct="0">
              <a:spcBef>
                <a:spcPct val="0"/>
              </a:spcBef>
              <a:spcAft>
                <a:spcPct val="0"/>
              </a:spcAft>
              <a:defRPr sz="3600" b="1">
                <a:solidFill>
                  <a:srgbClr val="F8F8F8"/>
                </a:solidFill>
                <a:latin typeface="Verdana" pitchFamily="34" charset="0"/>
              </a:defRPr>
            </a:lvl4pPr>
            <a:lvl5pPr algn="ctr" eaLnBrk="0" fontAlgn="base" hangingPunct="0">
              <a:spcBef>
                <a:spcPct val="0"/>
              </a:spcBef>
              <a:spcAft>
                <a:spcPct val="0"/>
              </a:spcAft>
              <a:defRPr sz="3600" b="1">
                <a:solidFill>
                  <a:srgbClr val="F8F8F8"/>
                </a:solidFill>
                <a:latin typeface="Verdana" pitchFamily="34" charset="0"/>
              </a:defRPr>
            </a:lvl5pPr>
            <a:lvl6pPr marL="457200" algn="ctr" eaLnBrk="0" fontAlgn="base" hangingPunct="0">
              <a:spcBef>
                <a:spcPct val="0"/>
              </a:spcBef>
              <a:spcAft>
                <a:spcPct val="0"/>
              </a:spcAft>
              <a:defRPr sz="3600" b="1">
                <a:solidFill>
                  <a:schemeClr val="tx2"/>
                </a:solidFill>
                <a:latin typeface="Verdana" pitchFamily="34" charset="0"/>
              </a:defRPr>
            </a:lvl6pPr>
            <a:lvl7pPr marL="914400" algn="ctr" eaLnBrk="0" fontAlgn="base" hangingPunct="0">
              <a:spcBef>
                <a:spcPct val="0"/>
              </a:spcBef>
              <a:spcAft>
                <a:spcPct val="0"/>
              </a:spcAft>
              <a:defRPr sz="3600" b="1">
                <a:solidFill>
                  <a:schemeClr val="tx2"/>
                </a:solidFill>
                <a:latin typeface="Verdana" pitchFamily="34" charset="0"/>
              </a:defRPr>
            </a:lvl7pPr>
            <a:lvl8pPr marL="1371600" algn="ctr" eaLnBrk="0" fontAlgn="base" hangingPunct="0">
              <a:spcBef>
                <a:spcPct val="0"/>
              </a:spcBef>
              <a:spcAft>
                <a:spcPct val="0"/>
              </a:spcAft>
              <a:defRPr sz="3600" b="1">
                <a:solidFill>
                  <a:schemeClr val="tx2"/>
                </a:solidFill>
                <a:latin typeface="Verdana" pitchFamily="34" charset="0"/>
              </a:defRPr>
            </a:lvl8pPr>
            <a:lvl9pPr marL="1828800" algn="ctr" eaLnBrk="0" fontAlgn="base" hangingPunct="0">
              <a:spcBef>
                <a:spcPct val="0"/>
              </a:spcBef>
              <a:spcAft>
                <a:spcPct val="0"/>
              </a:spcAft>
              <a:defRPr sz="3600" b="1">
                <a:solidFill>
                  <a:schemeClr val="tx2"/>
                </a:solidFill>
                <a:latin typeface="Verdana" pitchFamily="34" charset="0"/>
              </a:defRPr>
            </a:lvl9pPr>
          </a:lstStyle>
          <a:p>
            <a:pPr lvl="0"/>
            <a:r>
              <a:rPr lang="en-US" sz="4800" dirty="0">
                <a:solidFill>
                  <a:schemeClr val="accent5"/>
                </a:solidFill>
                <a:latin typeface="+mj-lt"/>
                <a:ea typeface="Verdana" panose="020B0604030504040204" pitchFamily="34" charset="0"/>
                <a:cs typeface="Verdana" panose="020B0604030504040204" pitchFamily="34" charset="0"/>
              </a:rPr>
              <a:t>Labs</a:t>
            </a:r>
          </a:p>
        </p:txBody>
      </p:sp>
      <p:sp>
        <p:nvSpPr>
          <p:cNvPr id="17" name="Footer Placeholder 4">
            <a:extLst>
              <a:ext uri="{FF2B5EF4-FFF2-40B4-BE49-F238E27FC236}">
                <a16:creationId xmlns:a16="http://schemas.microsoft.com/office/drawing/2014/main" id="{0AD369E6-3008-4AB3-8D39-2CAC2676621F}"/>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2.4 DHCP and APIPA</a:t>
            </a:r>
            <a:endParaRPr lang="en-US" dirty="0"/>
          </a:p>
        </p:txBody>
      </p:sp>
    </p:spTree>
    <p:extLst>
      <p:ext uri="{BB962C8B-B14F-4D97-AF65-F5344CB8AC3E}">
        <p14:creationId xmlns:p14="http://schemas.microsoft.com/office/powerpoint/2010/main" val="416572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ractice Lab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0376" y="914400"/>
            <a:ext cx="5331624"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id="{A2AA293D-B37D-4C3D-92EC-A239C731391B}"/>
              </a:ext>
            </a:extLst>
          </p:cNvPr>
          <p:cNvSpPr txBox="1"/>
          <p:nvPr userDrawn="1"/>
        </p:nvSpPr>
        <p:spPr>
          <a:xfrm>
            <a:off x="0" y="0"/>
            <a:ext cx="12192000" cy="822960"/>
          </a:xfrm>
          <a:prstGeom prst="rect">
            <a:avLst/>
          </a:prstGeom>
          <a:solidFill>
            <a:schemeClr val="bg2"/>
          </a:solidFill>
          <a:ln w="9525">
            <a:solidFill>
              <a:schemeClr val="bg2"/>
            </a:solidFill>
            <a:miter lim="800000"/>
            <a:headEnd/>
            <a:tailEnd/>
          </a:ln>
        </p:spPr>
        <p:txBody>
          <a:bodyPr vert="horz" wrap="square" lIns="91440" tIns="45720" rIns="91440" bIns="45720" numCol="1" anchor="ctr" anchorCtr="0" compatLnSpc="1">
            <a:prstTxWarp prst="textNoShape">
              <a:avLst/>
            </a:prstTxWarp>
            <a:normAutofit/>
          </a:bodyPr>
          <a:lstStyle>
            <a:lvl1pPr algn="ctr" eaLnBrk="0" fontAlgn="base" hangingPunct="0">
              <a:spcBef>
                <a:spcPct val="0"/>
              </a:spcBef>
              <a:spcAft>
                <a:spcPct val="0"/>
              </a:spcAft>
              <a:defRPr sz="3600" b="1">
                <a:solidFill>
                  <a:srgbClr val="F8F8F8"/>
                </a:solidFill>
                <a:latin typeface="+mj-lt"/>
                <a:ea typeface="+mj-ea"/>
                <a:cs typeface="+mj-cs"/>
              </a:defRPr>
            </a:lvl1pPr>
            <a:lvl2pPr algn="ctr" eaLnBrk="0" fontAlgn="base" hangingPunct="0">
              <a:spcBef>
                <a:spcPct val="0"/>
              </a:spcBef>
              <a:spcAft>
                <a:spcPct val="0"/>
              </a:spcAft>
              <a:defRPr sz="3600" b="1">
                <a:solidFill>
                  <a:srgbClr val="F8F8F8"/>
                </a:solidFill>
                <a:latin typeface="Verdana" pitchFamily="34" charset="0"/>
              </a:defRPr>
            </a:lvl2pPr>
            <a:lvl3pPr algn="ctr" eaLnBrk="0" fontAlgn="base" hangingPunct="0">
              <a:spcBef>
                <a:spcPct val="0"/>
              </a:spcBef>
              <a:spcAft>
                <a:spcPct val="0"/>
              </a:spcAft>
              <a:defRPr sz="3600" b="1">
                <a:solidFill>
                  <a:srgbClr val="F8F8F8"/>
                </a:solidFill>
                <a:latin typeface="Verdana" pitchFamily="34" charset="0"/>
              </a:defRPr>
            </a:lvl3pPr>
            <a:lvl4pPr algn="ctr" eaLnBrk="0" fontAlgn="base" hangingPunct="0">
              <a:spcBef>
                <a:spcPct val="0"/>
              </a:spcBef>
              <a:spcAft>
                <a:spcPct val="0"/>
              </a:spcAft>
              <a:defRPr sz="3600" b="1">
                <a:solidFill>
                  <a:srgbClr val="F8F8F8"/>
                </a:solidFill>
                <a:latin typeface="Verdana" pitchFamily="34" charset="0"/>
              </a:defRPr>
            </a:lvl4pPr>
            <a:lvl5pPr algn="ctr" eaLnBrk="0" fontAlgn="base" hangingPunct="0">
              <a:spcBef>
                <a:spcPct val="0"/>
              </a:spcBef>
              <a:spcAft>
                <a:spcPct val="0"/>
              </a:spcAft>
              <a:defRPr sz="3600" b="1">
                <a:solidFill>
                  <a:srgbClr val="F8F8F8"/>
                </a:solidFill>
                <a:latin typeface="Verdana" pitchFamily="34" charset="0"/>
              </a:defRPr>
            </a:lvl5pPr>
            <a:lvl6pPr marL="457200" algn="ctr" eaLnBrk="0" fontAlgn="base" hangingPunct="0">
              <a:spcBef>
                <a:spcPct val="0"/>
              </a:spcBef>
              <a:spcAft>
                <a:spcPct val="0"/>
              </a:spcAft>
              <a:defRPr sz="3600" b="1">
                <a:solidFill>
                  <a:schemeClr val="tx2"/>
                </a:solidFill>
                <a:latin typeface="Verdana" pitchFamily="34" charset="0"/>
              </a:defRPr>
            </a:lvl6pPr>
            <a:lvl7pPr marL="914400" algn="ctr" eaLnBrk="0" fontAlgn="base" hangingPunct="0">
              <a:spcBef>
                <a:spcPct val="0"/>
              </a:spcBef>
              <a:spcAft>
                <a:spcPct val="0"/>
              </a:spcAft>
              <a:defRPr sz="3600" b="1">
                <a:solidFill>
                  <a:schemeClr val="tx2"/>
                </a:solidFill>
                <a:latin typeface="Verdana" pitchFamily="34" charset="0"/>
              </a:defRPr>
            </a:lvl7pPr>
            <a:lvl8pPr marL="1371600" algn="ctr" eaLnBrk="0" fontAlgn="base" hangingPunct="0">
              <a:spcBef>
                <a:spcPct val="0"/>
              </a:spcBef>
              <a:spcAft>
                <a:spcPct val="0"/>
              </a:spcAft>
              <a:defRPr sz="3600" b="1">
                <a:solidFill>
                  <a:schemeClr val="tx2"/>
                </a:solidFill>
                <a:latin typeface="Verdana" pitchFamily="34" charset="0"/>
              </a:defRPr>
            </a:lvl8pPr>
            <a:lvl9pPr marL="1828800" algn="ctr" eaLnBrk="0" fontAlgn="base" hangingPunct="0">
              <a:spcBef>
                <a:spcPct val="0"/>
              </a:spcBef>
              <a:spcAft>
                <a:spcPct val="0"/>
              </a:spcAft>
              <a:defRPr sz="3600" b="1">
                <a:solidFill>
                  <a:schemeClr val="tx2"/>
                </a:solidFill>
                <a:latin typeface="Verdana" pitchFamily="34" charset="0"/>
              </a:defRPr>
            </a:lvl9pPr>
          </a:lstStyle>
          <a:p>
            <a:pPr lvl="0"/>
            <a:r>
              <a:rPr lang="en-US" sz="4800" dirty="0">
                <a:solidFill>
                  <a:schemeClr val="accent5"/>
                </a:solidFill>
                <a:latin typeface="+mj-lt"/>
                <a:ea typeface="Verdana" panose="020B0604030504040204" pitchFamily="34" charset="0"/>
                <a:cs typeface="Verdana" panose="020B0604030504040204" pitchFamily="34" charset="0"/>
              </a:rPr>
              <a:t>Practice Labs</a:t>
            </a:r>
          </a:p>
        </p:txBody>
      </p:sp>
      <p:pic>
        <p:nvPicPr>
          <p:cNvPr id="8" name="Picture 7" descr="Self-study Live Labs">
            <a:extLst>
              <a:ext uri="{FF2B5EF4-FFF2-40B4-BE49-F238E27FC236}">
                <a16:creationId xmlns:a16="http://schemas.microsoft.com/office/drawing/2014/main" id="{433843D1-A3A3-4680-9E48-8B7F278231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5607" y="2105072"/>
            <a:ext cx="6524576" cy="2949942"/>
          </a:xfrm>
          <a:prstGeom prst="rect">
            <a:avLst/>
          </a:prstGeom>
        </p:spPr>
      </p:pic>
      <p:sp>
        <p:nvSpPr>
          <p:cNvPr id="9" name="Footer Placeholder 4">
            <a:extLst>
              <a:ext uri="{FF2B5EF4-FFF2-40B4-BE49-F238E27FC236}">
                <a16:creationId xmlns:a16="http://schemas.microsoft.com/office/drawing/2014/main" id="{C3F1B87B-5ECD-4CA5-A6A4-906673AE1CE3}"/>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2.4 DHCP and APIPA</a:t>
            </a:r>
            <a:endParaRPr lang="en-US" dirty="0"/>
          </a:p>
        </p:txBody>
      </p:sp>
    </p:spTree>
    <p:extLst>
      <p:ext uri="{BB962C8B-B14F-4D97-AF65-F5344CB8AC3E}">
        <p14:creationId xmlns:p14="http://schemas.microsoft.com/office/powerpoint/2010/main" val="3392165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914399"/>
            <a:ext cx="1197864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09765914-C0DD-4D57-876A-8BE033A6EE9E}"/>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2.4 DHCP and APIPA</a:t>
            </a:r>
            <a:endParaRPr lang="en-US" dirty="0"/>
          </a:p>
        </p:txBody>
      </p:sp>
      <p:sp>
        <p:nvSpPr>
          <p:cNvPr id="10" name="Slide Number Placeholder 7">
            <a:extLst>
              <a:ext uri="{FF2B5EF4-FFF2-40B4-BE49-F238E27FC236}">
                <a16:creationId xmlns:a16="http://schemas.microsoft.com/office/drawing/2014/main" id="{211DBF29-2D7E-4845-B106-276832D3014C}"/>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372996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Over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914399"/>
            <a:ext cx="1197864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6" name="Content Placeholder 2"/>
          <p:cNvSpPr>
            <a:spLocks noGrp="1"/>
          </p:cNvSpPr>
          <p:nvPr>
            <p:ph idx="12"/>
          </p:nvPr>
        </p:nvSpPr>
        <p:spPr>
          <a:xfrm>
            <a:off x="91440" y="3749040"/>
            <a:ext cx="1197864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1F726AD9-D0F2-4891-952C-2475E49333BF}"/>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2.4 DHCP and APIPA</a:t>
            </a:r>
            <a:endParaRPr lang="en-US" dirty="0"/>
          </a:p>
        </p:txBody>
      </p:sp>
      <p:sp>
        <p:nvSpPr>
          <p:cNvPr id="10" name="Slide Number Placeholder 7">
            <a:extLst>
              <a:ext uri="{FF2B5EF4-FFF2-40B4-BE49-F238E27FC236}">
                <a16:creationId xmlns:a16="http://schemas.microsoft.com/office/drawing/2014/main" id="{4A9DE424-77D6-4C3C-9EEE-5594EE5DB665}"/>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80494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439" y="914400"/>
            <a:ext cx="594360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914400"/>
            <a:ext cx="593956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B305F697-A50F-454E-A5B3-6B700EF54006}"/>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2.4 DHCP and APIPA</a:t>
            </a:r>
            <a:endParaRPr lang="en-US" dirty="0"/>
          </a:p>
        </p:txBody>
      </p:sp>
      <p:sp>
        <p:nvSpPr>
          <p:cNvPr id="10" name="Slide Number Placeholder 7">
            <a:extLst>
              <a:ext uri="{FF2B5EF4-FFF2-40B4-BE49-F238E27FC236}">
                <a16:creationId xmlns:a16="http://schemas.microsoft.com/office/drawing/2014/main" id="{AFBDB162-864E-4CAD-8093-B010B513A801}"/>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1191844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440" y="914400"/>
            <a:ext cx="594360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2"/>
          </p:nvPr>
        </p:nvSpPr>
        <p:spPr>
          <a:xfrm>
            <a:off x="6126480" y="914400"/>
            <a:ext cx="5943600" cy="2743200"/>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6126480" y="3749040"/>
            <a:ext cx="5943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E09A755E-6A49-4C8C-82B5-FDE250A6C366}"/>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2.4 DHCP and APIPA</a:t>
            </a:r>
            <a:endParaRPr lang="en-US" dirty="0"/>
          </a:p>
        </p:txBody>
      </p:sp>
      <p:sp>
        <p:nvSpPr>
          <p:cNvPr id="10" name="Slide Number Placeholder 7">
            <a:extLst>
              <a:ext uri="{FF2B5EF4-FFF2-40B4-BE49-F238E27FC236}">
                <a16:creationId xmlns:a16="http://schemas.microsoft.com/office/drawing/2014/main" id="{21546376-DDFD-4688-8065-371F7D41E36E}"/>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3133306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126480" y="914400"/>
            <a:ext cx="593956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2"/>
          </p:nvPr>
        </p:nvSpPr>
        <p:spPr>
          <a:xfrm>
            <a:off x="91440" y="914400"/>
            <a:ext cx="5943600" cy="2743200"/>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91440" y="3749040"/>
            <a:ext cx="5943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36743D9A-8760-4675-9653-FCA0CE7ECC26}"/>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2.4 DHCP and APIPA</a:t>
            </a:r>
            <a:endParaRPr lang="en-US" dirty="0"/>
          </a:p>
        </p:txBody>
      </p:sp>
      <p:sp>
        <p:nvSpPr>
          <p:cNvPr id="10" name="Slide Number Placeholder 7">
            <a:extLst>
              <a:ext uri="{FF2B5EF4-FFF2-40B4-BE49-F238E27FC236}">
                <a16:creationId xmlns:a16="http://schemas.microsoft.com/office/drawing/2014/main" id="{F742A9D7-CC31-40BE-98A1-1236E292A791}"/>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62023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5"/>
          <p:cNvSpPr>
            <a:spLocks noGrp="1"/>
          </p:cNvSpPr>
          <p:nvPr>
            <p:ph sz="quarter" idx="12"/>
          </p:nvPr>
        </p:nvSpPr>
        <p:spPr>
          <a:xfrm>
            <a:off x="91440" y="914400"/>
            <a:ext cx="5943600" cy="2743200"/>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91440" y="3749040"/>
            <a:ext cx="5943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5"/>
          <p:cNvSpPr>
            <a:spLocks noGrp="1"/>
          </p:cNvSpPr>
          <p:nvPr>
            <p:ph sz="quarter" idx="14"/>
          </p:nvPr>
        </p:nvSpPr>
        <p:spPr>
          <a:xfrm>
            <a:off x="6126480" y="914400"/>
            <a:ext cx="5943600" cy="2743200"/>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8"/>
          <p:cNvSpPr>
            <a:spLocks noGrp="1"/>
          </p:cNvSpPr>
          <p:nvPr>
            <p:ph sz="quarter" idx="15"/>
          </p:nvPr>
        </p:nvSpPr>
        <p:spPr>
          <a:xfrm>
            <a:off x="6126480" y="3749040"/>
            <a:ext cx="5943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D31C88DF-ED55-42FA-8000-06B9063FEDF3}"/>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2.4 DHCP and APIPA</a:t>
            </a:r>
            <a:endParaRPr lang="en-US" dirty="0"/>
          </a:p>
        </p:txBody>
      </p:sp>
      <p:sp>
        <p:nvSpPr>
          <p:cNvPr id="13" name="Slide Number Placeholder 7">
            <a:extLst>
              <a:ext uri="{FF2B5EF4-FFF2-40B4-BE49-F238E27FC236}">
                <a16:creationId xmlns:a16="http://schemas.microsoft.com/office/drawing/2014/main" id="{3EE30B81-82AD-4699-9F21-CE4AFA96D0F0}"/>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957444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A0A27573-ABD4-4DEB-A1ED-921C0BA9A820}"/>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2.4 DHCP and APIPA</a:t>
            </a:r>
            <a:endParaRPr lang="en-US" dirty="0"/>
          </a:p>
        </p:txBody>
      </p:sp>
      <p:sp>
        <p:nvSpPr>
          <p:cNvPr id="8" name="Slide Number Placeholder 7">
            <a:extLst>
              <a:ext uri="{FF2B5EF4-FFF2-40B4-BE49-F238E27FC236}">
                <a16:creationId xmlns:a16="http://schemas.microsoft.com/office/drawing/2014/main" id="{16E9CA2A-030E-447C-A327-BD1B96480168}"/>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1447467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03BBC94A-E716-4C5B-9551-6AA8BA10D5F6}"/>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2.4 DHCP and APIPA</a:t>
            </a:r>
            <a:endParaRPr lang="en-US" dirty="0"/>
          </a:p>
        </p:txBody>
      </p:sp>
      <p:sp>
        <p:nvSpPr>
          <p:cNvPr id="7" name="Slide Number Placeholder 7">
            <a:extLst>
              <a:ext uri="{FF2B5EF4-FFF2-40B4-BE49-F238E27FC236}">
                <a16:creationId xmlns:a16="http://schemas.microsoft.com/office/drawing/2014/main" id="{E965B00A-B150-494F-B7D0-22A1D5AAF908}"/>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702673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822960"/>
          </a:xfrm>
          <a:prstGeom prst="rect">
            <a:avLst/>
          </a:prstGeom>
          <a:solidFill>
            <a:schemeClr val="tx1"/>
          </a:solidFill>
        </p:spPr>
        <p:txBody>
          <a:bodyPr vert="horz" lIns="91440" tIns="45720" rIns="91440" bIns="45720" rtlCol="0" anchor="ctr">
            <a:noAutofit/>
          </a:bodyPr>
          <a:lstStyle/>
          <a:p>
            <a:r>
              <a:rPr lang="en-US" noProof="0"/>
              <a:t>Click to edit Master title style</a:t>
            </a:r>
            <a:endParaRPr lang="en-US" noProof="0" dirty="0"/>
          </a:p>
        </p:txBody>
      </p:sp>
      <p:sp>
        <p:nvSpPr>
          <p:cNvPr id="3" name="Text Placeholder 2"/>
          <p:cNvSpPr>
            <a:spLocks noGrp="1"/>
          </p:cNvSpPr>
          <p:nvPr>
            <p:ph type="body" idx="1"/>
          </p:nvPr>
        </p:nvSpPr>
        <p:spPr>
          <a:xfrm>
            <a:off x="91440" y="914400"/>
            <a:ext cx="11978640" cy="5577840"/>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Footer Placeholder 4"/>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2.4 DHCP and APIPA</a:t>
            </a:r>
            <a:endParaRPr lang="en-US" dirty="0"/>
          </a:p>
        </p:txBody>
      </p:sp>
      <p:sp>
        <p:nvSpPr>
          <p:cNvPr id="8" name="Slide Number Placeholder 7"/>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358617278"/>
      </p:ext>
    </p:extLst>
  </p:cSld>
  <p:clrMap bg1="lt1" tx1="dk1" bg2="lt2" tx2="dk2" accent1="accent1" accent2="accent2" accent3="accent3" accent4="accent4" accent5="accent5" accent6="accent6" hlink="hlink" folHlink="folHlink"/>
  <p:sldLayoutIdLst>
    <p:sldLayoutId id="2147483661" r:id="rId1"/>
    <p:sldLayoutId id="2147483686" r:id="rId2"/>
    <p:sldLayoutId id="2147483682" r:id="rId3"/>
    <p:sldLayoutId id="2147483664" r:id="rId4"/>
    <p:sldLayoutId id="2147483674" r:id="rId5"/>
    <p:sldLayoutId id="2147483675" r:id="rId6"/>
    <p:sldLayoutId id="2147483676" r:id="rId7"/>
    <p:sldLayoutId id="2147483666" r:id="rId8"/>
    <p:sldLayoutId id="2147483677" r:id="rId9"/>
    <p:sldLayoutId id="2147483681" r:id="rId10"/>
    <p:sldLayoutId id="2147483667" r:id="rId11"/>
    <p:sldLayoutId id="2147483687" r:id="rId12"/>
    <p:sldLayoutId id="2147483688" r:id="rId13"/>
    <p:sldLayoutId id="2147483689" r:id="rId14"/>
    <p:sldLayoutId id="2147483690" r:id="rId15"/>
  </p:sldLayoutIdLst>
  <p:hf hdr="0" dt="0"/>
  <p:txStyles>
    <p:titleStyle>
      <a:lvl1pPr algn="ctr" defTabSz="914400" rtl="0" eaLnBrk="1" latinLnBrk="0" hangingPunct="1">
        <a:lnSpc>
          <a:spcPct val="100000"/>
        </a:lnSpc>
        <a:spcBef>
          <a:spcPct val="0"/>
        </a:spcBef>
        <a:buNone/>
        <a:defRPr sz="5400" b="1" kern="1200">
          <a:solidFill>
            <a:schemeClr val="accent5"/>
          </a:solidFill>
          <a:latin typeface="+mj-lt"/>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110000"/>
        </a:lnSpc>
        <a:spcBef>
          <a:spcPts val="0"/>
        </a:spcBef>
        <a:spcAft>
          <a:spcPts val="1800"/>
        </a:spcAft>
        <a:buSzPct val="100000"/>
        <a:buFont typeface="Arial" panose="020B0604020202020204" pitchFamily="34" charset="0"/>
        <a:buChar char="•"/>
        <a:defRPr sz="4400" i="0" kern="1200">
          <a:solidFill>
            <a:schemeClr val="tx1"/>
          </a:solidFill>
          <a:latin typeface="+mn-lt"/>
          <a:ea typeface="Verdana" panose="020B06040305040B0204" pitchFamily="34" charset="0"/>
          <a:cs typeface="Verdana" panose="020B06040305040B0204" pitchFamily="34" charset="0"/>
        </a:defRPr>
      </a:lvl1pPr>
      <a:lvl2pPr marL="685800" indent="-228600" algn="l" defTabSz="914400" rtl="0" eaLnBrk="1" latinLnBrk="0" hangingPunct="1">
        <a:lnSpc>
          <a:spcPct val="100000"/>
        </a:lnSpc>
        <a:spcBef>
          <a:spcPts val="0"/>
        </a:spcBef>
        <a:spcAft>
          <a:spcPts val="1200"/>
        </a:spcAft>
        <a:buSzPct val="75000"/>
        <a:buFont typeface="Courier New" panose="02070309020205020404" pitchFamily="49" charset="0"/>
        <a:buChar char="o"/>
        <a:defRPr sz="3600" i="0" kern="1200">
          <a:solidFill>
            <a:schemeClr val="tx1"/>
          </a:solidFill>
          <a:latin typeface="+mn-lt"/>
          <a:ea typeface="Verdana" panose="020B0604030504040204" pitchFamily="34" charset="0"/>
          <a:cs typeface="Verdana" panose="020B0604030504040204" pitchFamily="34" charset="0"/>
        </a:defRPr>
      </a:lvl2pPr>
      <a:lvl3pPr marL="1143000" indent="-228600" algn="l" defTabSz="914400" rtl="0" eaLnBrk="1" latinLnBrk="0" hangingPunct="1">
        <a:lnSpc>
          <a:spcPct val="100000"/>
        </a:lnSpc>
        <a:spcBef>
          <a:spcPts val="0"/>
        </a:spcBef>
        <a:spcAft>
          <a:spcPts val="600"/>
        </a:spcAft>
        <a:buSzPct val="90000"/>
        <a:buFont typeface="Verdana" panose="020B0604030504040204" pitchFamily="34" charset="0"/>
        <a:buChar char="−"/>
        <a:defRPr sz="2800" i="0" kern="1200">
          <a:solidFill>
            <a:schemeClr val="tx1"/>
          </a:solidFill>
          <a:latin typeface="+mn-lt"/>
          <a:ea typeface="Verdana" panose="020B0604030504040204" pitchFamily="34" charset="0"/>
          <a:cs typeface="Verdana" panose="020B0604030504040204" pitchFamily="34" charset="0"/>
        </a:defRPr>
      </a:lvl3pPr>
      <a:lvl4pPr marL="1600200" indent="-228600" algn="l" defTabSz="914400" rtl="0" eaLnBrk="1" latinLnBrk="0" hangingPunct="1">
        <a:lnSpc>
          <a:spcPct val="100000"/>
        </a:lnSpc>
        <a:spcBef>
          <a:spcPts val="0"/>
        </a:spcBef>
        <a:spcAft>
          <a:spcPts val="600"/>
        </a:spcAft>
        <a:buSzPct val="90000"/>
        <a:buFont typeface="Verdana" panose="020B0604030504040204" pitchFamily="34" charset="0"/>
        <a:buChar char="−"/>
        <a:defRPr sz="2400" i="0" kern="1200" baseline="0">
          <a:solidFill>
            <a:schemeClr val="tx1"/>
          </a:solidFill>
          <a:latin typeface="+mn-lt"/>
          <a:ea typeface="Verdana" panose="020B0604030504040204" pitchFamily="34" charset="0"/>
          <a:cs typeface="Verdana" panose="020B0604030504040204" pitchFamily="34" charset="0"/>
        </a:defRPr>
      </a:lvl4pPr>
      <a:lvl5pPr marL="2057400" indent="-228600" algn="l" defTabSz="914400" rtl="0" eaLnBrk="1" latinLnBrk="0" hangingPunct="1">
        <a:lnSpc>
          <a:spcPct val="100000"/>
        </a:lnSpc>
        <a:spcBef>
          <a:spcPts val="0"/>
        </a:spcBef>
        <a:spcAft>
          <a:spcPts val="600"/>
        </a:spcAft>
        <a:buSzPct val="90000"/>
        <a:buFont typeface="Verdana" panose="020B0604030504040204" pitchFamily="34" charset="0"/>
        <a:buChar char="−"/>
        <a:defRPr sz="2400" i="0" kern="1200">
          <a:solidFill>
            <a:schemeClr val="tx1"/>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subTitle" idx="1"/>
          </p:nvPr>
        </p:nvSpPr>
        <p:spPr/>
        <p:txBody>
          <a:bodyPr/>
          <a:lstStyle/>
          <a:p>
            <a:r>
              <a:rPr lang="en-US" altLang="en-US" noProof="0" dirty="0"/>
              <a:t>2.4 DHCP and APIPA</a:t>
            </a:r>
          </a:p>
        </p:txBody>
      </p:sp>
      <p:sp>
        <p:nvSpPr>
          <p:cNvPr id="8194" name="Rectangle 2"/>
          <p:cNvSpPr>
            <a:spLocks noGrp="1" noChangeArrowheads="1"/>
          </p:cNvSpPr>
          <p:nvPr>
            <p:ph type="title"/>
          </p:nvPr>
        </p:nvSpPr>
        <p:spPr/>
        <p:txBody>
          <a:bodyPr/>
          <a:lstStyle/>
          <a:p>
            <a:r>
              <a:rPr lang="en-US" altLang="en-US" noProof="0"/>
              <a:t>CompTIA Network+ Certification</a:t>
            </a:r>
            <a:endParaRPr lang="en-US" altLang="en-US" noProof="0" dirty="0"/>
          </a:p>
        </p:txBody>
      </p:sp>
    </p:spTree>
    <p:extLst>
      <p:ext uri="{BB962C8B-B14F-4D97-AF65-F5344CB8AC3E}">
        <p14:creationId xmlns:p14="http://schemas.microsoft.com/office/powerpoint/2010/main" val="2746444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noProof="0" dirty="0"/>
              <a:t>Static assignments and exclusions</a:t>
            </a:r>
          </a:p>
          <a:p>
            <a:pPr lvl="1"/>
            <a:r>
              <a:rPr lang="en-US" dirty="0"/>
              <a:t>Use IP addresses outside address pool</a:t>
            </a:r>
          </a:p>
          <a:p>
            <a:pPr lvl="1"/>
            <a:r>
              <a:rPr lang="en-US" noProof="0" dirty="0"/>
              <a:t>Exclude specific IP addresses from pool range</a:t>
            </a:r>
          </a:p>
          <a:p>
            <a:r>
              <a:rPr lang="en-US" noProof="0" dirty="0"/>
              <a:t>MAC/IP reservations</a:t>
            </a:r>
          </a:p>
          <a:p>
            <a:pPr lvl="1"/>
            <a:r>
              <a:rPr lang="en-US" noProof="0" dirty="0"/>
              <a:t>Always allocate a device (identified by MAC address) the same IP</a:t>
            </a:r>
          </a:p>
          <a:p>
            <a:pPr lvl="1"/>
            <a:r>
              <a:rPr lang="en-US" noProof="0" dirty="0"/>
              <a:t>Automatic allocation – lease an IP address (any IP address) to the same client permanently</a:t>
            </a:r>
          </a:p>
          <a:p>
            <a:endParaRPr lang="en-US" noProof="0" dirty="0"/>
          </a:p>
        </p:txBody>
      </p:sp>
      <p:sp>
        <p:nvSpPr>
          <p:cNvPr id="14338" name="Title 1"/>
          <p:cNvSpPr>
            <a:spLocks noGrp="1"/>
          </p:cNvSpPr>
          <p:nvPr>
            <p:ph type="title"/>
          </p:nvPr>
        </p:nvSpPr>
        <p:spPr/>
        <p:txBody>
          <a:bodyPr/>
          <a:lstStyle/>
          <a:p>
            <a:r>
              <a:rPr lang="en-US" altLang="en-US" noProof="0"/>
              <a:t>DHCP Reservations and Exclusions</a:t>
            </a:r>
            <a:endParaRPr lang="en-US" altLang="en-US" noProof="0" dirty="0"/>
          </a:p>
        </p:txBody>
      </p:sp>
      <p:sp>
        <p:nvSpPr>
          <p:cNvPr id="2" name="Footer Placeholder 1"/>
          <p:cNvSpPr>
            <a:spLocks noGrp="1"/>
          </p:cNvSpPr>
          <p:nvPr>
            <p:ph type="ftr" sz="quarter" idx="3"/>
          </p:nvPr>
        </p:nvSpPr>
        <p:spPr>
          <a:xfrm>
            <a:off x="0" y="6537325"/>
            <a:ext cx="12192000" cy="320675"/>
          </a:xfrm>
        </p:spPr>
        <p:txBody>
          <a:bodyPr/>
          <a:lstStyle/>
          <a:p>
            <a:r>
              <a:rPr lang="en-US"/>
              <a:t>2.4 DHCP and APIPA</a:t>
            </a:r>
            <a:endParaRPr lang="en-US" dirty="0"/>
          </a:p>
        </p:txBody>
      </p:sp>
      <p:sp>
        <p:nvSpPr>
          <p:cNvPr id="4" name="Slide Number Placeholder 3"/>
          <p:cNvSpPr>
            <a:spLocks noGrp="1"/>
          </p:cNvSpPr>
          <p:nvPr>
            <p:ph type="sldNum" sz="quarter" idx="4"/>
          </p:nvPr>
        </p:nvSpPr>
        <p:spPr>
          <a:xfrm>
            <a:off x="11460163" y="6308725"/>
            <a:ext cx="731837" cy="549275"/>
          </a:xfrm>
        </p:spPr>
        <p:txBody>
          <a:bodyPr/>
          <a:lstStyle/>
          <a:p>
            <a:r>
              <a:rPr lang="en-US" dirty="0"/>
              <a:t>144</a:t>
            </a:r>
          </a:p>
        </p:txBody>
      </p:sp>
    </p:spTree>
    <p:extLst>
      <p:ext uri="{BB962C8B-B14F-4D97-AF65-F5344CB8AC3E}">
        <p14:creationId xmlns:p14="http://schemas.microsoft.com/office/powerpoint/2010/main" val="1950896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noProof="0" dirty="0"/>
              <a:t>DHCP broadcast traffic not normally forwarded by routers</a:t>
            </a:r>
          </a:p>
          <a:p>
            <a:r>
              <a:rPr lang="en-US" dirty="0"/>
              <a:t>Would mean DHCP server for each subnet/VLAN</a:t>
            </a:r>
            <a:endParaRPr lang="en-US" noProof="0" dirty="0"/>
          </a:p>
          <a:p>
            <a:r>
              <a:rPr lang="en-US" dirty="0"/>
              <a:t>DHCP relay agent/RFC 1542 compliant router</a:t>
            </a:r>
          </a:p>
          <a:p>
            <a:pPr lvl="1"/>
            <a:r>
              <a:rPr lang="en-US" dirty="0"/>
              <a:t>Forwards BOOTP/DHCP traffic broadcasts to specified interface for a DHCP server</a:t>
            </a:r>
          </a:p>
          <a:p>
            <a:pPr lvl="1"/>
            <a:r>
              <a:rPr lang="en-US" dirty="0"/>
              <a:t>Forwards responses from server back to appropriate client subnet</a:t>
            </a:r>
          </a:p>
          <a:p>
            <a:r>
              <a:rPr lang="en-US" dirty="0"/>
              <a:t>ip-h</a:t>
            </a:r>
            <a:r>
              <a:rPr lang="en-US" noProof="0" dirty="0" err="1"/>
              <a:t>elper</a:t>
            </a:r>
            <a:endParaRPr lang="en-US" noProof="0" dirty="0"/>
          </a:p>
          <a:p>
            <a:pPr lvl="1"/>
            <a:r>
              <a:rPr lang="en-US" noProof="0" dirty="0"/>
              <a:t>Cisco command supporting operation of DHCP relay</a:t>
            </a:r>
          </a:p>
          <a:p>
            <a:pPr lvl="1"/>
            <a:r>
              <a:rPr lang="en-US" noProof="0" dirty="0"/>
              <a:t>Can forward various types of broadcast traffic (not just DHCP)</a:t>
            </a:r>
          </a:p>
        </p:txBody>
      </p:sp>
      <p:sp>
        <p:nvSpPr>
          <p:cNvPr id="2" name="Title 1"/>
          <p:cNvSpPr>
            <a:spLocks noGrp="1"/>
          </p:cNvSpPr>
          <p:nvPr>
            <p:ph type="title"/>
          </p:nvPr>
        </p:nvSpPr>
        <p:spPr/>
        <p:txBody>
          <a:bodyPr/>
          <a:lstStyle/>
          <a:p>
            <a:r>
              <a:rPr lang="en-US" noProof="0"/>
              <a:t>DHCP Relay and IP Helper</a:t>
            </a:r>
            <a:endParaRPr lang="en-US" noProof="0" dirty="0"/>
          </a:p>
        </p:txBody>
      </p:sp>
      <p:sp>
        <p:nvSpPr>
          <p:cNvPr id="4" name="Footer Placeholder 3"/>
          <p:cNvSpPr>
            <a:spLocks noGrp="1"/>
          </p:cNvSpPr>
          <p:nvPr>
            <p:ph type="ftr" sz="quarter" idx="3"/>
          </p:nvPr>
        </p:nvSpPr>
        <p:spPr>
          <a:xfrm>
            <a:off x="0" y="6537325"/>
            <a:ext cx="12192000" cy="320675"/>
          </a:xfrm>
        </p:spPr>
        <p:txBody>
          <a:bodyPr/>
          <a:lstStyle/>
          <a:p>
            <a:r>
              <a:rPr lang="en-US"/>
              <a:t>2.4 DHCP and APIPA</a:t>
            </a:r>
            <a:endParaRPr lang="en-US" dirty="0"/>
          </a:p>
        </p:txBody>
      </p:sp>
      <p:sp>
        <p:nvSpPr>
          <p:cNvPr id="5" name="Slide Number Placeholder 4"/>
          <p:cNvSpPr>
            <a:spLocks noGrp="1"/>
          </p:cNvSpPr>
          <p:nvPr>
            <p:ph type="sldNum" sz="quarter" idx="4"/>
          </p:nvPr>
        </p:nvSpPr>
        <p:spPr>
          <a:xfrm>
            <a:off x="11460163" y="6308725"/>
            <a:ext cx="731837" cy="549275"/>
          </a:xfrm>
        </p:spPr>
        <p:txBody>
          <a:bodyPr/>
          <a:lstStyle/>
          <a:p>
            <a:r>
              <a:rPr lang="en-US" dirty="0"/>
              <a:t>145</a:t>
            </a:r>
          </a:p>
        </p:txBody>
      </p:sp>
    </p:spTree>
    <p:extLst>
      <p:ext uri="{BB962C8B-B14F-4D97-AF65-F5344CB8AC3E}">
        <p14:creationId xmlns:p14="http://schemas.microsoft.com/office/powerpoint/2010/main" val="995912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39EC5D-8268-4906-833E-6EEA09B46CAD}"/>
              </a:ext>
            </a:extLst>
          </p:cNvPr>
          <p:cNvSpPr>
            <a:spLocks noGrp="1"/>
          </p:cNvSpPr>
          <p:nvPr>
            <p:ph idx="1"/>
          </p:nvPr>
        </p:nvSpPr>
        <p:spPr/>
        <p:txBody>
          <a:bodyPr>
            <a:normAutofit lnSpcReduction="10000"/>
          </a:bodyPr>
          <a:lstStyle/>
          <a:p>
            <a:r>
              <a:rPr lang="en-US" dirty="0"/>
              <a:t>IPv6 defines router/prefix discovery and Stateless Address Autoconfiguration (SLAAC)</a:t>
            </a:r>
          </a:p>
          <a:p>
            <a:r>
              <a:rPr lang="en-US" dirty="0"/>
              <a:t>DHCPv6 often just used to provide additional options</a:t>
            </a:r>
          </a:p>
          <a:p>
            <a:r>
              <a:rPr lang="en-US" dirty="0"/>
              <a:t>DHCPv6 clients use multicast ff:02::1:2 to locate server</a:t>
            </a:r>
          </a:p>
          <a:p>
            <a:r>
              <a:rPr lang="en-US" dirty="0"/>
              <a:t>DHCPv6 uses ports 546 (client) and 547 (server)</a:t>
            </a:r>
          </a:p>
        </p:txBody>
      </p:sp>
      <p:sp>
        <p:nvSpPr>
          <p:cNvPr id="3" name="Title 2">
            <a:extLst>
              <a:ext uri="{FF2B5EF4-FFF2-40B4-BE49-F238E27FC236}">
                <a16:creationId xmlns:a16="http://schemas.microsoft.com/office/drawing/2014/main" id="{F4AFEA18-7C30-495F-8247-CF5E937EC8C2}"/>
              </a:ext>
            </a:extLst>
          </p:cNvPr>
          <p:cNvSpPr>
            <a:spLocks noGrp="1"/>
          </p:cNvSpPr>
          <p:nvPr>
            <p:ph type="title"/>
          </p:nvPr>
        </p:nvSpPr>
        <p:spPr/>
        <p:txBody>
          <a:bodyPr/>
          <a:lstStyle/>
          <a:p>
            <a:r>
              <a:rPr lang="en-US"/>
              <a:t>DHCPv6 (1)</a:t>
            </a:r>
            <a:endParaRPr lang="en-US" dirty="0"/>
          </a:p>
        </p:txBody>
      </p:sp>
      <p:sp>
        <p:nvSpPr>
          <p:cNvPr id="4" name="Footer Placeholder 3">
            <a:extLst>
              <a:ext uri="{FF2B5EF4-FFF2-40B4-BE49-F238E27FC236}">
                <a16:creationId xmlns:a16="http://schemas.microsoft.com/office/drawing/2014/main" id="{475E10BF-6EDF-4BAA-A2F5-BAC63E0565E5}"/>
              </a:ext>
            </a:extLst>
          </p:cNvPr>
          <p:cNvSpPr>
            <a:spLocks noGrp="1"/>
          </p:cNvSpPr>
          <p:nvPr>
            <p:ph type="ftr" sz="quarter" idx="3"/>
          </p:nvPr>
        </p:nvSpPr>
        <p:spPr>
          <a:xfrm>
            <a:off x="0" y="6537325"/>
            <a:ext cx="12192000" cy="320675"/>
          </a:xfrm>
        </p:spPr>
        <p:txBody>
          <a:bodyPr/>
          <a:lstStyle/>
          <a:p>
            <a:r>
              <a:rPr lang="en-US"/>
              <a:t>2.4 DHCP and APIPA</a:t>
            </a:r>
            <a:endParaRPr lang="en-US" dirty="0"/>
          </a:p>
        </p:txBody>
      </p:sp>
      <p:sp>
        <p:nvSpPr>
          <p:cNvPr id="5" name="Slide Number Placeholder 4">
            <a:extLst>
              <a:ext uri="{FF2B5EF4-FFF2-40B4-BE49-F238E27FC236}">
                <a16:creationId xmlns:a16="http://schemas.microsoft.com/office/drawing/2014/main" id="{C38D6918-778D-453B-8488-D791BD7BA4F8}"/>
              </a:ext>
            </a:extLst>
          </p:cNvPr>
          <p:cNvSpPr>
            <a:spLocks noGrp="1"/>
          </p:cNvSpPr>
          <p:nvPr>
            <p:ph type="sldNum" sz="quarter" idx="4"/>
          </p:nvPr>
        </p:nvSpPr>
        <p:spPr>
          <a:xfrm>
            <a:off x="11460163" y="6308725"/>
            <a:ext cx="731837" cy="549275"/>
          </a:xfrm>
        </p:spPr>
        <p:txBody>
          <a:bodyPr/>
          <a:lstStyle/>
          <a:p>
            <a:r>
              <a:rPr lang="en-US" dirty="0"/>
              <a:t>145</a:t>
            </a:r>
          </a:p>
        </p:txBody>
      </p:sp>
    </p:spTree>
    <p:extLst>
      <p:ext uri="{BB962C8B-B14F-4D97-AF65-F5344CB8AC3E}">
        <p14:creationId xmlns:p14="http://schemas.microsoft.com/office/powerpoint/2010/main" val="2160967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D4F59-6FB5-47BC-A3FA-61E95728AFD7}"/>
              </a:ext>
            </a:extLst>
          </p:cNvPr>
          <p:cNvSpPr>
            <a:spLocks noGrp="1"/>
          </p:cNvSpPr>
          <p:nvPr>
            <p:ph type="title"/>
          </p:nvPr>
        </p:nvSpPr>
        <p:spPr/>
        <p:txBody>
          <a:bodyPr/>
          <a:lstStyle/>
          <a:p>
            <a:r>
              <a:rPr lang="en-US"/>
              <a:t>DHCPv6 Modes</a:t>
            </a:r>
            <a:endParaRPr lang="en-US" dirty="0"/>
          </a:p>
        </p:txBody>
      </p:sp>
      <p:sp>
        <p:nvSpPr>
          <p:cNvPr id="3" name="Content Placeholder 2">
            <a:extLst>
              <a:ext uri="{FF2B5EF4-FFF2-40B4-BE49-F238E27FC236}">
                <a16:creationId xmlns:a16="http://schemas.microsoft.com/office/drawing/2014/main" id="{3AF00B26-DF46-4F25-AA29-BDA24DED3407}"/>
              </a:ext>
            </a:extLst>
          </p:cNvPr>
          <p:cNvSpPr>
            <a:spLocks noGrp="1"/>
          </p:cNvSpPr>
          <p:nvPr>
            <p:ph sz="half" idx="1"/>
          </p:nvPr>
        </p:nvSpPr>
        <p:spPr/>
        <p:txBody>
          <a:bodyPr/>
          <a:lstStyle/>
          <a:p>
            <a:r>
              <a:rPr lang="en-US"/>
              <a:t>Stateless mode</a:t>
            </a:r>
          </a:p>
          <a:p>
            <a:r>
              <a:rPr lang="en-US"/>
              <a:t>Stateful mode</a:t>
            </a:r>
          </a:p>
          <a:p>
            <a:r>
              <a:rPr lang="en-US"/>
              <a:t>Prefix Delegation (PD)</a:t>
            </a:r>
            <a:endParaRPr lang="en-US" dirty="0"/>
          </a:p>
        </p:txBody>
      </p:sp>
      <p:sp>
        <p:nvSpPr>
          <p:cNvPr id="6" name="Footer Placeholder 5">
            <a:extLst>
              <a:ext uri="{FF2B5EF4-FFF2-40B4-BE49-F238E27FC236}">
                <a16:creationId xmlns:a16="http://schemas.microsoft.com/office/drawing/2014/main" id="{312CA4A3-CCA3-45F9-B060-A263D893F050}"/>
              </a:ext>
            </a:extLst>
          </p:cNvPr>
          <p:cNvSpPr>
            <a:spLocks noGrp="1"/>
          </p:cNvSpPr>
          <p:nvPr>
            <p:ph type="ftr" sz="quarter" idx="3"/>
          </p:nvPr>
        </p:nvSpPr>
        <p:spPr>
          <a:xfrm>
            <a:off x="0" y="6537325"/>
            <a:ext cx="12192000" cy="320675"/>
          </a:xfrm>
        </p:spPr>
        <p:txBody>
          <a:bodyPr/>
          <a:lstStyle/>
          <a:p>
            <a:r>
              <a:rPr lang="en-US"/>
              <a:t>2.4 DHCP and APIPA</a:t>
            </a:r>
            <a:endParaRPr lang="en-US" dirty="0"/>
          </a:p>
        </p:txBody>
      </p:sp>
      <p:sp>
        <p:nvSpPr>
          <p:cNvPr id="7" name="Slide Number Placeholder 6">
            <a:extLst>
              <a:ext uri="{FF2B5EF4-FFF2-40B4-BE49-F238E27FC236}">
                <a16:creationId xmlns:a16="http://schemas.microsoft.com/office/drawing/2014/main" id="{722B40A4-1408-4364-B15B-66D0FEA4D0E2}"/>
              </a:ext>
            </a:extLst>
          </p:cNvPr>
          <p:cNvSpPr>
            <a:spLocks noGrp="1"/>
          </p:cNvSpPr>
          <p:nvPr>
            <p:ph type="sldNum" sz="quarter" idx="4"/>
          </p:nvPr>
        </p:nvSpPr>
        <p:spPr>
          <a:xfrm>
            <a:off x="11460163" y="6308725"/>
            <a:ext cx="731837" cy="549275"/>
          </a:xfrm>
        </p:spPr>
        <p:txBody>
          <a:bodyPr/>
          <a:lstStyle/>
          <a:p>
            <a:r>
              <a:rPr lang="en-US" dirty="0"/>
              <a:t>145</a:t>
            </a:r>
          </a:p>
        </p:txBody>
      </p:sp>
      <p:pic>
        <p:nvPicPr>
          <p:cNvPr id="8" name="Content Placeholder 7" descr="Example DHCPv6 scope options (Used with permission from Microsoft)">
            <a:extLst>
              <a:ext uri="{FF2B5EF4-FFF2-40B4-BE49-F238E27FC236}">
                <a16:creationId xmlns:a16="http://schemas.microsoft.com/office/drawing/2014/main" id="{F39D1B02-B8CE-43D5-AD50-B26D26C93101}"/>
              </a:ext>
            </a:extLst>
          </p:cNvPr>
          <p:cNvPicPr>
            <a:picLocks noGrp="1"/>
          </p:cNvPicPr>
          <p:nvPr>
            <p:ph sz="quarter" idx="12"/>
          </p:nvPr>
        </p:nvPicPr>
        <p:blipFill>
          <a:blip r:embed="rId3">
            <a:extLst>
              <a:ext uri="{28A0092B-C50C-407E-A947-70E740481C1C}">
                <a14:useLocalDpi xmlns:a14="http://schemas.microsoft.com/office/drawing/2010/main" val="0"/>
              </a:ext>
            </a:extLst>
          </a:blip>
          <a:srcRect/>
          <a:stretch>
            <a:fillRect/>
          </a:stretch>
        </p:blipFill>
        <p:spPr bwMode="auto">
          <a:xfrm>
            <a:off x="189643" y="914400"/>
            <a:ext cx="2411604" cy="2743200"/>
          </a:xfrm>
          <a:prstGeom prst="rect">
            <a:avLst/>
          </a:prstGeom>
          <a:noFill/>
          <a:ln>
            <a:noFill/>
          </a:ln>
        </p:spPr>
      </p:pic>
      <p:pic>
        <p:nvPicPr>
          <p:cNvPr id="9" name="Content Placeholder 8" descr="Configuring a DHCPv6 scope in Windows Server (Used with permission from Microsoft)">
            <a:extLst>
              <a:ext uri="{FF2B5EF4-FFF2-40B4-BE49-F238E27FC236}">
                <a16:creationId xmlns:a16="http://schemas.microsoft.com/office/drawing/2014/main" id="{AB50E7A8-6007-4644-8745-CA37F392F290}"/>
              </a:ext>
            </a:extLst>
          </p:cNvPr>
          <p:cNvPicPr>
            <a:picLocks noGrp="1"/>
          </p:cNvPicPr>
          <p:nvPr>
            <p:ph sz="quarter" idx="13"/>
          </p:nvPr>
        </p:nvPicPr>
        <p:blipFill rotWithShape="1">
          <a:blip r:embed="rId4" cstate="print">
            <a:extLst>
              <a:ext uri="{28A0092B-C50C-407E-A947-70E740481C1C}">
                <a14:useLocalDpi xmlns:a14="http://schemas.microsoft.com/office/drawing/2010/main" val="0"/>
              </a:ext>
            </a:extLst>
          </a:blip>
          <a:srcRect/>
          <a:stretch/>
        </p:blipFill>
        <p:spPr bwMode="auto">
          <a:xfrm>
            <a:off x="2601247" y="3749675"/>
            <a:ext cx="3399273" cy="2743200"/>
          </a:xfrm>
          <a:prstGeom prst="rect">
            <a:avLst/>
          </a:prstGeom>
          <a:noFill/>
          <a:ln>
            <a:noFill/>
          </a:ln>
          <a:extLst>
            <a:ext uri="{53640926-AAD7-44D8-BBD7-CCE9431645EC}">
              <a14:shadowObscured xmlns:a14="http://schemas.microsoft.com/office/drawing/2010/main"/>
            </a:ext>
          </a:extLst>
        </p:spPr>
      </p:pic>
      <p:sp>
        <p:nvSpPr>
          <p:cNvPr id="10" name="TextBox 9">
            <a:extLst>
              <a:ext uri="{FF2B5EF4-FFF2-40B4-BE49-F238E27FC236}">
                <a16:creationId xmlns:a16="http://schemas.microsoft.com/office/drawing/2014/main" id="{50BA8EC9-B4E5-44ED-8ABC-9C2F45756D92}"/>
              </a:ext>
            </a:extLst>
          </p:cNvPr>
          <p:cNvSpPr txBox="1"/>
          <p:nvPr/>
        </p:nvSpPr>
        <p:spPr>
          <a:xfrm>
            <a:off x="130515" y="3749040"/>
            <a:ext cx="2529860" cy="276999"/>
          </a:xfrm>
          <a:prstGeom prst="rect">
            <a:avLst/>
          </a:prstGeom>
          <a:noFill/>
        </p:spPr>
        <p:txBody>
          <a:bodyPr wrap="none" rtlCol="0">
            <a:spAutoFit/>
          </a:bodyPr>
          <a:lstStyle/>
          <a:p>
            <a:r>
              <a:rPr lang="en-GB" sz="1200" i="1" dirty="0">
                <a:solidFill>
                  <a:schemeClr val="accent4"/>
                </a:solidFill>
              </a:rPr>
              <a:t>Used with permission from Microsoft</a:t>
            </a:r>
            <a:endParaRPr lang="en-US" sz="1200" i="1" dirty="0">
              <a:solidFill>
                <a:schemeClr val="accent4"/>
              </a:solidFill>
            </a:endParaRPr>
          </a:p>
        </p:txBody>
      </p:sp>
    </p:spTree>
    <p:extLst>
      <p:ext uri="{BB962C8B-B14F-4D97-AF65-F5344CB8AC3E}">
        <p14:creationId xmlns:p14="http://schemas.microsoft.com/office/powerpoint/2010/main" val="477992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D380D6D-370C-4924-BBD9-EE38A8CD7BE1}"/>
              </a:ext>
            </a:extLst>
          </p:cNvPr>
          <p:cNvSpPr>
            <a:spLocks noGrp="1"/>
          </p:cNvSpPr>
          <p:nvPr>
            <p:ph idx="1"/>
          </p:nvPr>
        </p:nvSpPr>
        <p:spPr/>
        <p:txBody>
          <a:bodyPr>
            <a:normAutofit fontScale="47500" lnSpcReduction="20000"/>
          </a:bodyPr>
          <a:lstStyle/>
          <a:p>
            <a:r>
              <a:rPr lang="en-US" dirty="0"/>
              <a:t>DHCP is a method for a client to automatically request IP configuration information from a server.</a:t>
            </a:r>
          </a:p>
          <a:p>
            <a:r>
              <a:rPr lang="en-US" dirty="0"/>
              <a:t>A DHCP service can be configured to run on a Windows/Linux server or can be provided by most types of switches and routers.</a:t>
            </a:r>
          </a:p>
          <a:p>
            <a:r>
              <a:rPr lang="en-US" dirty="0"/>
              <a:t>In Windows, if a client cannot contact a DHCP server, it uses an APIPA (link-local) address that allows for communication on the local network.</a:t>
            </a:r>
          </a:p>
          <a:p>
            <a:r>
              <a:rPr lang="en-US" dirty="0"/>
              <a:t>DHCPv6 is principally used to provide optional information, such as DNS server addresses. Router advertisements can be used to direct a client to use a stateless or stateful autoconfiguration.</a:t>
            </a:r>
          </a:p>
        </p:txBody>
      </p:sp>
      <p:sp>
        <p:nvSpPr>
          <p:cNvPr id="2" name="Footer Placeholder 1">
            <a:extLst>
              <a:ext uri="{FF2B5EF4-FFF2-40B4-BE49-F238E27FC236}">
                <a16:creationId xmlns:a16="http://schemas.microsoft.com/office/drawing/2014/main" id="{4FA116FB-BC6F-46EC-A6C3-03E01CCC44C8}"/>
              </a:ext>
            </a:extLst>
          </p:cNvPr>
          <p:cNvSpPr>
            <a:spLocks noGrp="1"/>
          </p:cNvSpPr>
          <p:nvPr>
            <p:ph type="ftr" sz="quarter" idx="3"/>
          </p:nvPr>
        </p:nvSpPr>
        <p:spPr>
          <a:xfrm>
            <a:off x="0" y="6537325"/>
            <a:ext cx="12192000" cy="320675"/>
          </a:xfrm>
        </p:spPr>
        <p:txBody>
          <a:bodyPr/>
          <a:lstStyle/>
          <a:p>
            <a:r>
              <a:rPr lang="en-US"/>
              <a:t>2.4 DHCP and APIPA</a:t>
            </a:r>
            <a:endParaRPr lang="en-US" dirty="0"/>
          </a:p>
        </p:txBody>
      </p:sp>
      <p:sp>
        <p:nvSpPr>
          <p:cNvPr id="3" name="Slide Number Placeholder 2">
            <a:extLst>
              <a:ext uri="{FF2B5EF4-FFF2-40B4-BE49-F238E27FC236}">
                <a16:creationId xmlns:a16="http://schemas.microsoft.com/office/drawing/2014/main" id="{ECC3C124-A57E-42DF-B7B6-D33A8A9584AF}"/>
              </a:ext>
            </a:extLst>
          </p:cNvPr>
          <p:cNvSpPr>
            <a:spLocks noGrp="1"/>
          </p:cNvSpPr>
          <p:nvPr>
            <p:ph type="sldNum" sz="quarter" idx="4"/>
          </p:nvPr>
        </p:nvSpPr>
        <p:spPr>
          <a:xfrm>
            <a:off x="11460163" y="6308725"/>
            <a:ext cx="731837" cy="549275"/>
          </a:xfrm>
        </p:spPr>
        <p:txBody>
          <a:bodyPr/>
          <a:lstStyle/>
          <a:p>
            <a:r>
              <a:rPr lang="en-US" dirty="0"/>
              <a:t>148</a:t>
            </a:r>
          </a:p>
        </p:txBody>
      </p:sp>
    </p:spTree>
    <p:extLst>
      <p:ext uri="{BB962C8B-B14F-4D97-AF65-F5344CB8AC3E}">
        <p14:creationId xmlns:p14="http://schemas.microsoft.com/office/powerpoint/2010/main" val="2683623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sz="half" idx="1"/>
          </p:nvPr>
        </p:nvSpPr>
        <p:spPr/>
        <p:txBody>
          <a:bodyPr/>
          <a:lstStyle/>
          <a:p>
            <a:r>
              <a:rPr lang="en-US" altLang="en-US" noProof="0" dirty="0"/>
              <a:t>Lab 6 / Configuring Address Autoconfiguration</a:t>
            </a:r>
          </a:p>
          <a:p>
            <a:endParaRPr lang="en-US" altLang="en-US" noProof="0" dirty="0"/>
          </a:p>
        </p:txBody>
      </p:sp>
      <p:sp>
        <p:nvSpPr>
          <p:cNvPr id="2" name="Footer Placeholder 1"/>
          <p:cNvSpPr>
            <a:spLocks noGrp="1"/>
          </p:cNvSpPr>
          <p:nvPr>
            <p:ph type="ftr" sz="quarter" idx="3"/>
          </p:nvPr>
        </p:nvSpPr>
        <p:spPr>
          <a:xfrm>
            <a:off x="0" y="6537325"/>
            <a:ext cx="12192000" cy="320675"/>
          </a:xfrm>
        </p:spPr>
        <p:txBody>
          <a:bodyPr/>
          <a:lstStyle/>
          <a:p>
            <a:r>
              <a:rPr lang="en-US"/>
              <a:t>2.4 DHCP and APIPA</a:t>
            </a:r>
            <a:endParaRPr lang="en-US" dirty="0"/>
          </a:p>
        </p:txBody>
      </p:sp>
    </p:spTree>
    <p:extLst>
      <p:ext uri="{BB962C8B-B14F-4D97-AF65-F5344CB8AC3E}">
        <p14:creationId xmlns:p14="http://schemas.microsoft.com/office/powerpoint/2010/main" val="3954021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CA76A2C-2BA8-4F2E-8A7C-AAC7FB2A3CA4}"/>
              </a:ext>
            </a:extLst>
          </p:cNvPr>
          <p:cNvSpPr>
            <a:spLocks noGrp="1"/>
          </p:cNvSpPr>
          <p:nvPr>
            <p:ph idx="1"/>
          </p:nvPr>
        </p:nvSpPr>
        <p:spPr/>
        <p:txBody>
          <a:bodyPr/>
          <a:lstStyle/>
          <a:p>
            <a:r>
              <a:rPr lang="en-US" dirty="0"/>
              <a:t>Understand methods for autoconfiguring IP addressing information (DHCP and </a:t>
            </a:r>
            <a:r>
              <a:rPr lang="en-US"/>
              <a:t>APIPA)</a:t>
            </a:r>
            <a:endParaRPr lang="en-US" dirty="0"/>
          </a:p>
          <a:p>
            <a:r>
              <a:rPr lang="en-US" dirty="0"/>
              <a:t>Configure a DHCP server and DHCP relay</a:t>
            </a:r>
          </a:p>
        </p:txBody>
      </p:sp>
      <p:sp>
        <p:nvSpPr>
          <p:cNvPr id="2" name="Footer Placeholder 1"/>
          <p:cNvSpPr>
            <a:spLocks noGrp="1"/>
          </p:cNvSpPr>
          <p:nvPr>
            <p:ph type="ftr" sz="quarter" idx="3"/>
          </p:nvPr>
        </p:nvSpPr>
        <p:spPr>
          <a:xfrm>
            <a:off x="0" y="6537325"/>
            <a:ext cx="12192000" cy="320675"/>
          </a:xfrm>
        </p:spPr>
        <p:txBody>
          <a:bodyPr/>
          <a:lstStyle/>
          <a:p>
            <a:r>
              <a:rPr lang="en-US"/>
              <a:t>2.4 DHCP and APIPA</a:t>
            </a:r>
            <a:endParaRPr lang="en-US" dirty="0"/>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138</a:t>
            </a:r>
          </a:p>
        </p:txBody>
      </p:sp>
    </p:spTree>
    <p:extLst>
      <p:ext uri="{BB962C8B-B14F-4D97-AF65-F5344CB8AC3E}">
        <p14:creationId xmlns:p14="http://schemas.microsoft.com/office/powerpoint/2010/main" val="2143341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3"/>
          <p:cNvSpPr>
            <a:spLocks noGrp="1"/>
          </p:cNvSpPr>
          <p:nvPr>
            <p:ph idx="1"/>
          </p:nvPr>
        </p:nvSpPr>
        <p:spPr/>
        <p:txBody>
          <a:bodyPr>
            <a:normAutofit fontScale="70000" lnSpcReduction="20000"/>
          </a:bodyPr>
          <a:lstStyle/>
          <a:p>
            <a:r>
              <a:rPr lang="en-US" altLang="en-US" noProof="0" dirty="0"/>
              <a:t>Static versus dynamic IP address configuration</a:t>
            </a:r>
          </a:p>
          <a:p>
            <a:pPr lvl="1"/>
            <a:r>
              <a:rPr lang="en-US" altLang="en-US" dirty="0"/>
              <a:t>Problems with static IP allocation</a:t>
            </a:r>
          </a:p>
          <a:p>
            <a:pPr lvl="1"/>
            <a:r>
              <a:rPr lang="en-US" altLang="en-US" noProof="0" dirty="0"/>
              <a:t>Time-consuming</a:t>
            </a:r>
          </a:p>
          <a:p>
            <a:pPr lvl="1"/>
            <a:r>
              <a:rPr lang="en-US" altLang="en-US" noProof="0" dirty="0"/>
              <a:t>Risk </a:t>
            </a:r>
            <a:r>
              <a:rPr lang="en-US" altLang="en-US" dirty="0"/>
              <a:t>of incorrect </a:t>
            </a:r>
            <a:r>
              <a:rPr lang="en-US" altLang="en-US" noProof="0" dirty="0"/>
              <a:t>configurations/duplicate IP addresses</a:t>
            </a:r>
          </a:p>
          <a:p>
            <a:r>
              <a:rPr lang="en-US" altLang="en-US" noProof="0" dirty="0"/>
              <a:t>RARP (Reverse Address Resolution Protocol)</a:t>
            </a:r>
          </a:p>
          <a:p>
            <a:pPr lvl="1"/>
            <a:r>
              <a:rPr lang="en-US" altLang="en-US" noProof="0" dirty="0"/>
              <a:t>Obtain an IP address from a server configured with static list of MAC:IP mappings</a:t>
            </a:r>
          </a:p>
          <a:p>
            <a:r>
              <a:rPr lang="en-US" altLang="en-US" noProof="0" dirty="0"/>
              <a:t>BOOTP</a:t>
            </a:r>
          </a:p>
          <a:p>
            <a:pPr lvl="1"/>
            <a:r>
              <a:rPr lang="en-US" altLang="en-US" noProof="0" dirty="0"/>
              <a:t>Also download a configuration file using TFTP (Trivial File Transfer Protocol)</a:t>
            </a:r>
          </a:p>
          <a:p>
            <a:r>
              <a:rPr lang="en-US" altLang="en-US" noProof="0" dirty="0"/>
              <a:t>DHCP (Dynamic Host Configuration Protocol)</a:t>
            </a:r>
          </a:p>
          <a:p>
            <a:pPr lvl="1"/>
            <a:r>
              <a:rPr lang="en-US" altLang="en-US" noProof="0" dirty="0"/>
              <a:t>Assign configurations to hosts dynamically</a:t>
            </a:r>
          </a:p>
        </p:txBody>
      </p:sp>
      <p:sp>
        <p:nvSpPr>
          <p:cNvPr id="8194" name="Title 1"/>
          <p:cNvSpPr>
            <a:spLocks noGrp="1"/>
          </p:cNvSpPr>
          <p:nvPr>
            <p:ph type="title"/>
          </p:nvPr>
        </p:nvSpPr>
        <p:spPr/>
        <p:txBody>
          <a:bodyPr/>
          <a:lstStyle/>
          <a:p>
            <a:r>
              <a:rPr lang="en-US" noProof="0"/>
              <a:t>IPv4 Address Autoconfiguration</a:t>
            </a:r>
            <a:endParaRPr lang="en-US" noProof="0" dirty="0"/>
          </a:p>
        </p:txBody>
      </p:sp>
      <p:sp>
        <p:nvSpPr>
          <p:cNvPr id="2" name="Footer Placeholder 1"/>
          <p:cNvSpPr>
            <a:spLocks noGrp="1"/>
          </p:cNvSpPr>
          <p:nvPr>
            <p:ph type="ftr" sz="quarter" idx="3"/>
          </p:nvPr>
        </p:nvSpPr>
        <p:spPr>
          <a:xfrm>
            <a:off x="0" y="6537325"/>
            <a:ext cx="12192000" cy="320675"/>
          </a:xfrm>
        </p:spPr>
        <p:txBody>
          <a:bodyPr/>
          <a:lstStyle/>
          <a:p>
            <a:r>
              <a:rPr lang="en-US"/>
              <a:t>2.4 DHCP and APIPA</a:t>
            </a:r>
            <a:endParaRPr lang="en-US" dirty="0"/>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139</a:t>
            </a:r>
          </a:p>
        </p:txBody>
      </p:sp>
      <p:sp>
        <p:nvSpPr>
          <p:cNvPr id="10246" name="Rectangle 2"/>
          <p:cNvSpPr>
            <a:spLocks noChangeArrowheads="1"/>
          </p:cNvSpPr>
          <p:nvPr/>
        </p:nvSpPr>
        <p:spPr bwMode="auto">
          <a:xfrm>
            <a:off x="6003635"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ct val="40000"/>
              </a:spcBef>
              <a:spcAft>
                <a:spcPct val="40000"/>
              </a:spcAft>
              <a:buClr>
                <a:schemeClr val="tx2"/>
              </a:buClr>
              <a:buFont typeface="Arial" panose="020B0604020202020204" pitchFamily="34" charset="0"/>
              <a:buChar char="•"/>
              <a:defRPr sz="2800">
                <a:solidFill>
                  <a:schemeClr val="bg2"/>
                </a:solidFill>
                <a:latin typeface="Verdana" panose="020B0604030504040204" pitchFamily="34" charset="0"/>
              </a:defRPr>
            </a:lvl1pPr>
            <a:lvl2pPr marL="742950" indent="-285750">
              <a:spcBef>
                <a:spcPct val="30000"/>
              </a:spcBef>
              <a:spcAft>
                <a:spcPct val="30000"/>
              </a:spcAft>
              <a:buClr>
                <a:schemeClr val="accent1"/>
              </a:buClr>
              <a:buFont typeface="Times New Roman" panose="02020603050405020304" pitchFamily="18" charset="0"/>
              <a:buChar char="–"/>
              <a:defRPr sz="2400">
                <a:solidFill>
                  <a:schemeClr val="accent1"/>
                </a:solidFill>
                <a:latin typeface="Verdana" panose="020B0604030504040204" pitchFamily="34" charset="0"/>
              </a:defRPr>
            </a:lvl2pPr>
            <a:lvl3pPr marL="1143000" indent="-228600">
              <a:spcBef>
                <a:spcPct val="20000"/>
              </a:spcBef>
              <a:spcAft>
                <a:spcPct val="20000"/>
              </a:spcAft>
              <a:buClr>
                <a:schemeClr val="accent1"/>
              </a:buClr>
              <a:buChar char="•"/>
              <a:defRPr sz="2000">
                <a:solidFill>
                  <a:schemeClr val="accent1"/>
                </a:solidFill>
                <a:latin typeface="Verdana" panose="020B0604030504040204" pitchFamily="34" charset="0"/>
              </a:defRPr>
            </a:lvl3pPr>
            <a:lvl4pPr marL="1600200" indent="-228600">
              <a:spcBef>
                <a:spcPct val="20000"/>
              </a:spcBef>
              <a:spcAft>
                <a:spcPct val="20000"/>
              </a:spcAft>
              <a:buClr>
                <a:schemeClr val="accent1"/>
              </a:buClr>
              <a:buChar char="•"/>
              <a:defRPr sz="2000">
                <a:solidFill>
                  <a:schemeClr val="accent1"/>
                </a:solidFill>
                <a:latin typeface="Verdana" panose="020B0604030504040204" pitchFamily="34" charset="0"/>
              </a:defRPr>
            </a:lvl4pPr>
            <a:lvl5pPr marL="2057400" indent="-228600">
              <a:spcBef>
                <a:spcPct val="20000"/>
              </a:spcBef>
              <a:spcAft>
                <a:spcPct val="20000"/>
              </a:spcAft>
              <a:buClr>
                <a:schemeClr val="accent1"/>
              </a:buClr>
              <a:buChar char="•"/>
              <a:defRPr sz="2000">
                <a:solidFill>
                  <a:schemeClr val="accent1"/>
                </a:solidFill>
                <a:latin typeface="Verdana" panose="020B0604030504040204" pitchFamily="34" charset="0"/>
              </a:defRPr>
            </a:lvl5pPr>
            <a:lvl6pPr marL="25146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6pPr>
            <a:lvl7pPr marL="29718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7pPr>
            <a:lvl8pPr marL="34290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8pPr>
            <a:lvl9pPr marL="38862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9pPr>
          </a:lstStyle>
          <a:p>
            <a:pPr algn="ctr">
              <a:lnSpc>
                <a:spcPct val="100000"/>
              </a:lnSpc>
              <a:spcBef>
                <a:spcPct val="0"/>
              </a:spcBef>
              <a:spcAft>
                <a:spcPct val="0"/>
              </a:spcAft>
              <a:buClrTx/>
              <a:buFontTx/>
              <a:buNone/>
            </a:pPr>
            <a:endParaRPr lang="en-US" altLang="en-US" sz="24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452515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noProof="0"/>
              <a:t>DHCP Client Initialization</a:t>
            </a:r>
            <a:endParaRPr lang="en-US" altLang="en-US" noProof="0" dirty="0"/>
          </a:p>
        </p:txBody>
      </p:sp>
      <p:pic>
        <p:nvPicPr>
          <p:cNvPr id="10" name="Content Placeholder 9"/>
          <p:cNvPicPr>
            <a:picLocks noGrp="1" noChangeAspect="1"/>
          </p:cNvPicPr>
          <p:nvPr>
            <p:ph sz="half" idx="1"/>
          </p:nvPr>
        </p:nvPicPr>
        <p:blipFill>
          <a:blip r:embed="rId3">
            <a:clrChange>
              <a:clrFrom>
                <a:srgbClr val="FFFFFF"/>
              </a:clrFrom>
              <a:clrTo>
                <a:srgbClr val="FFFFFF">
                  <a:alpha val="0"/>
                </a:srgbClr>
              </a:clrTo>
            </a:clrChange>
          </a:blip>
          <a:stretch>
            <a:fillRect/>
          </a:stretch>
        </p:blipFill>
        <p:spPr>
          <a:xfrm>
            <a:off x="1189371" y="914400"/>
            <a:ext cx="3749007" cy="5578475"/>
          </a:xfrm>
        </p:spPr>
      </p:pic>
      <p:sp>
        <p:nvSpPr>
          <p:cNvPr id="9" name="Content Placeholder 8"/>
          <p:cNvSpPr>
            <a:spLocks noGrp="1"/>
          </p:cNvSpPr>
          <p:nvPr>
            <p:ph sz="half" idx="2"/>
          </p:nvPr>
        </p:nvSpPr>
        <p:spPr/>
        <p:txBody>
          <a:bodyPr/>
          <a:lstStyle/>
          <a:p>
            <a:r>
              <a:rPr lang="en-US"/>
              <a:t>Discover</a:t>
            </a:r>
          </a:p>
          <a:p>
            <a:r>
              <a:rPr lang="en-US"/>
              <a:t>Offer</a:t>
            </a:r>
          </a:p>
          <a:p>
            <a:r>
              <a:rPr lang="en-US"/>
              <a:t>Request</a:t>
            </a:r>
          </a:p>
          <a:p>
            <a:r>
              <a:rPr lang="en-US"/>
              <a:t>Ack</a:t>
            </a:r>
            <a:endParaRPr lang="en-US" dirty="0"/>
          </a:p>
        </p:txBody>
      </p:sp>
      <p:sp>
        <p:nvSpPr>
          <p:cNvPr id="2" name="Footer Placeholder 1"/>
          <p:cNvSpPr>
            <a:spLocks noGrp="1"/>
          </p:cNvSpPr>
          <p:nvPr>
            <p:ph type="ftr" sz="quarter" idx="3"/>
          </p:nvPr>
        </p:nvSpPr>
        <p:spPr>
          <a:xfrm>
            <a:off x="0" y="6537325"/>
            <a:ext cx="12192000" cy="320675"/>
          </a:xfrm>
        </p:spPr>
        <p:txBody>
          <a:bodyPr/>
          <a:lstStyle/>
          <a:p>
            <a:r>
              <a:rPr lang="en-US"/>
              <a:t>2.4 DHCP and APIPA</a:t>
            </a:r>
            <a:endParaRPr lang="en-US" dirty="0"/>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140</a:t>
            </a:r>
          </a:p>
        </p:txBody>
      </p:sp>
      <p:sp>
        <p:nvSpPr>
          <p:cNvPr id="11269" name="Rectangle 2"/>
          <p:cNvSpPr>
            <a:spLocks noChangeArrowheads="1"/>
          </p:cNvSpPr>
          <p:nvPr/>
        </p:nvSpPr>
        <p:spPr bwMode="auto">
          <a:xfrm>
            <a:off x="6003635"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ct val="40000"/>
              </a:spcBef>
              <a:spcAft>
                <a:spcPct val="40000"/>
              </a:spcAft>
              <a:buClr>
                <a:schemeClr val="tx2"/>
              </a:buClr>
              <a:buFont typeface="Arial" panose="020B0604020202020204" pitchFamily="34" charset="0"/>
              <a:buChar char="•"/>
              <a:defRPr sz="2800">
                <a:solidFill>
                  <a:schemeClr val="bg2"/>
                </a:solidFill>
                <a:latin typeface="Verdana" panose="020B0604030504040204" pitchFamily="34" charset="0"/>
              </a:defRPr>
            </a:lvl1pPr>
            <a:lvl2pPr marL="742950" indent="-285750">
              <a:spcBef>
                <a:spcPct val="30000"/>
              </a:spcBef>
              <a:spcAft>
                <a:spcPct val="30000"/>
              </a:spcAft>
              <a:buClr>
                <a:schemeClr val="accent1"/>
              </a:buClr>
              <a:buFont typeface="Times New Roman" panose="02020603050405020304" pitchFamily="18" charset="0"/>
              <a:buChar char="–"/>
              <a:defRPr sz="2400">
                <a:solidFill>
                  <a:schemeClr val="accent1"/>
                </a:solidFill>
                <a:latin typeface="Verdana" panose="020B0604030504040204" pitchFamily="34" charset="0"/>
              </a:defRPr>
            </a:lvl2pPr>
            <a:lvl3pPr marL="1143000" indent="-228600">
              <a:spcBef>
                <a:spcPct val="20000"/>
              </a:spcBef>
              <a:spcAft>
                <a:spcPct val="20000"/>
              </a:spcAft>
              <a:buClr>
                <a:schemeClr val="accent1"/>
              </a:buClr>
              <a:buChar char="•"/>
              <a:defRPr sz="2000">
                <a:solidFill>
                  <a:schemeClr val="accent1"/>
                </a:solidFill>
                <a:latin typeface="Verdana" panose="020B0604030504040204" pitchFamily="34" charset="0"/>
              </a:defRPr>
            </a:lvl3pPr>
            <a:lvl4pPr marL="1600200" indent="-228600">
              <a:spcBef>
                <a:spcPct val="20000"/>
              </a:spcBef>
              <a:spcAft>
                <a:spcPct val="20000"/>
              </a:spcAft>
              <a:buClr>
                <a:schemeClr val="accent1"/>
              </a:buClr>
              <a:buChar char="•"/>
              <a:defRPr sz="2000">
                <a:solidFill>
                  <a:schemeClr val="accent1"/>
                </a:solidFill>
                <a:latin typeface="Verdana" panose="020B0604030504040204" pitchFamily="34" charset="0"/>
              </a:defRPr>
            </a:lvl4pPr>
            <a:lvl5pPr marL="2057400" indent="-228600">
              <a:spcBef>
                <a:spcPct val="20000"/>
              </a:spcBef>
              <a:spcAft>
                <a:spcPct val="20000"/>
              </a:spcAft>
              <a:buClr>
                <a:schemeClr val="accent1"/>
              </a:buClr>
              <a:buChar char="•"/>
              <a:defRPr sz="2000">
                <a:solidFill>
                  <a:schemeClr val="accent1"/>
                </a:solidFill>
                <a:latin typeface="Verdana" panose="020B0604030504040204" pitchFamily="34" charset="0"/>
              </a:defRPr>
            </a:lvl5pPr>
            <a:lvl6pPr marL="25146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6pPr>
            <a:lvl7pPr marL="29718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7pPr>
            <a:lvl8pPr marL="34290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8pPr>
            <a:lvl9pPr marL="38862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9pPr>
          </a:lstStyle>
          <a:p>
            <a:pPr algn="ctr">
              <a:lnSpc>
                <a:spcPct val="100000"/>
              </a:lnSpc>
              <a:spcBef>
                <a:spcPct val="0"/>
              </a:spcBef>
              <a:spcAft>
                <a:spcPct val="0"/>
              </a:spcAft>
              <a:buClrTx/>
              <a:buFontTx/>
              <a:buNone/>
            </a:pPr>
            <a:endParaRPr lang="en-US" altLang="en-US" sz="24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479209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p:txBody>
          <a:bodyPr>
            <a:normAutofit fontScale="92500" lnSpcReduction="20000"/>
          </a:bodyPr>
          <a:lstStyle/>
          <a:p>
            <a:r>
              <a:rPr lang="en-US" noProof="0"/>
              <a:t>Automatic Private IP Addressing (APIPA) </a:t>
            </a:r>
          </a:p>
          <a:p>
            <a:r>
              <a:rPr lang="en-US" noProof="0"/>
              <a:t>A DHCP client that cannot contact a server autoconfigures</a:t>
            </a:r>
          </a:p>
          <a:p>
            <a:r>
              <a:rPr lang="en-US" noProof="0"/>
              <a:t>Uses address range 169.254.x.y</a:t>
            </a:r>
          </a:p>
          <a:p>
            <a:r>
              <a:rPr lang="en-US" noProof="0"/>
              <a:t>APIPA is Microsoft terminology – standards refer to link-local addressing</a:t>
            </a:r>
          </a:p>
          <a:p>
            <a:r>
              <a:rPr lang="en-US" noProof="0"/>
              <a:t>Link-local addressing also implemented by Bonjour on Mac OS X and Avahi on Linux</a:t>
            </a:r>
            <a:endParaRPr lang="en-US" noProof="0" dirty="0"/>
          </a:p>
        </p:txBody>
      </p:sp>
      <p:sp>
        <p:nvSpPr>
          <p:cNvPr id="12290" name="Title 1"/>
          <p:cNvSpPr>
            <a:spLocks noGrp="1"/>
          </p:cNvSpPr>
          <p:nvPr>
            <p:ph type="title"/>
          </p:nvPr>
        </p:nvSpPr>
        <p:spPr/>
        <p:txBody>
          <a:bodyPr/>
          <a:lstStyle/>
          <a:p>
            <a:r>
              <a:rPr lang="en-US" altLang="en-US" noProof="0"/>
              <a:t>APIPA </a:t>
            </a:r>
            <a:endParaRPr lang="en-US" altLang="en-US" noProof="0" dirty="0"/>
          </a:p>
        </p:txBody>
      </p:sp>
      <p:sp>
        <p:nvSpPr>
          <p:cNvPr id="2" name="Footer Placeholder 1"/>
          <p:cNvSpPr>
            <a:spLocks noGrp="1"/>
          </p:cNvSpPr>
          <p:nvPr>
            <p:ph type="ftr" sz="quarter" idx="3"/>
          </p:nvPr>
        </p:nvSpPr>
        <p:spPr>
          <a:xfrm>
            <a:off x="0" y="6537325"/>
            <a:ext cx="12192000" cy="320675"/>
          </a:xfrm>
        </p:spPr>
        <p:txBody>
          <a:bodyPr/>
          <a:lstStyle/>
          <a:p>
            <a:r>
              <a:rPr lang="en-US"/>
              <a:t>2.4 DHCP and APIPA</a:t>
            </a:r>
            <a:endParaRPr lang="en-US" dirty="0"/>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141</a:t>
            </a:r>
          </a:p>
        </p:txBody>
      </p:sp>
    </p:spTree>
    <p:extLst>
      <p:ext uri="{BB962C8B-B14F-4D97-AF65-F5344CB8AC3E}">
        <p14:creationId xmlns:p14="http://schemas.microsoft.com/office/powerpoint/2010/main" val="242767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noProof="0"/>
              <a:t>Configuring DHCP</a:t>
            </a:r>
            <a:endParaRPr lang="en-US" altLang="en-US" noProof="0" dirty="0"/>
          </a:p>
        </p:txBody>
      </p:sp>
      <p:sp>
        <p:nvSpPr>
          <p:cNvPr id="4" name="Content Placeholder 3"/>
          <p:cNvSpPr>
            <a:spLocks noGrp="1"/>
          </p:cNvSpPr>
          <p:nvPr>
            <p:ph sz="half" idx="1"/>
          </p:nvPr>
        </p:nvSpPr>
        <p:spPr/>
        <p:txBody>
          <a:bodyPr>
            <a:normAutofit fontScale="70000" lnSpcReduction="20000"/>
          </a:bodyPr>
          <a:lstStyle/>
          <a:p>
            <a:r>
              <a:rPr lang="en-US" dirty="0"/>
              <a:t>Appliance versus NOS implementation</a:t>
            </a:r>
          </a:p>
          <a:p>
            <a:r>
              <a:rPr lang="en-US" dirty="0"/>
              <a:t>A range (or pool) of IP addresses and subnet masks to allocate</a:t>
            </a:r>
          </a:p>
          <a:p>
            <a:r>
              <a:rPr lang="en-US" dirty="0"/>
              <a:t>A lease period plus renewal (T1) and rebinding (T2) timers</a:t>
            </a:r>
          </a:p>
          <a:p>
            <a:r>
              <a:rPr lang="en-US" dirty="0"/>
              <a:t>Other optional information to allocate, such as default gateway and DNS server address(es)</a:t>
            </a:r>
          </a:p>
          <a:p>
            <a:endParaRPr lang="en-US" dirty="0"/>
          </a:p>
        </p:txBody>
      </p:sp>
      <p:sp>
        <p:nvSpPr>
          <p:cNvPr id="2" name="Footer Placeholder 1"/>
          <p:cNvSpPr>
            <a:spLocks noGrp="1"/>
          </p:cNvSpPr>
          <p:nvPr>
            <p:ph type="ftr" sz="quarter" idx="3"/>
          </p:nvPr>
        </p:nvSpPr>
        <p:spPr>
          <a:xfrm>
            <a:off x="0" y="6537325"/>
            <a:ext cx="12192000" cy="320675"/>
          </a:xfrm>
        </p:spPr>
        <p:txBody>
          <a:bodyPr/>
          <a:lstStyle/>
          <a:p>
            <a:r>
              <a:rPr lang="en-US"/>
              <a:t>2.4 DHCP and APIPA</a:t>
            </a:r>
            <a:endParaRPr lang="en-US" dirty="0"/>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142</a:t>
            </a:r>
          </a:p>
        </p:txBody>
      </p:sp>
      <p:pic>
        <p:nvPicPr>
          <p:cNvPr id="7" name="Content Placeholder 6" descr="Configuring DHCP on a TP -LINK wireless access point">
            <a:extLst>
              <a:ext uri="{FF2B5EF4-FFF2-40B4-BE49-F238E27FC236}">
                <a16:creationId xmlns:a16="http://schemas.microsoft.com/office/drawing/2014/main" id="{0AA763E6-4E24-4DA3-AE8C-382BCF9E26BA}"/>
              </a:ext>
            </a:extLst>
          </p:cNvPr>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26163" y="1936013"/>
            <a:ext cx="5940425" cy="3535248"/>
          </a:xfrm>
          <a:prstGeom prst="rect">
            <a:avLst/>
          </a:prstGeom>
          <a:noFill/>
          <a:ln>
            <a:noFill/>
          </a:ln>
        </p:spPr>
      </p:pic>
    </p:spTree>
    <p:extLst>
      <p:ext uri="{BB962C8B-B14F-4D97-AF65-F5344CB8AC3E}">
        <p14:creationId xmlns:p14="http://schemas.microsoft.com/office/powerpoint/2010/main" val="1136150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91440" y="914398"/>
            <a:ext cx="11978640" cy="2971801"/>
          </a:xfrm>
        </p:spPr>
        <p:txBody>
          <a:bodyPr>
            <a:normAutofit fontScale="62500" lnSpcReduction="20000"/>
          </a:bodyPr>
          <a:lstStyle/>
          <a:p>
            <a:r>
              <a:rPr lang="en-US" dirty="0"/>
              <a:t>Range of IP addresses available to lease to clients on a particular subnet (or scope)</a:t>
            </a:r>
          </a:p>
          <a:p>
            <a:r>
              <a:rPr lang="en-US" dirty="0"/>
              <a:t>Defined by start and end IP addresses and netmask</a:t>
            </a:r>
          </a:p>
          <a:p>
            <a:r>
              <a:rPr lang="en-US" dirty="0"/>
              <a:t>1:1 mapping of pools to subnets</a:t>
            </a:r>
          </a:p>
          <a:p>
            <a:r>
              <a:rPr lang="en-US" dirty="0"/>
              <a:t>Redundant DHCP services should use non-overlapping address pools</a:t>
            </a:r>
          </a:p>
          <a:p>
            <a:endParaRPr lang="en-US" dirty="0"/>
          </a:p>
        </p:txBody>
      </p:sp>
      <p:sp>
        <p:nvSpPr>
          <p:cNvPr id="13314" name="Title 1"/>
          <p:cNvSpPr>
            <a:spLocks noGrp="1"/>
          </p:cNvSpPr>
          <p:nvPr>
            <p:ph type="title"/>
          </p:nvPr>
        </p:nvSpPr>
        <p:spPr/>
        <p:txBody>
          <a:bodyPr/>
          <a:lstStyle/>
          <a:p>
            <a:r>
              <a:rPr lang="en-US" altLang="en-US" noProof="0"/>
              <a:t>DHCP Address Pool</a:t>
            </a:r>
            <a:endParaRPr lang="en-US" altLang="en-US" noProof="0" dirty="0"/>
          </a:p>
        </p:txBody>
      </p:sp>
      <p:sp>
        <p:nvSpPr>
          <p:cNvPr id="2" name="Footer Placeholder 1"/>
          <p:cNvSpPr>
            <a:spLocks noGrp="1"/>
          </p:cNvSpPr>
          <p:nvPr>
            <p:ph type="ftr" sz="quarter" idx="3"/>
          </p:nvPr>
        </p:nvSpPr>
        <p:spPr>
          <a:xfrm>
            <a:off x="0" y="6537325"/>
            <a:ext cx="12192000" cy="320675"/>
          </a:xfrm>
        </p:spPr>
        <p:txBody>
          <a:bodyPr/>
          <a:lstStyle/>
          <a:p>
            <a:r>
              <a:rPr lang="en-US"/>
              <a:t>2.4 DHCP and APIPA</a:t>
            </a:r>
            <a:endParaRPr lang="en-US" dirty="0"/>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142</a:t>
            </a:r>
          </a:p>
        </p:txBody>
      </p:sp>
      <p:pic>
        <p:nvPicPr>
          <p:cNvPr id="7" name="Content Placeholder 6" descr="Windows Server DHCP management console (Used with permission from Microsoft)">
            <a:extLst>
              <a:ext uri="{FF2B5EF4-FFF2-40B4-BE49-F238E27FC236}">
                <a16:creationId xmlns:a16="http://schemas.microsoft.com/office/drawing/2014/main" id="{E6D51760-D820-4467-853C-45485D04840F}"/>
              </a:ext>
            </a:extLst>
          </p:cNvPr>
          <p:cNvPicPr>
            <a:picLocks noGrp="1"/>
          </p:cNvPicPr>
          <p:nvPr>
            <p:ph idx="12"/>
          </p:nvPr>
        </p:nvPicPr>
        <p:blipFill>
          <a:blip r:embed="rId3">
            <a:extLst>
              <a:ext uri="{28A0092B-C50C-407E-A947-70E740481C1C}">
                <a14:useLocalDpi xmlns:a14="http://schemas.microsoft.com/office/drawing/2010/main" val="0"/>
              </a:ext>
            </a:extLst>
          </a:blip>
          <a:srcRect/>
          <a:stretch>
            <a:fillRect/>
          </a:stretch>
        </p:blipFill>
        <p:spPr bwMode="auto">
          <a:xfrm>
            <a:off x="3348351" y="3749675"/>
            <a:ext cx="5465135" cy="2743200"/>
          </a:xfrm>
          <a:prstGeom prst="rect">
            <a:avLst/>
          </a:prstGeom>
          <a:noFill/>
          <a:ln>
            <a:noFill/>
          </a:ln>
        </p:spPr>
      </p:pic>
      <p:sp>
        <p:nvSpPr>
          <p:cNvPr id="8" name="TextBox 7">
            <a:extLst>
              <a:ext uri="{FF2B5EF4-FFF2-40B4-BE49-F238E27FC236}">
                <a16:creationId xmlns:a16="http://schemas.microsoft.com/office/drawing/2014/main" id="{745BA952-8C29-4BA7-A79B-DD7A8450BCA7}"/>
              </a:ext>
            </a:extLst>
          </p:cNvPr>
          <p:cNvSpPr txBox="1"/>
          <p:nvPr/>
        </p:nvSpPr>
        <p:spPr>
          <a:xfrm>
            <a:off x="5473386" y="3749675"/>
            <a:ext cx="2529860" cy="276999"/>
          </a:xfrm>
          <a:prstGeom prst="rect">
            <a:avLst/>
          </a:prstGeom>
          <a:noFill/>
        </p:spPr>
        <p:txBody>
          <a:bodyPr wrap="none" rtlCol="0">
            <a:spAutoFit/>
          </a:bodyPr>
          <a:lstStyle/>
          <a:p>
            <a:r>
              <a:rPr lang="en-GB" sz="1200" i="1" dirty="0">
                <a:solidFill>
                  <a:schemeClr val="accent4"/>
                </a:solidFill>
              </a:rPr>
              <a:t>Used with permission from Microsoft</a:t>
            </a:r>
            <a:endParaRPr lang="en-US" sz="1200" i="1" dirty="0">
              <a:solidFill>
                <a:schemeClr val="accent4"/>
              </a:solidFill>
            </a:endParaRPr>
          </a:p>
        </p:txBody>
      </p:sp>
    </p:spTree>
    <p:extLst>
      <p:ext uri="{BB962C8B-B14F-4D97-AF65-F5344CB8AC3E}">
        <p14:creationId xmlns:p14="http://schemas.microsoft.com/office/powerpoint/2010/main" val="1254455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fontScale="92500" lnSpcReduction="20000"/>
          </a:bodyPr>
          <a:lstStyle/>
          <a:p>
            <a:r>
              <a:rPr lang="en-US"/>
              <a:t>Lease time determines how long client keeps address</a:t>
            </a:r>
          </a:p>
          <a:p>
            <a:pPr lvl="1"/>
            <a:r>
              <a:rPr lang="en-US"/>
              <a:t>Long lease reduces DHCP traffic but may risk address pool exhaustion</a:t>
            </a:r>
          </a:p>
          <a:p>
            <a:pPr lvl="1"/>
            <a:r>
              <a:rPr lang="en-US"/>
              <a:t>Environments with high host “turnover” will configure short leases</a:t>
            </a:r>
          </a:p>
          <a:p>
            <a:r>
              <a:rPr lang="en-US"/>
              <a:t>T1 timer (attempt renewal with same server after 50% of lease Time to Live expired)</a:t>
            </a:r>
          </a:p>
          <a:p>
            <a:r>
              <a:rPr lang="en-US"/>
              <a:t>T2 timer (attempt rebind with any server after 87.5% of lease expired)</a:t>
            </a:r>
          </a:p>
          <a:p>
            <a:endParaRPr lang="en-US" dirty="0"/>
          </a:p>
        </p:txBody>
      </p:sp>
      <p:sp>
        <p:nvSpPr>
          <p:cNvPr id="13314" name="Title 1"/>
          <p:cNvSpPr>
            <a:spLocks noGrp="1"/>
          </p:cNvSpPr>
          <p:nvPr>
            <p:ph type="title"/>
          </p:nvPr>
        </p:nvSpPr>
        <p:spPr/>
        <p:txBody>
          <a:bodyPr/>
          <a:lstStyle/>
          <a:p>
            <a:r>
              <a:rPr lang="en-US" altLang="en-US" noProof="0" dirty="0"/>
              <a:t>DHCP Lease Time/TTL</a:t>
            </a:r>
          </a:p>
        </p:txBody>
      </p:sp>
      <p:sp>
        <p:nvSpPr>
          <p:cNvPr id="2" name="Footer Placeholder 1"/>
          <p:cNvSpPr>
            <a:spLocks noGrp="1"/>
          </p:cNvSpPr>
          <p:nvPr>
            <p:ph type="ftr" sz="quarter" idx="3"/>
          </p:nvPr>
        </p:nvSpPr>
        <p:spPr>
          <a:xfrm>
            <a:off x="0" y="6537325"/>
            <a:ext cx="12192000" cy="320675"/>
          </a:xfrm>
        </p:spPr>
        <p:txBody>
          <a:bodyPr/>
          <a:lstStyle/>
          <a:p>
            <a:r>
              <a:rPr lang="en-US"/>
              <a:t>2.4 DHCP and APIPA</a:t>
            </a:r>
            <a:endParaRPr lang="en-US" dirty="0"/>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143</a:t>
            </a:r>
          </a:p>
        </p:txBody>
      </p:sp>
    </p:spTree>
    <p:extLst>
      <p:ext uri="{BB962C8B-B14F-4D97-AF65-F5344CB8AC3E}">
        <p14:creationId xmlns:p14="http://schemas.microsoft.com/office/powerpoint/2010/main" val="424279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noProof="0"/>
              <a:t>Options are customizable but typical parameters include</a:t>
            </a:r>
          </a:p>
          <a:p>
            <a:pPr lvl="1"/>
            <a:r>
              <a:rPr lang="en-US" noProof="0"/>
              <a:t>The default gateway (IP address of the router)</a:t>
            </a:r>
          </a:p>
          <a:p>
            <a:pPr lvl="1"/>
            <a:r>
              <a:rPr lang="en-US" noProof="0"/>
              <a:t>The IP address(es) of DNS servers</a:t>
            </a:r>
          </a:p>
          <a:p>
            <a:pPr lvl="1"/>
            <a:r>
              <a:rPr lang="en-US" noProof="0"/>
              <a:t>The DNS suffix (domain name) to be used by the client</a:t>
            </a:r>
          </a:p>
          <a:p>
            <a:pPr lvl="1"/>
            <a:r>
              <a:rPr lang="en-US" noProof="0"/>
              <a:t>Other useful server options, such as time synchronization (NTP), file transfer (TFTP), or VoIP proxy</a:t>
            </a:r>
            <a:endParaRPr lang="en-US" noProof="0" dirty="0"/>
          </a:p>
        </p:txBody>
      </p:sp>
      <p:sp>
        <p:nvSpPr>
          <p:cNvPr id="14338" name="Title 1"/>
          <p:cNvSpPr>
            <a:spLocks noGrp="1"/>
          </p:cNvSpPr>
          <p:nvPr>
            <p:ph type="title"/>
          </p:nvPr>
        </p:nvSpPr>
        <p:spPr/>
        <p:txBody>
          <a:bodyPr/>
          <a:lstStyle/>
          <a:p>
            <a:r>
              <a:rPr lang="en-US" altLang="en-US" noProof="0"/>
              <a:t>DHCP Options</a:t>
            </a:r>
            <a:endParaRPr lang="en-US" altLang="en-US" noProof="0" dirty="0"/>
          </a:p>
        </p:txBody>
      </p:sp>
      <p:sp>
        <p:nvSpPr>
          <p:cNvPr id="2" name="Footer Placeholder 1"/>
          <p:cNvSpPr>
            <a:spLocks noGrp="1"/>
          </p:cNvSpPr>
          <p:nvPr>
            <p:ph type="ftr" sz="quarter" idx="3"/>
          </p:nvPr>
        </p:nvSpPr>
        <p:spPr>
          <a:xfrm>
            <a:off x="0" y="6537325"/>
            <a:ext cx="12192000" cy="320675"/>
          </a:xfrm>
        </p:spPr>
        <p:txBody>
          <a:bodyPr/>
          <a:lstStyle/>
          <a:p>
            <a:r>
              <a:rPr lang="en-US"/>
              <a:t>2.4 DHCP and APIPA</a:t>
            </a:r>
            <a:endParaRPr lang="en-US" dirty="0"/>
          </a:p>
        </p:txBody>
      </p:sp>
      <p:sp>
        <p:nvSpPr>
          <p:cNvPr id="4" name="Slide Number Placeholder 3"/>
          <p:cNvSpPr>
            <a:spLocks noGrp="1"/>
          </p:cNvSpPr>
          <p:nvPr>
            <p:ph type="sldNum" sz="quarter" idx="4"/>
          </p:nvPr>
        </p:nvSpPr>
        <p:spPr>
          <a:xfrm>
            <a:off x="11460163" y="6308725"/>
            <a:ext cx="731837" cy="549275"/>
          </a:xfrm>
        </p:spPr>
        <p:txBody>
          <a:bodyPr/>
          <a:lstStyle/>
          <a:p>
            <a:r>
              <a:rPr lang="en-US" dirty="0"/>
              <a:t>144</a:t>
            </a:r>
          </a:p>
        </p:txBody>
      </p:sp>
    </p:spTree>
    <p:extLst>
      <p:ext uri="{BB962C8B-B14F-4D97-AF65-F5344CB8AC3E}">
        <p14:creationId xmlns:p14="http://schemas.microsoft.com/office/powerpoint/2010/main" val="3081722472"/>
      </p:ext>
    </p:extLst>
  </p:cSld>
  <p:clrMapOvr>
    <a:masterClrMapping/>
  </p:clrMapOvr>
</p:sld>
</file>

<file path=ppt/theme/theme1.xml><?xml version="1.0" encoding="utf-8"?>
<a:theme xmlns:a="http://schemas.openxmlformats.org/drawingml/2006/main" name="gtsslides-white">
  <a:themeElements>
    <a:clrScheme name="gtsslides-white">
      <a:dk1>
        <a:srgbClr val="034581"/>
      </a:dk1>
      <a:lt1>
        <a:srgbClr val="000000"/>
      </a:lt1>
      <a:dk2>
        <a:srgbClr val="F8F8F8"/>
      </a:dk2>
      <a:lt2>
        <a:srgbClr val="034581"/>
      </a:lt2>
      <a:accent1>
        <a:srgbClr val="1F54A6"/>
      </a:accent1>
      <a:accent2>
        <a:srgbClr val="5F5F5F"/>
      </a:accent2>
      <a:accent3>
        <a:srgbClr val="808080"/>
      </a:accent3>
      <a:accent4>
        <a:srgbClr val="B2B2B2"/>
      </a:accent4>
      <a:accent5>
        <a:srgbClr val="DDDDDD"/>
      </a:accent5>
      <a:accent6>
        <a:srgbClr val="F8F8F8"/>
      </a:accent6>
      <a:hlink>
        <a:srgbClr val="0000FF"/>
      </a:hlink>
      <a:folHlink>
        <a:srgbClr val="660066"/>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tsslides-lansdscape.potx" id="{9B33E7FF-CDCB-40E9-A8D0-9BCC2A8C60D0}" vid="{8C6AC62F-90E1-485B-A58A-59CED10F960F}"/>
    </a:ext>
  </a:extLst>
</a:theme>
</file>

<file path=ppt/theme/theme2.xml><?xml version="1.0" encoding="utf-8"?>
<a:theme xmlns:a="http://schemas.openxmlformats.org/drawingml/2006/main" name="Office Theme">
  <a:themeElements>
    <a:clrScheme name="gtsslides-white">
      <a:dk1>
        <a:srgbClr val="034581"/>
      </a:dk1>
      <a:lt1>
        <a:srgbClr val="000000"/>
      </a:lt1>
      <a:dk2>
        <a:srgbClr val="F8F8F8"/>
      </a:dk2>
      <a:lt2>
        <a:srgbClr val="034581"/>
      </a:lt2>
      <a:accent1>
        <a:srgbClr val="1F54A6"/>
      </a:accent1>
      <a:accent2>
        <a:srgbClr val="5F5F5F"/>
      </a:accent2>
      <a:accent3>
        <a:srgbClr val="808080"/>
      </a:accent3>
      <a:accent4>
        <a:srgbClr val="B2B2B2"/>
      </a:accent4>
      <a:accent5>
        <a:srgbClr val="DDDDDD"/>
      </a:accent5>
      <a:accent6>
        <a:srgbClr val="F8F8F8"/>
      </a:accent6>
      <a:hlink>
        <a:srgbClr val="0000FF"/>
      </a:hlink>
      <a:folHlink>
        <a:srgbClr val="660066"/>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gtsslides-lansdscape</Template>
  <TotalTime>10</TotalTime>
  <Words>1301</Words>
  <Application>Microsoft Office PowerPoint</Application>
  <PresentationFormat>Widescreen</PresentationFormat>
  <Paragraphs>125</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Courier New</vt:lpstr>
      <vt:lpstr>Times New Roman</vt:lpstr>
      <vt:lpstr>Verdana</vt:lpstr>
      <vt:lpstr>gtsslides-white</vt:lpstr>
      <vt:lpstr>CompTIA Network+ Certification</vt:lpstr>
      <vt:lpstr>PowerPoint Presentation</vt:lpstr>
      <vt:lpstr>IPv4 Address Autoconfiguration</vt:lpstr>
      <vt:lpstr>DHCP Client Initialization</vt:lpstr>
      <vt:lpstr>APIPA </vt:lpstr>
      <vt:lpstr>Configuring DHCP</vt:lpstr>
      <vt:lpstr>DHCP Address Pool</vt:lpstr>
      <vt:lpstr>DHCP Lease Time/TTL</vt:lpstr>
      <vt:lpstr>DHCP Options</vt:lpstr>
      <vt:lpstr>DHCP Reservations and Exclusions</vt:lpstr>
      <vt:lpstr>DHCP Relay and IP Helper</vt:lpstr>
      <vt:lpstr>DHCPv6 (1)</vt:lpstr>
      <vt:lpstr>DHCPv6 Modes</vt:lpstr>
      <vt:lpstr>PowerPoint Presentation</vt:lpstr>
      <vt:lpstr>PowerPoint Presentation</vt:lpstr>
    </vt:vector>
  </TitlesOfParts>
  <Manager>James Pengelly</Manager>
  <Company>gtslearning International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2.4 DHCP and APIPA</dc:title>
  <dc:subject>CompTIA Network+ Certification (Exam N10-007)</dc:subject>
  <dc:creator>James Pengelly</dc:creator>
  <dc:description>Slides to accompany a CompTIA Study Guide training course published by gtslearning (gtslearning.com)</dc:description>
  <cp:lastModifiedBy>Kenneth Jones</cp:lastModifiedBy>
  <cp:revision>10</cp:revision>
  <dcterms:created xsi:type="dcterms:W3CDTF">2018-02-13T01:38:11Z</dcterms:created>
  <dcterms:modified xsi:type="dcterms:W3CDTF">2018-05-25T23:38:47Z</dcterms:modified>
  <cp:category>© 2018 gtslearning</cp:category>
</cp:coreProperties>
</file>