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0"/>
  </p:notesMasterIdLst>
  <p:handoutMasterIdLst>
    <p:handoutMasterId r:id="rId21"/>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9318" autoAdjust="0"/>
  </p:normalViewPr>
  <p:slideViewPr>
    <p:cSldViewPr snapToGrid="0">
      <p:cViewPr varScale="1">
        <p:scale>
          <a:sx n="88" d="100"/>
          <a:sy n="88" d="100"/>
        </p:scale>
        <p:origin x="494"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gtsgo.to/nf1rc"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79A8D5-69CA-45DC-93B1-2A50CCABB6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748863-D0B8-48EE-AFE6-92D4EB8AFB4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02473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FA982B-81D7-4CC9-BC6C-E21DAFAC4A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3FC5BC-CB55-4E0E-A2AA-8E8FC2E0E2F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26350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FB94E4-44C5-497A-A580-716FF98177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671916-1ACC-42C2-A1A0-30E1DF7A581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56120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F6E36B-B57C-416A-AEFA-29E86DD133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F6D532-B3E1-49F3-8597-6F86E5FE3F7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35015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0B55C2-B351-4F15-9989-87A0AC2F45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28728A-A398-4CBE-B3FE-B221DC26A6E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17684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0F597A-CCD4-4DE6-9A80-BFB2BDB1AA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B25010-9A58-4EFE-87A8-ED201D55B1C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7770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BC669A-E832-4E56-A1DD-F9024BFF9B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C75EE3-4415-4706-876E-558D016E8E5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816447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BCE15E2B-A946-4F83-A60D-87C533A62D96}"/>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F363DE68-A000-4E0A-BEAA-7E68DE8227F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358571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What is the function of the protocol field in an IPv4 header? </a:t>
            </a:r>
            <a:r>
              <a:rPr lang="en-GB" dirty="0"/>
              <a:t>Indicates the protocol type of the payload. This would typically be TCP or UDP but could be something else (ICMP or GRE for instance).</a:t>
            </a:r>
            <a:endParaRPr lang="en-US" b="0" dirty="0"/>
          </a:p>
          <a:p>
            <a:pPr lvl="1"/>
            <a:r>
              <a:rPr lang="en-GB" b="0" dirty="0"/>
              <a:t>Convert the decimal value "72" into binary. </a:t>
            </a:r>
            <a:r>
              <a:rPr lang="en-GB" dirty="0"/>
              <a:t>1001000.</a:t>
            </a:r>
            <a:endParaRPr lang="en-US" b="0" dirty="0"/>
          </a:p>
          <a:p>
            <a:pPr lvl="1"/>
            <a:r>
              <a:rPr lang="en-GB" b="0" dirty="0"/>
              <a:t>Convert the binary value "11110010" to decimal. </a:t>
            </a:r>
            <a:r>
              <a:rPr lang="en-GB" dirty="0"/>
              <a:t>242.</a:t>
            </a:r>
            <a:endParaRPr lang="en-US" b="0" dirty="0"/>
          </a:p>
          <a:p>
            <a:pPr lvl="1"/>
            <a:r>
              <a:rPr lang="en-GB" b="0" dirty="0"/>
              <a:t>Once installed, how would you check the TCP/IP configuration? </a:t>
            </a:r>
            <a:r>
              <a:rPr lang="en-GB" dirty="0"/>
              <a:t>Run ipconfig or ifconfig.</a:t>
            </a:r>
            <a:endParaRPr lang="en-US" b="0" dirty="0"/>
          </a:p>
          <a:p>
            <a:pPr lvl="1"/>
            <a:r>
              <a:rPr lang="en-GB" b="0" dirty="0"/>
              <a:t>True or false? A router will not forward a packet when the TTL field is zero. </a:t>
            </a:r>
            <a:r>
              <a:rPr lang="en-GB" dirty="0"/>
              <a:t>True.</a:t>
            </a:r>
            <a:endParaRPr lang="en-US" b="0" dirty="0"/>
          </a:p>
          <a:p>
            <a:pPr lvl="1"/>
            <a:r>
              <a:rPr lang="en-GB" b="0" dirty="0"/>
              <a:t>Which of the protocols included with TCP/IP reports messages and errors regarding packet delivery? </a:t>
            </a:r>
            <a:r>
              <a:rPr lang="en-GB" dirty="0"/>
              <a:t>Internet Control Message Protocol (ICMP).</a:t>
            </a:r>
            <a:endParaRPr lang="en-US" b="0" dirty="0"/>
          </a:p>
          <a:p>
            <a:pPr lvl="1"/>
            <a:r>
              <a:rPr lang="en-GB" b="0" dirty="0"/>
              <a:t>True or false? Receiving an echo reply ICMP message indicates that the link between two hosts is operational. </a:t>
            </a:r>
            <a:r>
              <a:rPr lang="en-GB" dirty="0"/>
              <a:t>True.</a:t>
            </a:r>
            <a:endParaRPr lang="en-US" b="0" dirty="0"/>
          </a:p>
          <a:p>
            <a:pPr lvl="1"/>
            <a:r>
              <a:rPr lang="en-GB" b="0" dirty="0"/>
              <a:t>True or false? The ipconfig utility can be used to empty the DNS cache. </a:t>
            </a:r>
            <a:r>
              <a:rPr lang="en-GB" dirty="0"/>
              <a:t>True (though this functionality is not available in ifconfig).</a:t>
            </a:r>
            <a:endParaRPr lang="en-US" b="0" dirty="0"/>
          </a:p>
          <a:p>
            <a:pPr lvl="1"/>
            <a:r>
              <a:rPr lang="en-GB" b="0" dirty="0"/>
              <a:t>If you have a workstation that cannot connect to a server, what is the first test you could perform to establish whether the cabling is OK? </a:t>
            </a:r>
            <a:r>
              <a:rPr lang="en-GB" dirty="0"/>
              <a:t>ping another local system.</a:t>
            </a:r>
            <a:endParaRPr lang="en-US" b="0" dirty="0"/>
          </a:p>
          <a:p>
            <a:pPr lvl="1"/>
            <a:r>
              <a:rPr lang="en-GB" b="0" dirty="0"/>
              <a:t>On a UNIX host, which TCP/IP parameters must be defined for the host to be able to communicate with hosts on a remote network? </a:t>
            </a:r>
            <a:r>
              <a:rPr lang="en-GB" dirty="0"/>
              <a:t>IP Address, Subnet Mask, Default Gateway (address of the </a:t>
            </a:r>
            <a:r>
              <a:rPr lang="en-GB"/>
              <a:t>router).</a:t>
            </a:r>
            <a:endParaRPr lang="en-US" b="0"/>
          </a:p>
        </p:txBody>
      </p:sp>
      <p:sp>
        <p:nvSpPr>
          <p:cNvPr id="4" name="Slide Image Placeholder 3">
            <a:extLst>
              <a:ext uri="{FF2B5EF4-FFF2-40B4-BE49-F238E27FC236}">
                <a16:creationId xmlns:a16="http://schemas.microsoft.com/office/drawing/2014/main" id="{9D62528A-5B0D-4EE2-B385-C8DF48044248}"/>
              </a:ext>
            </a:extLst>
          </p:cNvPr>
          <p:cNvSpPr>
            <a:spLocks noGrp="1" noRot="1" noChangeAspect="1"/>
          </p:cNvSpPr>
          <p:nvPr>
            <p:ph type="sldImg"/>
          </p:nvPr>
        </p:nvSpPr>
        <p:spPr/>
      </p:sp>
    </p:spTree>
    <p:extLst>
      <p:ext uri="{BB962C8B-B14F-4D97-AF65-F5344CB8AC3E}">
        <p14:creationId xmlns:p14="http://schemas.microsoft.com/office/powerpoint/2010/main" val="30885722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39637A8A-F003-4E34-829F-F6F74C514D10}"/>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29886D5F-066B-48D8-86B1-708F94467132}"/>
              </a:ext>
            </a:extLst>
          </p:cNvPr>
          <p:cNvSpPr>
            <a:spLocks noGrp="1"/>
          </p:cNvSpPr>
          <p:nvPr>
            <p:ph type="body" idx="1"/>
          </p:nvPr>
        </p:nvSpPr>
        <p:spPr/>
        <p:txBody>
          <a:bodyPr/>
          <a:lstStyle/>
          <a:p>
            <a:r>
              <a:rPr lang="en-US" dirty="0"/>
              <a:t>Note that there are three sets of labs available to use with this course:</a:t>
            </a:r>
          </a:p>
          <a:p>
            <a:pPr lvl="4"/>
            <a:r>
              <a:rPr lang="en-US" dirty="0"/>
              <a:t>Classroom labs that you set up and run yourself (refer to the separate "Labs" book and setup guide on the instructor resource support site).</a:t>
            </a:r>
          </a:p>
          <a:p>
            <a:pPr lvl="4"/>
            <a:r>
              <a:rPr lang="en-US" dirty="0"/>
              <a:t>Learn On Demand (LOD) hosted classroom labs accessed via a browser but following the same general sequence and steps as the classroom lab book.</a:t>
            </a:r>
          </a:p>
          <a:p>
            <a:pPr lvl="4"/>
            <a:r>
              <a:rPr lang="en-US" dirty="0"/>
              <a:t>Self-study Online Labs from Practice Labs accessed by students online - these labs are intended for use by students studying independently and are different from the classroom and hosted classroom labs. If you are using Practice Labs online labs in the classroom, you must specify this at the time of purchase so that the appropriate bandwidth is provisioned in advance. Please ensure that the student PCs meet the requirements for accessing the Self-study Online Labs series. You can obtain a setup guide at </a:t>
            </a:r>
            <a:r>
              <a:rPr lang="en-US" dirty="0">
                <a:hlinkClick r:id="rId3"/>
              </a:rPr>
              <a:t>gtsgo.to/nf1rc</a:t>
            </a:r>
            <a:endParaRPr lang="en-US" dirty="0"/>
          </a:p>
          <a:p>
            <a:pPr marL="285750" lvl="4" indent="0">
              <a:buNone/>
            </a:pPr>
            <a:endParaRPr lang="en-US" dirty="0"/>
          </a:p>
          <a:p>
            <a:r>
              <a:rPr lang="en-US" dirty="0"/>
              <a:t>The sequence of classroom and hosted classroom labs is shown on this slide and in the margins of your instructor edition and in the course timetable. You should guide the students to complete each lab.</a:t>
            </a:r>
            <a:endParaRPr lang="en-GB" dirty="0"/>
          </a:p>
          <a:p>
            <a:r>
              <a:rPr lang="en-GB" dirty="0"/>
              <a:t>If you are not using the classroom or LOD hosted classroom labs you should delete this slide.</a:t>
            </a:r>
            <a:endParaRPr lang="en-US" dirty="0"/>
          </a:p>
          <a:p>
            <a:endParaRPr lang="en-US" dirty="0"/>
          </a:p>
        </p:txBody>
      </p:sp>
    </p:spTree>
    <p:extLst>
      <p:ext uri="{BB962C8B-B14F-4D97-AF65-F5344CB8AC3E}">
        <p14:creationId xmlns:p14="http://schemas.microsoft.com/office/powerpoint/2010/main" val="1595361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dirty="0"/>
          </a:p>
        </p:txBody>
      </p:sp>
      <p:sp>
        <p:nvSpPr>
          <p:cNvPr id="4" name="Slide Image Placeholder 3">
            <a:extLst>
              <a:ext uri="{FF2B5EF4-FFF2-40B4-BE49-F238E27FC236}">
                <a16:creationId xmlns:a16="http://schemas.microsoft.com/office/drawing/2014/main" id="{DD11B9EA-1DCD-48D8-88C0-B9BC813EA213}"/>
              </a:ext>
            </a:extLst>
          </p:cNvPr>
          <p:cNvSpPr>
            <a:spLocks noGrp="1" noRot="1" noChangeAspect="1"/>
          </p:cNvSpPr>
          <p:nvPr>
            <p:ph type="sldImg"/>
          </p:nvPr>
        </p:nvSpPr>
        <p:spPr/>
      </p:sp>
    </p:spTree>
    <p:extLst>
      <p:ext uri="{BB962C8B-B14F-4D97-AF65-F5344CB8AC3E}">
        <p14:creationId xmlns:p14="http://schemas.microsoft.com/office/powerpoint/2010/main" val="3783127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8932D9-ED6D-4EF5-8995-75A6EBCEF9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246016-5175-4BBF-AC26-089F54782EF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05239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FED1BF-FE0F-4A69-8CBF-4CC336567C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5182D9-9DA4-420A-910A-360D2B92F2E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51611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1F02B8-7763-4E73-8E40-273482EAFD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71704B-99BC-4553-B048-0E7ABAC437C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62056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457DEE-4A33-4A47-857C-B38E5E9A88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9F7DA7-6581-4741-B86F-00381518F46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01397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249D14-E3E6-4292-AC04-E401D4AC26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5EA762-68F0-42AD-A9C1-C713A0AB10A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47001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82510F-5988-4A27-BB3E-CBE39C38C6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F17B64-C552-4662-8A09-939B0745786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6711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3D2EDDA3-7C8B-4CB8-BAFB-6C803C123B6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2C590496-9DF0-442F-B8A1-F8B02CBB735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781304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2.1 Internet Protocol</a:t>
            </a:r>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2.1 Internet Protocol</a:t>
            </a:r>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2.1 Internet Protocol</a:t>
            </a:r>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2.1 Internet Protocol</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2.1 Internet Protocol</a:t>
            </a:r>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2.1 Internet Protocol</a:t>
            </a:r>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2.1 Internet Protocol</a:t>
            </a:r>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2.1 Internet Protocol</a:t>
            </a:r>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2.1 Internet Protocol</a:t>
            </a:r>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2.1 Internet Protocol</a:t>
            </a:r>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2.1 Internet Protocol</a:t>
            </a:r>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2.1 Internet Protocol</a:t>
            </a:r>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2.1 Internet Protocol</a:t>
            </a:r>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2.1 Internet Protocol</a:t>
            </a:r>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2.1 Internet Protocol</a:t>
            </a:r>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2.1 Internet Protocol</a:t>
            </a:r>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1735521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2"/>
          <p:cNvSpPr>
            <a:spLocks noGrp="1"/>
          </p:cNvSpPr>
          <p:nvPr>
            <p:ph idx="1"/>
          </p:nvPr>
        </p:nvSpPr>
        <p:spPr/>
        <p:txBody>
          <a:bodyPr/>
          <a:lstStyle/>
          <a:p>
            <a:r>
              <a:rPr lang="en-US" altLang="en-US" noProof="0" dirty="0"/>
              <a:t>Default gateway</a:t>
            </a:r>
          </a:p>
          <a:p>
            <a:r>
              <a:rPr lang="en-US" altLang="en-US" noProof="0" dirty="0"/>
              <a:t>Routing decision</a:t>
            </a:r>
          </a:p>
          <a:p>
            <a:r>
              <a:rPr lang="en-US" altLang="en-US" noProof="0" dirty="0"/>
              <a:t>Route selection/route table</a:t>
            </a:r>
          </a:p>
          <a:p>
            <a:r>
              <a:rPr lang="en-US" altLang="en-US" noProof="0" dirty="0"/>
              <a:t>Fragmentation</a:t>
            </a:r>
          </a:p>
        </p:txBody>
      </p:sp>
      <p:sp>
        <p:nvSpPr>
          <p:cNvPr id="17410" name="Title 1"/>
          <p:cNvSpPr>
            <a:spLocks noGrp="1"/>
          </p:cNvSpPr>
          <p:nvPr>
            <p:ph type="title"/>
          </p:nvPr>
        </p:nvSpPr>
        <p:spPr/>
        <p:txBody>
          <a:bodyPr/>
          <a:lstStyle/>
          <a:p>
            <a:r>
              <a:rPr lang="en-US" altLang="en-US" noProof="0"/>
              <a:t>IP Routing Basics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2.1 Internet Protocol</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101</a:t>
            </a:r>
          </a:p>
        </p:txBody>
      </p:sp>
    </p:spTree>
    <p:extLst>
      <p:ext uri="{BB962C8B-B14F-4D97-AF65-F5344CB8AC3E}">
        <p14:creationId xmlns:p14="http://schemas.microsoft.com/office/powerpoint/2010/main" val="2568584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noProof="0"/>
              <a:t>ipconfig</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2.1 Internet Protocol</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103</a:t>
            </a:r>
          </a:p>
        </p:txBody>
      </p:sp>
      <p:pic>
        <p:nvPicPr>
          <p:cNvPr id="11" name="Content Placeholder 10" descr="Identifying the current IP configuration with ipconfig (Used with permission from Microsoft)">
            <a:extLst>
              <a:ext uri="{FF2B5EF4-FFF2-40B4-BE49-F238E27FC236}">
                <a16:creationId xmlns:a16="http://schemas.microsoft.com/office/drawing/2014/main" id="{10EDF2FF-D6FB-4C81-A661-0ED12D8A4C24}"/>
              </a:ext>
            </a:extLst>
          </p:cNvPr>
          <p:cNvPicPr>
            <a:picLocks noGrp="1"/>
          </p:cNvPicPr>
          <p:nvPr>
            <p:ph idx="1"/>
          </p:nvPr>
        </p:nvPicPr>
        <p:blipFill rotWithShape="1">
          <a:blip r:embed="rId3" cstate="print">
            <a:extLst>
              <a:ext uri="{28A0092B-C50C-407E-A947-70E740481C1C}">
                <a14:useLocalDpi xmlns:a14="http://schemas.microsoft.com/office/drawing/2010/main" val="0"/>
              </a:ext>
            </a:extLst>
          </a:blip>
          <a:srcRect/>
          <a:stretch/>
        </p:blipFill>
        <p:spPr bwMode="auto">
          <a:xfrm>
            <a:off x="1447963" y="1324527"/>
            <a:ext cx="9265912" cy="4758222"/>
          </a:xfrm>
          <a:prstGeom prst="rect">
            <a:avLst/>
          </a:prstGeom>
          <a:noFill/>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C1C4DE6C-D89D-4750-A12F-40B37F8A2B17}"/>
              </a:ext>
            </a:extLst>
          </p:cNvPr>
          <p:cNvSpPr txBox="1"/>
          <p:nvPr/>
        </p:nvSpPr>
        <p:spPr>
          <a:xfrm>
            <a:off x="8359433" y="6082749"/>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1507273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Using ifconfig">
            <a:extLst>
              <a:ext uri="{FF2B5EF4-FFF2-40B4-BE49-F238E27FC236}">
                <a16:creationId xmlns:a16="http://schemas.microsoft.com/office/drawing/2014/main" id="{07F572C7-DDC4-4590-9F42-AE8C792D21E4}"/>
              </a:ext>
            </a:extLst>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bwMode="auto">
          <a:xfrm>
            <a:off x="203741" y="937260"/>
            <a:ext cx="6568579" cy="2743200"/>
          </a:xfrm>
          <a:prstGeom prst="rect">
            <a:avLst/>
          </a:prstGeom>
          <a:noFill/>
          <a:ln>
            <a:noFill/>
          </a:ln>
        </p:spPr>
      </p:pic>
      <p:sp>
        <p:nvSpPr>
          <p:cNvPr id="16386" name="Title 1"/>
          <p:cNvSpPr>
            <a:spLocks noGrp="1"/>
          </p:cNvSpPr>
          <p:nvPr>
            <p:ph type="title"/>
          </p:nvPr>
        </p:nvSpPr>
        <p:spPr/>
        <p:txBody>
          <a:bodyPr/>
          <a:lstStyle/>
          <a:p>
            <a:r>
              <a:rPr lang="en-US" altLang="en-US" noProof="0" dirty="0"/>
              <a:t>Ifconfig and ip</a:t>
            </a:r>
          </a:p>
        </p:txBody>
      </p:sp>
      <p:sp>
        <p:nvSpPr>
          <p:cNvPr id="2" name="Footer Placeholder 1"/>
          <p:cNvSpPr>
            <a:spLocks noGrp="1"/>
          </p:cNvSpPr>
          <p:nvPr>
            <p:ph type="ftr" sz="quarter" idx="3"/>
          </p:nvPr>
        </p:nvSpPr>
        <p:spPr/>
        <p:txBody>
          <a:bodyPr/>
          <a:lstStyle/>
          <a:p>
            <a:r>
              <a:rPr lang="en-US"/>
              <a:t>2.1 Internet Protocol</a:t>
            </a:r>
          </a:p>
        </p:txBody>
      </p:sp>
      <p:sp>
        <p:nvSpPr>
          <p:cNvPr id="3" name="Slide Number Placeholder 2"/>
          <p:cNvSpPr>
            <a:spLocks noGrp="1"/>
          </p:cNvSpPr>
          <p:nvPr>
            <p:ph type="sldNum" sz="quarter" idx="4"/>
          </p:nvPr>
        </p:nvSpPr>
        <p:spPr/>
        <p:txBody>
          <a:bodyPr/>
          <a:lstStyle/>
          <a:p>
            <a:r>
              <a:rPr lang="en-US" dirty="0"/>
              <a:t>104</a:t>
            </a:r>
          </a:p>
        </p:txBody>
      </p:sp>
      <p:pic>
        <p:nvPicPr>
          <p:cNvPr id="8" name="Content Placeholder 7" descr="Using the ip command">
            <a:extLst>
              <a:ext uri="{FF2B5EF4-FFF2-40B4-BE49-F238E27FC236}">
                <a16:creationId xmlns:a16="http://schemas.microsoft.com/office/drawing/2014/main" id="{0EE2AC09-F326-4CC7-8774-B17E285868E6}"/>
              </a:ext>
            </a:extLst>
          </p:cNvPr>
          <p:cNvPicPr>
            <a:picLocks noGrp="1"/>
          </p:cNvPicPr>
          <p:nvPr>
            <p:ph idx="12"/>
          </p:nvPr>
        </p:nvPicPr>
        <p:blipFill rotWithShape="1">
          <a:blip r:embed="rId4">
            <a:extLst>
              <a:ext uri="{28A0092B-C50C-407E-A947-70E740481C1C}">
                <a14:useLocalDpi xmlns:a14="http://schemas.microsoft.com/office/drawing/2010/main" val="0"/>
              </a:ext>
            </a:extLst>
          </a:blip>
          <a:srcRect/>
          <a:stretch/>
        </p:blipFill>
        <p:spPr bwMode="auto">
          <a:xfrm>
            <a:off x="4193528" y="3444658"/>
            <a:ext cx="7156798" cy="286470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68750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a:t>Internet Control Message Protocol (ICMP) </a:t>
            </a:r>
            <a:endParaRPr lang="en-US" altLang="en-US" noProof="0" dirty="0"/>
          </a:p>
        </p:txBody>
      </p:sp>
      <p:sp>
        <p:nvSpPr>
          <p:cNvPr id="18435" name="Content Placeholder 2"/>
          <p:cNvSpPr>
            <a:spLocks noGrp="1"/>
          </p:cNvSpPr>
          <p:nvPr>
            <p:ph sz="half" idx="1"/>
          </p:nvPr>
        </p:nvSpPr>
        <p:spPr/>
        <p:txBody>
          <a:bodyPr/>
          <a:lstStyle/>
          <a:p>
            <a:r>
              <a:rPr lang="en-US" altLang="en-US" noProof="0" dirty="0"/>
              <a:t>Message types</a:t>
            </a:r>
          </a:p>
          <a:p>
            <a:pPr lvl="1"/>
            <a:r>
              <a:rPr lang="en-US" altLang="en-US" noProof="0" dirty="0"/>
              <a:t>Echo request/reply </a:t>
            </a:r>
          </a:p>
          <a:p>
            <a:pPr lvl="1"/>
            <a:r>
              <a:rPr lang="en-US" altLang="en-US" noProof="0" dirty="0"/>
              <a:t>Destination unreachable</a:t>
            </a:r>
          </a:p>
          <a:p>
            <a:pPr lvl="1"/>
            <a:r>
              <a:rPr lang="en-US" altLang="en-US" noProof="0" dirty="0"/>
              <a:t>Time exceeded</a:t>
            </a:r>
          </a:p>
          <a:p>
            <a:pPr lvl="1"/>
            <a:r>
              <a:rPr lang="en-US" altLang="en-US" noProof="0" dirty="0"/>
              <a:t>Redirect</a:t>
            </a:r>
          </a:p>
        </p:txBody>
      </p:sp>
      <p:pic>
        <p:nvPicPr>
          <p:cNvPr id="7" name="Content Placeholder 6" descr="Exchange of ICMP requests and replies"/>
          <p:cNvPicPr>
            <a:picLocks noGrp="1"/>
          </p:cNvPicPr>
          <p:nvPr>
            <p:ph sz="half" idx="2"/>
          </p:nvPr>
        </p:nvPicPr>
        <p:blipFill>
          <a:blip r:embed="rId3"/>
          <a:stretch>
            <a:fillRect/>
          </a:stretch>
        </p:blipFill>
        <p:spPr>
          <a:xfrm>
            <a:off x="6126163" y="1914266"/>
            <a:ext cx="5940425" cy="3578743"/>
          </a:xfrm>
        </p:spPr>
      </p:pic>
      <p:sp>
        <p:nvSpPr>
          <p:cNvPr id="2" name="Footer Placeholder 1"/>
          <p:cNvSpPr>
            <a:spLocks noGrp="1"/>
          </p:cNvSpPr>
          <p:nvPr>
            <p:ph type="ftr" sz="quarter" idx="3"/>
          </p:nvPr>
        </p:nvSpPr>
        <p:spPr>
          <a:xfrm>
            <a:off x="0" y="6537325"/>
            <a:ext cx="12192000" cy="320675"/>
          </a:xfrm>
        </p:spPr>
        <p:txBody>
          <a:bodyPr/>
          <a:lstStyle/>
          <a:p>
            <a:r>
              <a:rPr lang="en-US"/>
              <a:t>2.1 Internet Protocol</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105</a:t>
            </a:r>
          </a:p>
        </p:txBody>
      </p:sp>
    </p:spTree>
    <p:extLst>
      <p:ext uri="{BB962C8B-B14F-4D97-AF65-F5344CB8AC3E}">
        <p14:creationId xmlns:p14="http://schemas.microsoft.com/office/powerpoint/2010/main" val="4223777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ltLang="en-US" noProof="0"/>
              <a:t>ping</a:t>
            </a:r>
            <a:endParaRPr lang="en-US" altLang="en-US" noProof="0" dirty="0"/>
          </a:p>
        </p:txBody>
      </p:sp>
      <p:sp>
        <p:nvSpPr>
          <p:cNvPr id="2" name="Content Placeholder 1"/>
          <p:cNvSpPr>
            <a:spLocks noGrp="1"/>
          </p:cNvSpPr>
          <p:nvPr>
            <p:ph sz="half" idx="2"/>
          </p:nvPr>
        </p:nvSpPr>
        <p:spPr/>
        <p:txBody>
          <a:bodyPr>
            <a:normAutofit fontScale="47500" lnSpcReduction="20000"/>
          </a:bodyPr>
          <a:lstStyle/>
          <a:p>
            <a:r>
              <a:rPr lang="en-US" noProof="0" dirty="0"/>
              <a:t>ping IPAddress | HostName</a:t>
            </a:r>
          </a:p>
          <a:p>
            <a:r>
              <a:rPr lang="en-US" dirty="0"/>
              <a:t>Reply from, round trip time and packet loss</a:t>
            </a:r>
          </a:p>
          <a:p>
            <a:pPr lvl="1"/>
            <a:r>
              <a:rPr lang="en-US" dirty="0"/>
              <a:t>Detect whether a link is slow or experiences packet loss</a:t>
            </a:r>
          </a:p>
          <a:p>
            <a:pPr lvl="1"/>
            <a:r>
              <a:rPr lang="en-US" dirty="0"/>
              <a:t>Use tracert to identify where on the route there is a problem</a:t>
            </a:r>
          </a:p>
          <a:p>
            <a:r>
              <a:rPr lang="en-US" dirty="0"/>
              <a:t>Destination unreachable</a:t>
            </a:r>
          </a:p>
          <a:p>
            <a:pPr lvl="1"/>
            <a:r>
              <a:rPr lang="en-US" dirty="0"/>
              <a:t>No route to host</a:t>
            </a:r>
          </a:p>
          <a:p>
            <a:pPr lvl="1"/>
            <a:r>
              <a:rPr lang="en-US" dirty="0"/>
              <a:t>Check IP configuration</a:t>
            </a:r>
          </a:p>
          <a:p>
            <a:pPr lvl="1"/>
            <a:r>
              <a:rPr lang="en-US" dirty="0"/>
              <a:t>Check router (default gateway)</a:t>
            </a:r>
          </a:p>
          <a:p>
            <a:r>
              <a:rPr lang="en-US" dirty="0"/>
              <a:t>No reply/timed out</a:t>
            </a:r>
          </a:p>
          <a:p>
            <a:pPr lvl="1"/>
            <a:r>
              <a:rPr lang="en-US" dirty="0"/>
              <a:t>Host/interface is down</a:t>
            </a:r>
          </a:p>
          <a:p>
            <a:pPr lvl="1"/>
            <a:r>
              <a:rPr lang="en-US" dirty="0"/>
              <a:t>Host cannot route reply</a:t>
            </a:r>
          </a:p>
          <a:p>
            <a:pPr lvl="1"/>
            <a:r>
              <a:rPr lang="en-US" dirty="0"/>
              <a:t>Firewall</a:t>
            </a:r>
          </a:p>
        </p:txBody>
      </p:sp>
      <p:sp>
        <p:nvSpPr>
          <p:cNvPr id="3" name="Footer Placeholder 2"/>
          <p:cNvSpPr>
            <a:spLocks noGrp="1"/>
          </p:cNvSpPr>
          <p:nvPr>
            <p:ph type="ftr" sz="quarter" idx="3"/>
          </p:nvPr>
        </p:nvSpPr>
        <p:spPr>
          <a:xfrm>
            <a:off x="0" y="6537325"/>
            <a:ext cx="12192000" cy="320675"/>
          </a:xfrm>
        </p:spPr>
        <p:txBody>
          <a:bodyPr/>
          <a:lstStyle/>
          <a:p>
            <a:r>
              <a:rPr lang="en-US"/>
              <a:t>2.1 Internet Protocol</a:t>
            </a:r>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106</a:t>
            </a:r>
          </a:p>
        </p:txBody>
      </p:sp>
      <p:sp>
        <p:nvSpPr>
          <p:cNvPr id="19461"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pic>
        <p:nvPicPr>
          <p:cNvPr id="10" name="Content Placeholder 9" descr="Using ping within Windows (Used with permission from Microsoft)">
            <a:extLst>
              <a:ext uri="{FF2B5EF4-FFF2-40B4-BE49-F238E27FC236}">
                <a16:creationId xmlns:a16="http://schemas.microsoft.com/office/drawing/2014/main" id="{EE3D8625-D683-4161-A472-DDA1FF84D70B}"/>
              </a:ext>
            </a:extLst>
          </p:cNvPr>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92075" y="1407846"/>
            <a:ext cx="5943600" cy="4591583"/>
          </a:xfrm>
          <a:prstGeom prst="rect">
            <a:avLst/>
          </a:prstGeom>
          <a:noFill/>
          <a:ln>
            <a:noFill/>
          </a:ln>
        </p:spPr>
      </p:pic>
      <p:sp>
        <p:nvSpPr>
          <p:cNvPr id="11" name="TextBox 10">
            <a:extLst>
              <a:ext uri="{FF2B5EF4-FFF2-40B4-BE49-F238E27FC236}">
                <a16:creationId xmlns:a16="http://schemas.microsoft.com/office/drawing/2014/main" id="{16A5760E-3A5E-4445-8C58-DF26AD2C353E}"/>
              </a:ext>
            </a:extLst>
          </p:cNvPr>
          <p:cNvSpPr txBox="1"/>
          <p:nvPr/>
        </p:nvSpPr>
        <p:spPr>
          <a:xfrm>
            <a:off x="3658506" y="1130847"/>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2556439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noProof="0"/>
              <a:t>Interpreting ping Output</a:t>
            </a:r>
            <a:endParaRPr lang="en-US" altLang="en-US" noProof="0" dirty="0"/>
          </a:p>
        </p:txBody>
      </p:sp>
      <p:sp>
        <p:nvSpPr>
          <p:cNvPr id="3" name="Content Placeholder 2"/>
          <p:cNvSpPr>
            <a:spLocks noGrp="1"/>
          </p:cNvSpPr>
          <p:nvPr>
            <p:ph sz="half" idx="1"/>
          </p:nvPr>
        </p:nvSpPr>
        <p:spPr/>
        <p:txBody>
          <a:bodyPr>
            <a:normAutofit fontScale="92500" lnSpcReduction="10000"/>
          </a:bodyPr>
          <a:lstStyle/>
          <a:p>
            <a:r>
              <a:rPr lang="en-US"/>
              <a:t>Ping the loopback address (ping 127.0.0.1) </a:t>
            </a:r>
          </a:p>
          <a:p>
            <a:r>
              <a:rPr lang="en-US"/>
              <a:t>Ping the host’s IP address</a:t>
            </a:r>
            <a:endParaRPr lang="en-GB"/>
          </a:p>
          <a:p>
            <a:r>
              <a:rPr lang="en-US"/>
              <a:t>Ping the IP address of the default gateway</a:t>
            </a:r>
            <a:endParaRPr lang="en-GB"/>
          </a:p>
          <a:p>
            <a:r>
              <a:rPr lang="en-US"/>
              <a:t>Ping the IP address of a remote host</a:t>
            </a:r>
          </a:p>
          <a:p>
            <a:endParaRPr lang="en-US" noProof="0" dirty="0"/>
          </a:p>
        </p:txBody>
      </p:sp>
      <p:pic>
        <p:nvPicPr>
          <p:cNvPr id="6" name="Content Placeholder 5" descr="Troubleshooting with ping"/>
          <p:cNvPicPr>
            <a:picLocks noGrp="1"/>
          </p:cNvPicPr>
          <p:nvPr>
            <p:ph sz="half" idx="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127831" y="1920875"/>
            <a:ext cx="5937088" cy="3565526"/>
          </a:xfrm>
        </p:spPr>
      </p:pic>
      <p:sp>
        <p:nvSpPr>
          <p:cNvPr id="2" name="Footer Placeholder 1"/>
          <p:cNvSpPr>
            <a:spLocks noGrp="1"/>
          </p:cNvSpPr>
          <p:nvPr>
            <p:ph type="ftr" sz="quarter" idx="3"/>
          </p:nvPr>
        </p:nvSpPr>
        <p:spPr>
          <a:xfrm>
            <a:off x="0" y="6537325"/>
            <a:ext cx="12192000" cy="320675"/>
          </a:xfrm>
        </p:spPr>
        <p:txBody>
          <a:bodyPr/>
          <a:lstStyle/>
          <a:p>
            <a:r>
              <a:rPr lang="en-US"/>
              <a:t>2.1 Internet Protocol</a:t>
            </a:r>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107</a:t>
            </a:r>
          </a:p>
        </p:txBody>
      </p:sp>
      <p:sp>
        <p:nvSpPr>
          <p:cNvPr id="7" name="TextBox 6">
            <a:extLst>
              <a:ext uri="{FF2B5EF4-FFF2-40B4-BE49-F238E27FC236}">
                <a16:creationId xmlns:a16="http://schemas.microsoft.com/office/drawing/2014/main" id="{55735C0B-A521-41B8-B50F-73F85B215370}"/>
              </a:ext>
            </a:extLst>
          </p:cNvPr>
          <p:cNvSpPr txBox="1"/>
          <p:nvPr/>
        </p:nvSpPr>
        <p:spPr>
          <a:xfrm>
            <a:off x="9662140" y="5438002"/>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3200011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A8A73F2-759B-4D7F-BAA3-8809A3803D3B}"/>
              </a:ext>
            </a:extLst>
          </p:cNvPr>
          <p:cNvSpPr>
            <a:spLocks noGrp="1"/>
          </p:cNvSpPr>
          <p:nvPr>
            <p:ph idx="1"/>
          </p:nvPr>
        </p:nvSpPr>
        <p:spPr/>
        <p:txBody>
          <a:bodyPr/>
          <a:lstStyle/>
          <a:p>
            <a:r>
              <a:rPr lang="en-GB" dirty="0"/>
              <a:t>Time to Live –i</a:t>
            </a:r>
          </a:p>
          <a:p>
            <a:r>
              <a:rPr lang="en-GB" dirty="0"/>
              <a:t>Timeout –w</a:t>
            </a:r>
          </a:p>
          <a:p>
            <a:r>
              <a:rPr lang="en-GB" dirty="0"/>
              <a:t>Force IPv4 (-4) or IPv6 (-6) when using host names</a:t>
            </a:r>
          </a:p>
          <a:p>
            <a:r>
              <a:rPr lang="en-GB" dirty="0"/>
              <a:t>Resolve host names (-a)</a:t>
            </a:r>
          </a:p>
          <a:p>
            <a:r>
              <a:rPr lang="en-GB" dirty="0"/>
              <a:t>Run continuously (-t)</a:t>
            </a:r>
          </a:p>
          <a:p>
            <a:endParaRPr lang="en-US" dirty="0"/>
          </a:p>
        </p:txBody>
      </p:sp>
      <p:sp>
        <p:nvSpPr>
          <p:cNvPr id="7" name="Title 6">
            <a:extLst>
              <a:ext uri="{FF2B5EF4-FFF2-40B4-BE49-F238E27FC236}">
                <a16:creationId xmlns:a16="http://schemas.microsoft.com/office/drawing/2014/main" id="{7133083D-8B77-4402-82D6-AC61EBAADF2C}"/>
              </a:ext>
            </a:extLst>
          </p:cNvPr>
          <p:cNvSpPr>
            <a:spLocks noGrp="1"/>
          </p:cNvSpPr>
          <p:nvPr>
            <p:ph type="title"/>
          </p:nvPr>
        </p:nvSpPr>
        <p:spPr/>
        <p:txBody>
          <a:bodyPr/>
          <a:lstStyle/>
          <a:p>
            <a:r>
              <a:rPr lang="en-US" dirty="0"/>
              <a:t>Windows ping Switches</a:t>
            </a:r>
          </a:p>
        </p:txBody>
      </p:sp>
      <p:sp>
        <p:nvSpPr>
          <p:cNvPr id="5" name="Footer Placeholder 4">
            <a:extLst>
              <a:ext uri="{FF2B5EF4-FFF2-40B4-BE49-F238E27FC236}">
                <a16:creationId xmlns:a16="http://schemas.microsoft.com/office/drawing/2014/main" id="{15865BEB-928F-450E-BFFB-96D2A957E6A1}"/>
              </a:ext>
            </a:extLst>
          </p:cNvPr>
          <p:cNvSpPr>
            <a:spLocks noGrp="1"/>
          </p:cNvSpPr>
          <p:nvPr>
            <p:ph type="ftr" sz="quarter" idx="3"/>
          </p:nvPr>
        </p:nvSpPr>
        <p:spPr>
          <a:xfrm>
            <a:off x="0" y="6537325"/>
            <a:ext cx="12192000" cy="320675"/>
          </a:xfrm>
        </p:spPr>
        <p:txBody>
          <a:bodyPr/>
          <a:lstStyle/>
          <a:p>
            <a:r>
              <a:rPr lang="en-US"/>
              <a:t>2.1 Internet Protocol</a:t>
            </a:r>
            <a:endParaRPr lang="en-US" dirty="0"/>
          </a:p>
        </p:txBody>
      </p:sp>
      <p:sp>
        <p:nvSpPr>
          <p:cNvPr id="6" name="Slide Number Placeholder 5">
            <a:extLst>
              <a:ext uri="{FF2B5EF4-FFF2-40B4-BE49-F238E27FC236}">
                <a16:creationId xmlns:a16="http://schemas.microsoft.com/office/drawing/2014/main" id="{D46149D4-E290-4972-AC88-65DB68859F98}"/>
              </a:ext>
            </a:extLst>
          </p:cNvPr>
          <p:cNvSpPr>
            <a:spLocks noGrp="1"/>
          </p:cNvSpPr>
          <p:nvPr>
            <p:ph type="sldNum" sz="quarter" idx="4"/>
          </p:nvPr>
        </p:nvSpPr>
        <p:spPr>
          <a:xfrm>
            <a:off x="11460163" y="6308725"/>
            <a:ext cx="731837" cy="549275"/>
          </a:xfrm>
        </p:spPr>
        <p:txBody>
          <a:bodyPr/>
          <a:lstStyle/>
          <a:p>
            <a:r>
              <a:rPr lang="en-US" dirty="0"/>
              <a:t>108</a:t>
            </a:r>
          </a:p>
        </p:txBody>
      </p:sp>
    </p:spTree>
    <p:extLst>
      <p:ext uri="{BB962C8B-B14F-4D97-AF65-F5344CB8AC3E}">
        <p14:creationId xmlns:p14="http://schemas.microsoft.com/office/powerpoint/2010/main" val="1951968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CCD17EC-2A92-4945-9B9E-D546B4104C6E}"/>
              </a:ext>
            </a:extLst>
          </p:cNvPr>
          <p:cNvSpPr>
            <a:spLocks noGrp="1"/>
          </p:cNvSpPr>
          <p:nvPr>
            <p:ph idx="1"/>
          </p:nvPr>
        </p:nvSpPr>
        <p:spPr/>
        <p:txBody>
          <a:bodyPr>
            <a:normAutofit fontScale="32500" lnSpcReduction="20000"/>
          </a:bodyPr>
          <a:lstStyle/>
          <a:p>
            <a:r>
              <a:rPr lang="en-US" dirty="0"/>
              <a:t>The Internet Protocol provides layer 3 addressing, allowing for logically distinct networks.</a:t>
            </a:r>
          </a:p>
          <a:p>
            <a:r>
              <a:rPr lang="en-US" dirty="0"/>
              <a:t>IPv4 clients are configured with a 32-bit IP address and subnet mask - the subnet mask defines the network and host ID portions of the IP address.</a:t>
            </a:r>
          </a:p>
          <a:p>
            <a:r>
              <a:rPr lang="en-US" dirty="0"/>
              <a:t>An IPv4 address is expressed using dotted decimal notation. The netmask can either be expressed using dotted decimal or as a network prefix (slash notation).</a:t>
            </a:r>
          </a:p>
          <a:p>
            <a:r>
              <a:rPr lang="en-US" dirty="0"/>
              <a:t>Hosts with the same network ID transmit packets locally (using ARP). A packet addressed to a host with a different network ID must be sent via a router.</a:t>
            </a:r>
          </a:p>
          <a:p>
            <a:r>
              <a:rPr lang="en-US" dirty="0"/>
              <a:t>ipconfig/ifconfig is used for various troubleshooting and configuration tasks - there are differences between the Windows and Linux versions.</a:t>
            </a:r>
          </a:p>
          <a:p>
            <a:r>
              <a:rPr lang="en-US" dirty="0"/>
              <a:t>ICMP delivers status message and allows for connectivity testing (ping utility).</a:t>
            </a:r>
          </a:p>
        </p:txBody>
      </p:sp>
      <p:sp>
        <p:nvSpPr>
          <p:cNvPr id="2" name="Footer Placeholder 1"/>
          <p:cNvSpPr>
            <a:spLocks noGrp="1"/>
          </p:cNvSpPr>
          <p:nvPr>
            <p:ph type="ftr" sz="quarter" idx="3"/>
          </p:nvPr>
        </p:nvSpPr>
        <p:spPr/>
        <p:txBody>
          <a:bodyPr/>
          <a:lstStyle/>
          <a:p>
            <a:r>
              <a:rPr lang="en-US"/>
              <a:t>2.1 Internet Protocol</a:t>
            </a:r>
          </a:p>
        </p:txBody>
      </p:sp>
      <p:sp>
        <p:nvSpPr>
          <p:cNvPr id="3" name="Slide Number Placeholder 2"/>
          <p:cNvSpPr>
            <a:spLocks noGrp="1"/>
          </p:cNvSpPr>
          <p:nvPr>
            <p:ph type="sldNum" sz="quarter" idx="4"/>
          </p:nvPr>
        </p:nvSpPr>
        <p:spPr/>
        <p:txBody>
          <a:bodyPr/>
          <a:lstStyle/>
          <a:p>
            <a:r>
              <a:rPr lang="en-US" dirty="0"/>
              <a:t>109</a:t>
            </a:r>
          </a:p>
        </p:txBody>
      </p:sp>
    </p:spTree>
    <p:extLst>
      <p:ext uri="{BB962C8B-B14F-4D97-AF65-F5344CB8AC3E}">
        <p14:creationId xmlns:p14="http://schemas.microsoft.com/office/powerpoint/2010/main" val="2032106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idx="1"/>
          </p:nvPr>
        </p:nvSpPr>
        <p:spPr/>
        <p:txBody>
          <a:bodyPr/>
          <a:lstStyle/>
          <a:p>
            <a:r>
              <a:rPr lang="en-US" altLang="en-US" noProof="0" dirty="0"/>
              <a:t>Lab 3 / </a:t>
            </a:r>
            <a:r>
              <a:rPr lang="en-US" altLang="en-US" dirty="0"/>
              <a:t>Configuring </a:t>
            </a:r>
            <a:r>
              <a:rPr lang="en-US" altLang="en-US" noProof="0" dirty="0"/>
              <a:t>IPv4 Networking</a:t>
            </a:r>
          </a:p>
        </p:txBody>
      </p:sp>
      <p:sp>
        <p:nvSpPr>
          <p:cNvPr id="2" name="Footer Placeholder 1"/>
          <p:cNvSpPr>
            <a:spLocks noGrp="1"/>
          </p:cNvSpPr>
          <p:nvPr>
            <p:ph type="ftr" sz="quarter" idx="3"/>
          </p:nvPr>
        </p:nvSpPr>
        <p:spPr>
          <a:xfrm>
            <a:off x="0" y="6537325"/>
            <a:ext cx="12192000" cy="320675"/>
          </a:xfrm>
        </p:spPr>
        <p:txBody>
          <a:bodyPr/>
          <a:lstStyle/>
          <a:p>
            <a:r>
              <a:rPr lang="en-US"/>
              <a:t>2.1 Internet Protocol</a:t>
            </a:r>
          </a:p>
        </p:txBody>
      </p:sp>
    </p:spTree>
    <p:extLst>
      <p:ext uri="{BB962C8B-B14F-4D97-AF65-F5344CB8AC3E}">
        <p14:creationId xmlns:p14="http://schemas.microsoft.com/office/powerpoint/2010/main" val="1115007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E241EA8-55A7-4C1E-9B84-EB1EEC7CF538}"/>
              </a:ext>
            </a:extLst>
          </p:cNvPr>
          <p:cNvSpPr>
            <a:spLocks noGrp="1"/>
          </p:cNvSpPr>
          <p:nvPr>
            <p:ph idx="1"/>
          </p:nvPr>
        </p:nvSpPr>
        <p:spPr/>
        <p:txBody>
          <a:bodyPr>
            <a:normAutofit fontScale="77500" lnSpcReduction="20000"/>
          </a:bodyPr>
          <a:lstStyle/>
          <a:p>
            <a:r>
              <a:rPr lang="en-US" dirty="0"/>
              <a:t>Describe the format of IPv4 packets and addresses</a:t>
            </a:r>
          </a:p>
          <a:p>
            <a:r>
              <a:rPr lang="en-US" dirty="0"/>
              <a:t>Understand the operation of a subnet mask and the basics of IP routing</a:t>
            </a:r>
          </a:p>
          <a:p>
            <a:r>
              <a:rPr lang="en-US" dirty="0"/>
              <a:t>Use the ipconfig/ifconfig/ip tools to verify the IP configuration</a:t>
            </a:r>
          </a:p>
          <a:p>
            <a:r>
              <a:rPr lang="en-US" dirty="0"/>
              <a:t>Describe the operation of ICMP and use the ping utility</a:t>
            </a:r>
          </a:p>
        </p:txBody>
      </p:sp>
      <p:sp>
        <p:nvSpPr>
          <p:cNvPr id="2" name="Footer Placeholder 1"/>
          <p:cNvSpPr>
            <a:spLocks noGrp="1"/>
          </p:cNvSpPr>
          <p:nvPr>
            <p:ph type="ftr" sz="quarter" idx="3"/>
          </p:nvPr>
        </p:nvSpPr>
        <p:spPr>
          <a:xfrm>
            <a:off x="0" y="6537325"/>
            <a:ext cx="12192000" cy="320675"/>
          </a:xfrm>
        </p:spPr>
        <p:txBody>
          <a:bodyPr/>
          <a:lstStyle/>
          <a:p>
            <a:r>
              <a:rPr lang="en-US"/>
              <a:t>2.1 Internet Protocol</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95</a:t>
            </a:r>
          </a:p>
        </p:txBody>
      </p:sp>
    </p:spTree>
    <p:extLst>
      <p:ext uri="{BB962C8B-B14F-4D97-AF65-F5344CB8AC3E}">
        <p14:creationId xmlns:p14="http://schemas.microsoft.com/office/powerpoint/2010/main" val="1866250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3"/>
          <a:stretch>
            <a:fillRect/>
          </a:stretch>
        </p:blipFill>
        <p:spPr>
          <a:xfrm>
            <a:off x="1450605" y="935813"/>
            <a:ext cx="9260627" cy="5535648"/>
          </a:xfrm>
        </p:spPr>
      </p:pic>
      <p:sp>
        <p:nvSpPr>
          <p:cNvPr id="10242" name="Title 1"/>
          <p:cNvSpPr>
            <a:spLocks noGrp="1"/>
          </p:cNvSpPr>
          <p:nvPr>
            <p:ph type="title"/>
          </p:nvPr>
        </p:nvSpPr>
        <p:spPr/>
        <p:txBody>
          <a:bodyPr/>
          <a:lstStyle/>
          <a:p>
            <a:r>
              <a:rPr lang="en-US" altLang="en-US" noProof="0"/>
              <a:t>IPv4 Packet Structure (1)</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2.1 Internet Protocol</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96</a:t>
            </a:r>
          </a:p>
        </p:txBody>
      </p:sp>
    </p:spTree>
    <p:extLst>
      <p:ext uri="{BB962C8B-B14F-4D97-AF65-F5344CB8AC3E}">
        <p14:creationId xmlns:p14="http://schemas.microsoft.com/office/powerpoint/2010/main" val="1303636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6550368-7D20-4CCE-802D-3A947645BED6}"/>
              </a:ext>
            </a:extLst>
          </p:cNvPr>
          <p:cNvSpPr>
            <a:spLocks noGrp="1"/>
          </p:cNvSpPr>
          <p:nvPr>
            <p:ph idx="1"/>
          </p:nvPr>
        </p:nvSpPr>
        <p:spPr/>
        <p:txBody>
          <a:bodyPr/>
          <a:lstStyle/>
          <a:p>
            <a:r>
              <a:rPr lang="en-US" dirty="0"/>
              <a:t>Protocol field</a:t>
            </a:r>
          </a:p>
          <a:p>
            <a:r>
              <a:rPr lang="en-US" dirty="0"/>
              <a:t>DiffServ field</a:t>
            </a:r>
          </a:p>
          <a:p>
            <a:r>
              <a:rPr lang="en-US" dirty="0"/>
              <a:t>Time To Live (TTL) field</a:t>
            </a:r>
          </a:p>
          <a:p>
            <a:r>
              <a:rPr lang="en-US" dirty="0"/>
              <a:t>ID/flag/fragment offset</a:t>
            </a:r>
          </a:p>
        </p:txBody>
      </p:sp>
      <p:sp>
        <p:nvSpPr>
          <p:cNvPr id="10242" name="Title 1"/>
          <p:cNvSpPr>
            <a:spLocks noGrp="1"/>
          </p:cNvSpPr>
          <p:nvPr>
            <p:ph type="title"/>
          </p:nvPr>
        </p:nvSpPr>
        <p:spPr/>
        <p:txBody>
          <a:bodyPr/>
          <a:lstStyle/>
          <a:p>
            <a:r>
              <a:rPr lang="en-US" altLang="en-US" noProof="0"/>
              <a:t>IPv4 Packet Structure (2)</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2.1 Internet Protocol</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96</a:t>
            </a:r>
          </a:p>
        </p:txBody>
      </p:sp>
    </p:spTree>
    <p:extLst>
      <p:ext uri="{BB962C8B-B14F-4D97-AF65-F5344CB8AC3E}">
        <p14:creationId xmlns:p14="http://schemas.microsoft.com/office/powerpoint/2010/main" val="3393170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p:txBody>
          <a:bodyPr>
            <a:normAutofit fontScale="62500" lnSpcReduction="20000"/>
          </a:bodyPr>
          <a:lstStyle/>
          <a:p>
            <a:r>
              <a:rPr lang="en-US" dirty="0"/>
              <a:t>IP address represents</a:t>
            </a:r>
          </a:p>
          <a:p>
            <a:pPr lvl="1"/>
            <a:r>
              <a:rPr lang="en-US" dirty="0"/>
              <a:t>The network number (network ID) - this number is common to all hosts on the same network</a:t>
            </a:r>
            <a:endParaRPr lang="en-GB" dirty="0"/>
          </a:p>
          <a:p>
            <a:pPr lvl="1"/>
            <a:r>
              <a:rPr lang="en-US" dirty="0"/>
              <a:t>The host number (host ID) - this unique number identifies a host on a particular network</a:t>
            </a:r>
          </a:p>
          <a:p>
            <a:r>
              <a:rPr lang="en-US" dirty="0"/>
              <a:t>32-bit binary value </a:t>
            </a:r>
          </a:p>
          <a:p>
            <a:pPr marL="457200" lvl="1" indent="0">
              <a:buNone/>
            </a:pPr>
            <a:r>
              <a:rPr lang="en-US" dirty="0"/>
              <a:t>11000110001010010001000000001001</a:t>
            </a:r>
          </a:p>
          <a:p>
            <a:r>
              <a:rPr lang="en-US" dirty="0"/>
              <a:t>Expressed in 8-bit octets</a:t>
            </a:r>
          </a:p>
          <a:p>
            <a:pPr marL="457200" lvl="1" indent="0">
              <a:buNone/>
            </a:pPr>
            <a:r>
              <a:rPr lang="en-US" dirty="0"/>
              <a:t>11000110  00101001  00010000  00001001</a:t>
            </a:r>
          </a:p>
          <a:p>
            <a:r>
              <a:rPr lang="en-US" dirty="0"/>
              <a:t>Converted to dotted decimal notation for entry into configuration dialogs</a:t>
            </a:r>
          </a:p>
          <a:p>
            <a:pPr marL="457200" lvl="1" indent="0">
              <a:buNone/>
            </a:pPr>
            <a:r>
              <a:rPr lang="en-US" dirty="0"/>
              <a:t>198.41.16.9</a:t>
            </a:r>
            <a:endParaRPr lang="en-GB" dirty="0"/>
          </a:p>
        </p:txBody>
      </p:sp>
      <p:sp>
        <p:nvSpPr>
          <p:cNvPr id="11266" name="Title 1"/>
          <p:cNvSpPr>
            <a:spLocks noGrp="1"/>
          </p:cNvSpPr>
          <p:nvPr>
            <p:ph type="title"/>
          </p:nvPr>
        </p:nvSpPr>
        <p:spPr/>
        <p:txBody>
          <a:bodyPr/>
          <a:lstStyle/>
          <a:p>
            <a:r>
              <a:rPr lang="en-US" altLang="en-US" noProof="0"/>
              <a:t>IPv4 Address Structure</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2.1 Internet Protocol</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98</a:t>
            </a:r>
          </a:p>
        </p:txBody>
      </p:sp>
    </p:spTree>
    <p:extLst>
      <p:ext uri="{BB962C8B-B14F-4D97-AF65-F5344CB8AC3E}">
        <p14:creationId xmlns:p14="http://schemas.microsoft.com/office/powerpoint/2010/main" val="971281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p:txBody>
          <a:bodyPr>
            <a:normAutofit fontScale="77500" lnSpcReduction="20000"/>
          </a:bodyPr>
          <a:lstStyle/>
          <a:p>
            <a:r>
              <a:rPr lang="en-US" altLang="en-US" noProof="0"/>
              <a:t>Number bases</a:t>
            </a:r>
          </a:p>
          <a:p>
            <a:pPr lvl="1"/>
            <a:r>
              <a:rPr lang="en-US" altLang="en-US"/>
              <a:t>Place value</a:t>
            </a:r>
          </a:p>
          <a:p>
            <a:pPr lvl="1"/>
            <a:r>
              <a:rPr lang="en-US" altLang="en-US"/>
              <a:t>Base 10 (Decimal)</a:t>
            </a:r>
          </a:p>
          <a:p>
            <a:pPr lvl="1"/>
            <a:r>
              <a:rPr lang="en-US" altLang="en-US" noProof="0"/>
              <a:t>Base 2 (Binary)</a:t>
            </a:r>
          </a:p>
          <a:p>
            <a:r>
              <a:rPr lang="en-US" altLang="en-US" noProof="0"/>
              <a:t>Converting between binary and decimal</a:t>
            </a:r>
            <a:endParaRPr lang="en-US" altLang="en-US" noProof="0" dirty="0"/>
          </a:p>
        </p:txBody>
      </p:sp>
      <p:sp>
        <p:nvSpPr>
          <p:cNvPr id="11266" name="Title 1"/>
          <p:cNvSpPr>
            <a:spLocks noGrp="1"/>
          </p:cNvSpPr>
          <p:nvPr>
            <p:ph type="title"/>
          </p:nvPr>
        </p:nvSpPr>
        <p:spPr/>
        <p:txBody>
          <a:bodyPr/>
          <a:lstStyle/>
          <a:p>
            <a:r>
              <a:rPr lang="en-US" altLang="en-US" noProof="0" dirty="0"/>
              <a:t>Binary/Decimal Conversion</a:t>
            </a:r>
          </a:p>
        </p:txBody>
      </p:sp>
      <p:pic>
        <p:nvPicPr>
          <p:cNvPr id="3" name="Content Placeholder 2"/>
          <p:cNvPicPr>
            <a:picLocks noGrp="1" noChangeAspect="1"/>
          </p:cNvPicPr>
          <p:nvPr>
            <p:ph idx="12"/>
          </p:nvPr>
        </p:nvPicPr>
        <p:blipFill>
          <a:blip r:embed="rId3"/>
          <a:stretch>
            <a:fillRect/>
          </a:stretch>
        </p:blipFill>
        <p:spPr>
          <a:xfrm>
            <a:off x="2591167" y="3749675"/>
            <a:ext cx="6979503" cy="2743200"/>
          </a:xfrm>
        </p:spPr>
      </p:pic>
      <p:sp>
        <p:nvSpPr>
          <p:cNvPr id="2" name="Footer Placeholder 1"/>
          <p:cNvSpPr>
            <a:spLocks noGrp="1"/>
          </p:cNvSpPr>
          <p:nvPr>
            <p:ph type="ftr" sz="quarter" idx="3"/>
          </p:nvPr>
        </p:nvSpPr>
        <p:spPr>
          <a:xfrm>
            <a:off x="0" y="6537325"/>
            <a:ext cx="12192000" cy="320675"/>
          </a:xfrm>
        </p:spPr>
        <p:txBody>
          <a:bodyPr/>
          <a:lstStyle/>
          <a:p>
            <a:r>
              <a:rPr lang="en-US"/>
              <a:t>2.1 Internet Protocol</a:t>
            </a:r>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99</a:t>
            </a:r>
          </a:p>
        </p:txBody>
      </p:sp>
    </p:spTree>
    <p:extLst>
      <p:ext uri="{BB962C8B-B14F-4D97-AF65-F5344CB8AC3E}">
        <p14:creationId xmlns:p14="http://schemas.microsoft.com/office/powerpoint/2010/main" val="2511875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p:txBody>
          <a:bodyPr>
            <a:normAutofit fontScale="92500" lnSpcReduction="20000"/>
          </a:bodyPr>
          <a:lstStyle/>
          <a:p>
            <a:r>
              <a:rPr lang="en-US" altLang="en-US" noProof="0" dirty="0"/>
              <a:t>IP address represents both a network ID and host ID</a:t>
            </a:r>
          </a:p>
          <a:p>
            <a:r>
              <a:rPr lang="en-US" altLang="en-US" noProof="0" dirty="0"/>
              <a:t>A mask is applied to identify the network and host portions</a:t>
            </a:r>
          </a:p>
          <a:p>
            <a:r>
              <a:rPr lang="en-US" altLang="en-US" dirty="0"/>
              <a:t>A “1” in the mask means corresponding bit in the address is part of the network ID</a:t>
            </a:r>
          </a:p>
          <a:p>
            <a:r>
              <a:rPr lang="en-US" altLang="en-US" noProof="0" dirty="0"/>
              <a:t>“1”s in mask must be contiguous</a:t>
            </a:r>
          </a:p>
          <a:p>
            <a:pPr marL="457200" lvl="1" indent="0">
              <a:buNone/>
            </a:pPr>
            <a:r>
              <a:rPr lang="en-US" dirty="0"/>
              <a:t>11111111 11110000 00000000 00000000 – VALID</a:t>
            </a:r>
          </a:p>
          <a:p>
            <a:pPr marL="457200" lvl="1" indent="0">
              <a:buNone/>
            </a:pPr>
            <a:r>
              <a:rPr lang="en-US" dirty="0"/>
              <a:t>11111111 00000000 11110000 00000000 - INVALID</a:t>
            </a:r>
            <a:endParaRPr lang="en-US" altLang="en-US" noProof="0" dirty="0"/>
          </a:p>
        </p:txBody>
      </p:sp>
      <p:sp>
        <p:nvSpPr>
          <p:cNvPr id="12290" name="Title 1"/>
          <p:cNvSpPr>
            <a:spLocks noGrp="1"/>
          </p:cNvSpPr>
          <p:nvPr>
            <p:ph type="title"/>
          </p:nvPr>
        </p:nvSpPr>
        <p:spPr/>
        <p:txBody>
          <a:bodyPr/>
          <a:lstStyle/>
          <a:p>
            <a:r>
              <a:rPr lang="en-US" altLang="en-US" noProof="0"/>
              <a:t>Subnet Masks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2.1 Internet Protocol</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100</a:t>
            </a:r>
          </a:p>
        </p:txBody>
      </p:sp>
    </p:spTree>
    <p:extLst>
      <p:ext uri="{BB962C8B-B14F-4D97-AF65-F5344CB8AC3E}">
        <p14:creationId xmlns:p14="http://schemas.microsoft.com/office/powerpoint/2010/main" val="2012240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3"/>
          <p:cNvSpPr>
            <a:spLocks noGrp="1"/>
          </p:cNvSpPr>
          <p:nvPr>
            <p:ph idx="1"/>
          </p:nvPr>
        </p:nvSpPr>
        <p:spPr/>
        <p:txBody>
          <a:bodyPr/>
          <a:lstStyle/>
          <a:p>
            <a:r>
              <a:rPr lang="en-US" altLang="en-US" noProof="0"/>
              <a:t>To work out a network ID, given an address and mask in decimal, convert to binary and back</a:t>
            </a:r>
            <a:endParaRPr lang="en-US" altLang="en-US" noProof="0" dirty="0"/>
          </a:p>
        </p:txBody>
      </p:sp>
      <p:sp>
        <p:nvSpPr>
          <p:cNvPr id="13314" name="Title 22"/>
          <p:cNvSpPr>
            <a:spLocks noGrp="1"/>
          </p:cNvSpPr>
          <p:nvPr>
            <p:ph type="title"/>
          </p:nvPr>
        </p:nvSpPr>
        <p:spPr/>
        <p:txBody>
          <a:bodyPr/>
          <a:lstStyle/>
          <a:p>
            <a:r>
              <a:rPr lang="en-US"/>
              <a:t>Masking an IP Address (ANDing)</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2.1 Internet Protocol</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100</a:t>
            </a:r>
          </a:p>
        </p:txBody>
      </p:sp>
      <p:pic>
        <p:nvPicPr>
          <p:cNvPr id="133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0023" y="3182662"/>
            <a:ext cx="9001474" cy="2721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1774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t>Local network</a:t>
            </a:r>
          </a:p>
          <a:p>
            <a:endParaRPr lang="en-US" dirty="0"/>
          </a:p>
        </p:txBody>
      </p:sp>
      <p:sp>
        <p:nvSpPr>
          <p:cNvPr id="3" name="Title 2"/>
          <p:cNvSpPr>
            <a:spLocks noGrp="1"/>
          </p:cNvSpPr>
          <p:nvPr>
            <p:ph type="title"/>
          </p:nvPr>
        </p:nvSpPr>
        <p:spPr/>
        <p:txBody>
          <a:bodyPr/>
          <a:lstStyle/>
          <a:p>
            <a:r>
              <a:rPr lang="en-US"/>
              <a:t>Routing Decision</a:t>
            </a:r>
            <a:endParaRPr lang="en-US" dirty="0"/>
          </a:p>
        </p:txBody>
      </p:sp>
      <p:sp>
        <p:nvSpPr>
          <p:cNvPr id="4" name="Content Placeholder 3"/>
          <p:cNvSpPr>
            <a:spLocks noGrp="1"/>
          </p:cNvSpPr>
          <p:nvPr>
            <p:ph idx="12"/>
          </p:nvPr>
        </p:nvSpPr>
        <p:spPr/>
        <p:txBody>
          <a:bodyPr/>
          <a:lstStyle/>
          <a:p>
            <a:r>
              <a:rPr lang="en-US"/>
              <a:t>Remote network</a:t>
            </a:r>
          </a:p>
          <a:p>
            <a:endParaRPr lang="en-US" dirty="0"/>
          </a:p>
        </p:txBody>
      </p:sp>
      <p:sp>
        <p:nvSpPr>
          <p:cNvPr id="5" name="Footer Placeholder 4"/>
          <p:cNvSpPr>
            <a:spLocks noGrp="1"/>
          </p:cNvSpPr>
          <p:nvPr>
            <p:ph type="ftr" sz="quarter" idx="3"/>
          </p:nvPr>
        </p:nvSpPr>
        <p:spPr>
          <a:xfrm>
            <a:off x="0" y="6537325"/>
            <a:ext cx="12192000" cy="320675"/>
          </a:xfrm>
        </p:spPr>
        <p:txBody>
          <a:bodyPr/>
          <a:lstStyle/>
          <a:p>
            <a:r>
              <a:rPr lang="en-US"/>
              <a:t>2.1 Internet Protocol</a:t>
            </a:r>
            <a:endParaRPr lang="en-US" dirty="0"/>
          </a:p>
        </p:txBody>
      </p:sp>
      <p:sp>
        <p:nvSpPr>
          <p:cNvPr id="6" name="Slide Number Placeholder 5"/>
          <p:cNvSpPr>
            <a:spLocks noGrp="1"/>
          </p:cNvSpPr>
          <p:nvPr>
            <p:ph type="sldNum" sz="quarter" idx="4"/>
          </p:nvPr>
        </p:nvSpPr>
        <p:spPr>
          <a:xfrm>
            <a:off x="11460163" y="6308725"/>
            <a:ext cx="731837" cy="549275"/>
          </a:xfrm>
        </p:spPr>
        <p:txBody>
          <a:bodyPr/>
          <a:lstStyle/>
          <a:p>
            <a:r>
              <a:rPr lang="en-US" dirty="0"/>
              <a:t>101</a:t>
            </a:r>
          </a:p>
        </p:txBody>
      </p:sp>
      <p:pic>
        <p:nvPicPr>
          <p:cNvPr id="9" name="Picture 8"/>
          <p:cNvPicPr>
            <a:picLocks noChangeAspect="1"/>
          </p:cNvPicPr>
          <p:nvPr/>
        </p:nvPicPr>
        <p:blipFill>
          <a:blip r:embed="rId3"/>
          <a:stretch>
            <a:fillRect/>
          </a:stretch>
        </p:blipFill>
        <p:spPr>
          <a:xfrm>
            <a:off x="1663605" y="1777284"/>
            <a:ext cx="8864791" cy="1479064"/>
          </a:xfrm>
          <a:prstGeom prst="rect">
            <a:avLst/>
          </a:prstGeom>
        </p:spPr>
      </p:pic>
      <p:pic>
        <p:nvPicPr>
          <p:cNvPr id="11" name="Picture 10"/>
          <p:cNvPicPr>
            <a:picLocks noChangeAspect="1"/>
          </p:cNvPicPr>
          <p:nvPr/>
        </p:nvPicPr>
        <p:blipFill>
          <a:blip r:embed="rId4"/>
          <a:stretch>
            <a:fillRect/>
          </a:stretch>
        </p:blipFill>
        <p:spPr>
          <a:xfrm>
            <a:off x="1663605" y="4689169"/>
            <a:ext cx="8864791" cy="1303711"/>
          </a:xfrm>
          <a:prstGeom prst="rect">
            <a:avLst/>
          </a:prstGeom>
        </p:spPr>
      </p:pic>
    </p:spTree>
    <p:extLst>
      <p:ext uri="{BB962C8B-B14F-4D97-AF65-F5344CB8AC3E}">
        <p14:creationId xmlns:p14="http://schemas.microsoft.com/office/powerpoint/2010/main" val="2012376132"/>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10</TotalTime>
  <Words>1124</Words>
  <Application>Microsoft Office PowerPoint</Application>
  <PresentationFormat>Widescreen</PresentationFormat>
  <Paragraphs>138</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IPv4 Packet Structure (1)</vt:lpstr>
      <vt:lpstr>IPv4 Packet Structure (2)</vt:lpstr>
      <vt:lpstr>IPv4 Address Structure</vt:lpstr>
      <vt:lpstr>Binary/Decimal Conversion</vt:lpstr>
      <vt:lpstr>Subnet Masks</vt:lpstr>
      <vt:lpstr>Masking an IP Address (ANDing)</vt:lpstr>
      <vt:lpstr>Routing Decision</vt:lpstr>
      <vt:lpstr>IP Routing Basics</vt:lpstr>
      <vt:lpstr>ipconfig</vt:lpstr>
      <vt:lpstr>Ifconfig and ip</vt:lpstr>
      <vt:lpstr>Internet Control Message Protocol (ICMP) </vt:lpstr>
      <vt:lpstr>ping</vt:lpstr>
      <vt:lpstr>Interpreting ping Output</vt:lpstr>
      <vt:lpstr>Windows ping Switches</vt:lpstr>
      <vt:lpstr>PowerPoint Presentation</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 Internet Protocol</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12</cp:revision>
  <dcterms:created xsi:type="dcterms:W3CDTF">2018-02-13T01:36:15Z</dcterms:created>
  <dcterms:modified xsi:type="dcterms:W3CDTF">2018-05-25T23:36:16Z</dcterms:modified>
  <cp:category>© 2018 gtslearning</cp:category>
</cp:coreProperties>
</file>