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8" r:id="rId2"/>
    <p:sldId id="259" r:id="rId3"/>
    <p:sldId id="261" r:id="rId4"/>
    <p:sldId id="262" r:id="rId5"/>
    <p:sldId id="276" r:id="rId6"/>
    <p:sldId id="277" r:id="rId7"/>
    <p:sldId id="278" r:id="rId8"/>
    <p:sldId id="279" r:id="rId9"/>
    <p:sldId id="267" r:id="rId10"/>
    <p:sldId id="269" r:id="rId11"/>
    <p:sldId id="271" r:id="rId12"/>
    <p:sldId id="272" r:id="rId13"/>
    <p:sldId id="274" r:id="rId14"/>
    <p:sldId id="270" r:id="rId15"/>
    <p:sldId id="28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ncy carrasco" initials="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328" autoAdjust="0"/>
    <p:restoredTop sz="86443" autoAdjust="0"/>
  </p:normalViewPr>
  <p:slideViewPr>
    <p:cSldViewPr>
      <p:cViewPr varScale="1">
        <p:scale>
          <a:sx n="64" d="100"/>
          <a:sy n="64" d="100"/>
        </p:scale>
        <p:origin x="25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785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6EAF1B-7AFA-4FED-BE15-B45A2E3AC6F5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5540E0-A613-4087-86B8-AF1BB0E11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918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010E2AE0-5C15-49BD-99C9-4FD89764F1A2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33C3C238-9A65-4388-B9FF-37F08954E1EF}" type="slidenum">
              <a:rPr lang="en-US" altLang="en-US" sz="1200" smtClean="0"/>
              <a:pPr/>
              <a:t>2</a:t>
            </a:fld>
            <a:endParaRPr lang="en-US" altLang="en-US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9525" y="0"/>
            <a:ext cx="9144000" cy="685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65088"/>
            <a:ext cx="1676400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820863" cy="67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8738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05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61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1600200"/>
            <a:ext cx="64008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32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9" y="4406900"/>
            <a:ext cx="620871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5999" y="2906713"/>
            <a:ext cx="62087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689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62200" y="1586816"/>
            <a:ext cx="2895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200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925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1535113"/>
            <a:ext cx="2895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0" y="2209800"/>
            <a:ext cx="2897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0200" y="1535113"/>
            <a:ext cx="327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0200" y="2174874"/>
            <a:ext cx="3276600" cy="399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679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382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663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73050"/>
            <a:ext cx="22098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273050"/>
            <a:ext cx="41910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9800" y="1430860"/>
            <a:ext cx="22098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7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67000" y="6096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670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05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52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b="1" dirty="0"/>
              <a:t>CompTIA IT Fundamentals</a:t>
            </a:r>
            <a:br>
              <a:rPr lang="en-US" altLang="en-US" b="1" dirty="0"/>
            </a:br>
            <a:r>
              <a:rPr lang="en-US" altLang="en-US" b="1" dirty="0"/>
              <a:t>Study Guide (FC0-U61)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altLang="en-US" dirty="0"/>
              <a:t>Chapter 8:</a:t>
            </a:r>
          </a:p>
          <a:p>
            <a:r>
              <a:rPr lang="en-US" altLang="en-US" dirty="0"/>
              <a:t>Networking</a:t>
            </a:r>
            <a:r>
              <a:rPr lang="en-US" altLang="en-US" baseline="0" dirty="0"/>
              <a:t> Concepts and Technologies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66639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</a:t>
            </a:r>
            <a:r>
              <a:rPr lang="en-US" baseline="0" dirty="0"/>
              <a:t> Name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Wireless network</a:t>
            </a:r>
            <a:r>
              <a:rPr lang="en-US" baseline="0" dirty="0"/>
              <a:t> name is the Service Set Identifier (SSID)</a:t>
            </a:r>
          </a:p>
          <a:p>
            <a:pPr lvl="1"/>
            <a:r>
              <a:rPr lang="en-US" dirty="0"/>
              <a:t>Uniquely</a:t>
            </a:r>
            <a:r>
              <a:rPr lang="en-US" baseline="0" dirty="0"/>
              <a:t> identifies a wireless network</a:t>
            </a:r>
          </a:p>
          <a:p>
            <a:pPr lvl="1"/>
            <a:r>
              <a:rPr lang="en-US" dirty="0"/>
              <a:t>All clients must be configured with the appropriate SSID</a:t>
            </a:r>
          </a:p>
        </p:txBody>
      </p:sp>
    </p:spTree>
    <p:extLst>
      <p:ext uri="{BB962C8B-B14F-4D97-AF65-F5344CB8AC3E}">
        <p14:creationId xmlns:p14="http://schemas.microsoft.com/office/powerpoint/2010/main" val="2005154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Router Administrator Account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Change the name of the</a:t>
            </a:r>
            <a:r>
              <a:rPr lang="en-US" baseline="0" dirty="0"/>
              <a:t> account (if possible) from the default</a:t>
            </a:r>
          </a:p>
          <a:p>
            <a:pPr lvl="1"/>
            <a:r>
              <a:rPr lang="en-US" dirty="0"/>
              <a:t>Makes it harder to hack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Set a strong</a:t>
            </a:r>
            <a:r>
              <a:rPr lang="en-US" baseline="0" dirty="0"/>
              <a:t> password – do not give it out</a:t>
            </a:r>
          </a:p>
          <a:p>
            <a:pPr lvl="0"/>
            <a:endParaRPr lang="en-US" baseline="0" dirty="0"/>
          </a:p>
          <a:p>
            <a:pPr lvl="0"/>
            <a:r>
              <a:rPr lang="en-US" baseline="0" dirty="0"/>
              <a:t>What to do if you forget the password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334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Choosing a</a:t>
            </a:r>
            <a:r>
              <a:rPr lang="en-US" baseline="0" dirty="0"/>
              <a:t> Passphrase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the password clients</a:t>
            </a:r>
            <a:r>
              <a:rPr lang="en-US" baseline="0" dirty="0"/>
              <a:t> will use to access the network</a:t>
            </a:r>
          </a:p>
          <a:p>
            <a:r>
              <a:rPr lang="en-US" baseline="0" dirty="0"/>
              <a:t>Generally, not given to clients but typed in by an administrator</a:t>
            </a:r>
          </a:p>
          <a:p>
            <a:r>
              <a:rPr lang="en-US" baseline="0" dirty="0"/>
              <a:t>Make sure the password is different than the administrator password</a:t>
            </a:r>
          </a:p>
        </p:txBody>
      </p:sp>
    </p:spTree>
    <p:extLst>
      <p:ext uri="{BB962C8B-B14F-4D97-AF65-F5344CB8AC3E}">
        <p14:creationId xmlns:p14="http://schemas.microsoft.com/office/powerpoint/2010/main" val="2497049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Client</a:t>
            </a:r>
            <a:r>
              <a:rPr lang="en-US" baseline="0" dirty="0"/>
              <a:t> Configuration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Search</a:t>
            </a:r>
            <a:r>
              <a:rPr lang="en-US" baseline="0" dirty="0"/>
              <a:t> for or provide SSID</a:t>
            </a:r>
          </a:p>
          <a:p>
            <a:endParaRPr lang="en-US" baseline="0" dirty="0"/>
          </a:p>
          <a:p>
            <a:r>
              <a:rPr lang="en-US" baseline="0" dirty="0"/>
              <a:t>Ensure security is set to the appropriate standard</a:t>
            </a:r>
          </a:p>
          <a:p>
            <a:endParaRPr lang="en-US" baseline="0" dirty="0"/>
          </a:p>
          <a:p>
            <a:r>
              <a:rPr lang="en-US" baseline="0" dirty="0"/>
              <a:t>Enter the passphrase</a:t>
            </a:r>
          </a:p>
        </p:txBody>
      </p:sp>
    </p:spTree>
    <p:extLst>
      <p:ext uri="{BB962C8B-B14F-4D97-AF65-F5344CB8AC3E}">
        <p14:creationId xmlns:p14="http://schemas.microsoft.com/office/powerpoint/2010/main" val="3165556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Wireless Security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Open portals (not secure at all)</a:t>
            </a:r>
          </a:p>
          <a:p>
            <a:pPr lvl="1"/>
            <a:r>
              <a:rPr lang="en-US" dirty="0"/>
              <a:t>Captive portal</a:t>
            </a:r>
          </a:p>
          <a:p>
            <a:pPr lvl="1"/>
            <a:endParaRPr lang="en-US" dirty="0"/>
          </a:p>
          <a:p>
            <a:r>
              <a:rPr lang="en-US" dirty="0"/>
              <a:t>Wired</a:t>
            </a:r>
            <a:r>
              <a:rPr lang="en-US" baseline="0" dirty="0"/>
              <a:t> Equivalency Protocol (WEP)</a:t>
            </a:r>
          </a:p>
          <a:p>
            <a:endParaRPr lang="en-US" baseline="0" dirty="0"/>
          </a:p>
          <a:p>
            <a:r>
              <a:rPr lang="en-US" baseline="0" dirty="0"/>
              <a:t>Wi-Fi Protected Access (WPA)</a:t>
            </a:r>
          </a:p>
          <a:p>
            <a:endParaRPr lang="en-US" baseline="0" dirty="0"/>
          </a:p>
          <a:p>
            <a:r>
              <a:rPr lang="en-US" baseline="0" dirty="0"/>
              <a:t>Wi-Fi Protected Access 2 (WPA2)</a:t>
            </a:r>
          </a:p>
        </p:txBody>
      </p:sp>
    </p:spTree>
    <p:extLst>
      <p:ext uri="{BB962C8B-B14F-4D97-AF65-F5344CB8AC3E}">
        <p14:creationId xmlns:p14="http://schemas.microsoft.com/office/powerpoint/2010/main" val="4093513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Additional Wireless Router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Guest access</a:t>
            </a:r>
          </a:p>
          <a:p>
            <a:endParaRPr lang="en-US" dirty="0"/>
          </a:p>
          <a:p>
            <a:r>
              <a:rPr lang="en-US" dirty="0"/>
              <a:t>DHCP</a:t>
            </a:r>
          </a:p>
          <a:p>
            <a:endParaRPr lang="en-US" dirty="0"/>
          </a:p>
          <a:p>
            <a:r>
              <a:rPr lang="en-US" dirty="0"/>
              <a:t>NAT</a:t>
            </a:r>
          </a:p>
          <a:p>
            <a:endParaRPr lang="en-US" dirty="0"/>
          </a:p>
          <a:p>
            <a:r>
              <a:rPr lang="en-US" dirty="0" err="1"/>
              <a:t>QoS</a:t>
            </a:r>
            <a:endParaRPr lang="en-US" dirty="0"/>
          </a:p>
          <a:p>
            <a:endParaRPr lang="en-US" dirty="0"/>
          </a:p>
          <a:p>
            <a:r>
              <a:rPr lang="en-US" dirty="0"/>
              <a:t>Firewall</a:t>
            </a:r>
          </a:p>
        </p:txBody>
      </p:sp>
    </p:spTree>
    <p:extLst>
      <p:ext uri="{BB962C8B-B14F-4D97-AF65-F5344CB8AC3E}">
        <p14:creationId xmlns:p14="http://schemas.microsoft.com/office/powerpoint/2010/main" val="510071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000" dirty="0"/>
              <a:t>Chapter 8: 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Networking Concepts and</a:t>
            </a:r>
            <a:r>
              <a:rPr lang="en-US" sz="4400" kern="1200" baseline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Technologies</a:t>
            </a:r>
            <a:endParaRPr lang="en-US" altLang="en-US" sz="4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362200" y="1586816"/>
            <a:ext cx="2895600" cy="5042584"/>
          </a:xfrm>
          <a:noFill/>
        </p:spPr>
        <p:txBody>
          <a:bodyPr>
            <a:normAutofit fontScale="55000" lnSpcReduction="20000"/>
          </a:bodyPr>
          <a:lstStyle/>
          <a:p>
            <a:r>
              <a:rPr lang="en-US" altLang="en-US" sz="2800" b="0" dirty="0"/>
              <a:t>Compare and contrast common Internet service types</a:t>
            </a:r>
          </a:p>
          <a:p>
            <a:pPr lvl="1"/>
            <a:r>
              <a:rPr lang="en-US" altLang="en-US" sz="2000" dirty="0"/>
              <a:t>Fiber optic</a:t>
            </a:r>
          </a:p>
          <a:p>
            <a:pPr lvl="1"/>
            <a:r>
              <a:rPr lang="en-US" altLang="en-US" sz="2000" dirty="0"/>
              <a:t>Cable</a:t>
            </a:r>
          </a:p>
          <a:p>
            <a:pPr lvl="1"/>
            <a:r>
              <a:rPr lang="en-US" altLang="en-US" sz="2000" dirty="0"/>
              <a:t>DSL</a:t>
            </a:r>
          </a:p>
          <a:p>
            <a:pPr lvl="1"/>
            <a:r>
              <a:rPr lang="en-US" altLang="en-US" sz="2000" dirty="0"/>
              <a:t>Wireless</a:t>
            </a:r>
          </a:p>
          <a:p>
            <a:pPr lvl="2"/>
            <a:r>
              <a:rPr lang="en-US" altLang="en-US" sz="1600" dirty="0"/>
              <a:t>Radio Frequency</a:t>
            </a:r>
          </a:p>
          <a:p>
            <a:pPr lvl="2"/>
            <a:r>
              <a:rPr lang="en-US" altLang="en-US" sz="1600" dirty="0"/>
              <a:t>Satellite</a:t>
            </a:r>
          </a:p>
          <a:p>
            <a:pPr lvl="2"/>
            <a:r>
              <a:rPr lang="en-US" altLang="en-US" sz="1600" dirty="0"/>
              <a:t>Cellular</a:t>
            </a:r>
          </a:p>
          <a:p>
            <a:r>
              <a:rPr lang="en-US" altLang="en-US" dirty="0"/>
              <a:t>Compare and contrast storage types</a:t>
            </a:r>
          </a:p>
          <a:p>
            <a:pPr lvl="1"/>
            <a:r>
              <a:rPr lang="en-US" altLang="en-US" dirty="0"/>
              <a:t>Local network storage types</a:t>
            </a:r>
          </a:p>
          <a:p>
            <a:pPr lvl="2"/>
            <a:r>
              <a:rPr lang="en-US" altLang="en-US" dirty="0"/>
              <a:t>NAS</a:t>
            </a:r>
          </a:p>
          <a:p>
            <a:pPr lvl="2"/>
            <a:r>
              <a:rPr lang="en-US" altLang="en-US" dirty="0"/>
              <a:t>File server</a:t>
            </a:r>
          </a:p>
          <a:p>
            <a:pPr lvl="1"/>
            <a:r>
              <a:rPr lang="en-US" altLang="en-US" dirty="0"/>
              <a:t>Cloud storage service</a:t>
            </a:r>
          </a:p>
          <a:p>
            <a:r>
              <a:rPr lang="en-US" altLang="en-US" dirty="0"/>
              <a:t>Explain basic networking concepts</a:t>
            </a:r>
          </a:p>
          <a:p>
            <a:pPr lvl="1"/>
            <a:r>
              <a:rPr lang="en-US" altLang="en-US" dirty="0"/>
              <a:t>Basics of network communication</a:t>
            </a:r>
          </a:p>
          <a:p>
            <a:pPr lvl="2"/>
            <a:r>
              <a:rPr lang="en-US" altLang="en-US" dirty="0"/>
              <a:t>Basics of packet transmission</a:t>
            </a:r>
          </a:p>
          <a:p>
            <a:pPr lvl="2"/>
            <a:r>
              <a:rPr lang="en-US" altLang="en-US" dirty="0"/>
              <a:t>DNS</a:t>
            </a:r>
          </a:p>
          <a:p>
            <a:pPr lvl="3"/>
            <a:r>
              <a:rPr lang="en-US" altLang="en-US" dirty="0"/>
              <a:t>URL-to-IP translation</a:t>
            </a:r>
          </a:p>
          <a:p>
            <a:pPr lvl="2"/>
            <a:r>
              <a:rPr lang="en-US" altLang="en-US" dirty="0"/>
              <a:t>LAN vs. WAN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200400" cy="5105400"/>
          </a:xfrm>
        </p:spPr>
        <p:txBody>
          <a:bodyPr>
            <a:normAutofit fontScale="55000" lnSpcReduction="20000"/>
          </a:bodyPr>
          <a:lstStyle/>
          <a:p>
            <a:pPr lvl="2"/>
            <a:r>
              <a:rPr lang="en-US" altLang="en-US" baseline="0" dirty="0"/>
              <a:t>Device addresses</a:t>
            </a:r>
          </a:p>
          <a:p>
            <a:pPr lvl="3"/>
            <a:r>
              <a:rPr lang="en-US" altLang="en-US" dirty="0"/>
              <a:t>IP address</a:t>
            </a:r>
          </a:p>
          <a:p>
            <a:pPr lvl="3"/>
            <a:r>
              <a:rPr lang="en-US" altLang="en-US" baseline="0" dirty="0"/>
              <a:t>MAC address</a:t>
            </a:r>
          </a:p>
          <a:p>
            <a:pPr lvl="2"/>
            <a:r>
              <a:rPr lang="en-US" altLang="en-US" dirty="0"/>
              <a:t>Basic protocols</a:t>
            </a:r>
          </a:p>
          <a:p>
            <a:pPr lvl="3"/>
            <a:r>
              <a:rPr lang="en-US" altLang="en-US" baseline="0" dirty="0"/>
              <a:t>HTTP/S</a:t>
            </a:r>
          </a:p>
          <a:p>
            <a:pPr lvl="3"/>
            <a:r>
              <a:rPr lang="en-US" altLang="en-US" dirty="0"/>
              <a:t>POP3</a:t>
            </a:r>
          </a:p>
          <a:p>
            <a:pPr lvl="3"/>
            <a:r>
              <a:rPr lang="en-US" altLang="en-US" baseline="0" dirty="0"/>
              <a:t>IMAP</a:t>
            </a:r>
          </a:p>
          <a:p>
            <a:pPr lvl="3"/>
            <a:r>
              <a:rPr lang="en-US" altLang="en-US" dirty="0"/>
              <a:t>SMTP</a:t>
            </a:r>
          </a:p>
          <a:p>
            <a:pPr lvl="2"/>
            <a:r>
              <a:rPr lang="en-US" altLang="en-US" baseline="0" dirty="0"/>
              <a:t>Devices</a:t>
            </a:r>
          </a:p>
          <a:p>
            <a:pPr lvl="3"/>
            <a:r>
              <a:rPr lang="en-US" altLang="en-US" dirty="0"/>
              <a:t>Modem</a:t>
            </a:r>
          </a:p>
          <a:p>
            <a:pPr lvl="3"/>
            <a:r>
              <a:rPr lang="en-US" altLang="en-US" baseline="0" dirty="0"/>
              <a:t>Router</a:t>
            </a:r>
          </a:p>
          <a:p>
            <a:pPr lvl="3"/>
            <a:r>
              <a:rPr lang="en-US" altLang="en-US" dirty="0"/>
              <a:t>Switch</a:t>
            </a:r>
          </a:p>
          <a:p>
            <a:pPr lvl="3"/>
            <a:r>
              <a:rPr lang="en-US" altLang="en-US" baseline="0" dirty="0"/>
              <a:t>Access</a:t>
            </a:r>
            <a:r>
              <a:rPr lang="en-US" altLang="en-US" dirty="0"/>
              <a:t> point</a:t>
            </a:r>
          </a:p>
          <a:p>
            <a:pPr lvl="3"/>
            <a:r>
              <a:rPr lang="en-US" altLang="en-US" baseline="0" dirty="0"/>
              <a:t>Firewall</a:t>
            </a:r>
          </a:p>
          <a:p>
            <a:r>
              <a:rPr lang="en-US" altLang="en-US" dirty="0"/>
              <a:t>Given a scenario, install and configure a basic wireless network</a:t>
            </a:r>
          </a:p>
          <a:p>
            <a:pPr lvl="1"/>
            <a:r>
              <a:rPr lang="en-US" altLang="en-US" baseline="0" dirty="0"/>
              <a:t>802.11a/b/g/n/ac</a:t>
            </a:r>
          </a:p>
          <a:p>
            <a:pPr lvl="2"/>
            <a:r>
              <a:rPr lang="en-US" altLang="en-US" dirty="0"/>
              <a:t>Older vs. newer standards</a:t>
            </a:r>
          </a:p>
          <a:p>
            <a:pPr lvl="2"/>
            <a:r>
              <a:rPr lang="en-US" altLang="en-US" baseline="0" dirty="0"/>
              <a:t>Speed limitations</a:t>
            </a:r>
          </a:p>
          <a:p>
            <a:pPr lvl="2"/>
            <a:r>
              <a:rPr lang="en-US" altLang="en-US" dirty="0"/>
              <a:t>Interference and attenuation factors</a:t>
            </a:r>
          </a:p>
          <a:p>
            <a:pPr lvl="1"/>
            <a:r>
              <a:rPr lang="en-US" altLang="en-US" baseline="0" dirty="0"/>
              <a:t>Best practices</a:t>
            </a:r>
          </a:p>
          <a:p>
            <a:pPr lvl="2"/>
            <a:r>
              <a:rPr lang="en-US" altLang="en-US" dirty="0"/>
              <a:t>Change SSID</a:t>
            </a:r>
          </a:p>
          <a:p>
            <a:pPr lvl="2"/>
            <a:r>
              <a:rPr lang="en-US" altLang="en-US" baseline="0" dirty="0"/>
              <a:t>Change default password</a:t>
            </a:r>
          </a:p>
          <a:p>
            <a:pPr lvl="2"/>
            <a:r>
              <a:rPr lang="en-US" altLang="en-US" dirty="0"/>
              <a:t>Encrypted vs. unencrypted</a:t>
            </a:r>
          </a:p>
          <a:p>
            <a:pPr lvl="3"/>
            <a:r>
              <a:rPr lang="en-US" altLang="en-US" baseline="0" dirty="0"/>
              <a:t>Open</a:t>
            </a:r>
          </a:p>
          <a:p>
            <a:pPr lvl="4"/>
            <a:r>
              <a:rPr lang="en-US" altLang="en-US" dirty="0"/>
              <a:t>Captive portal</a:t>
            </a:r>
          </a:p>
          <a:p>
            <a:pPr lvl="3"/>
            <a:r>
              <a:rPr lang="en-US" altLang="en-US" baseline="0" dirty="0"/>
              <a:t>WEP</a:t>
            </a:r>
          </a:p>
          <a:p>
            <a:pPr lvl="3"/>
            <a:r>
              <a:rPr lang="en-US" altLang="en-US" dirty="0"/>
              <a:t>WPA</a:t>
            </a:r>
          </a:p>
          <a:p>
            <a:pPr lvl="3"/>
            <a:r>
              <a:rPr lang="en-US" altLang="en-US" baseline="0" dirty="0"/>
              <a:t>WPA2</a:t>
            </a:r>
          </a:p>
        </p:txBody>
      </p:sp>
    </p:spTree>
    <p:extLst>
      <p:ext uri="{BB962C8B-B14F-4D97-AF65-F5344CB8AC3E}">
        <p14:creationId xmlns:p14="http://schemas.microsoft.com/office/powerpoint/2010/main" val="3926615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External Network Connections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Dial-up/POTS</a:t>
            </a:r>
          </a:p>
          <a:p>
            <a:r>
              <a:rPr lang="en-US" dirty="0"/>
              <a:t>DSL</a:t>
            </a:r>
          </a:p>
          <a:p>
            <a:r>
              <a:rPr lang="en-US" dirty="0"/>
              <a:t>Cable</a:t>
            </a:r>
          </a:p>
          <a:p>
            <a:r>
              <a:rPr lang="en-US" baseline="0" dirty="0"/>
              <a:t>Fiber-Optic Internet</a:t>
            </a:r>
          </a:p>
          <a:p>
            <a:r>
              <a:rPr lang="en-US" baseline="0" dirty="0"/>
              <a:t>Satellite</a:t>
            </a:r>
          </a:p>
          <a:p>
            <a:r>
              <a:rPr lang="en-US" baseline="0" dirty="0"/>
              <a:t>Cellular networking</a:t>
            </a:r>
          </a:p>
          <a:p>
            <a:r>
              <a:rPr lang="en-US" dirty="0"/>
              <a:t>Radio frequency Internet</a:t>
            </a:r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4032460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Internal Network Connections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Wired</a:t>
            </a:r>
          </a:p>
          <a:p>
            <a:pPr lvl="1"/>
            <a:r>
              <a:rPr lang="en-US" dirty="0"/>
              <a:t>Ethernet</a:t>
            </a:r>
          </a:p>
          <a:p>
            <a:pPr lvl="1"/>
            <a:r>
              <a:rPr lang="en-US" dirty="0"/>
              <a:t>Copper vs. Fiber-optic</a:t>
            </a:r>
          </a:p>
          <a:p>
            <a:pPr lvl="0"/>
            <a:r>
              <a:rPr lang="en-US" dirty="0"/>
              <a:t>Wireless</a:t>
            </a:r>
          </a:p>
          <a:p>
            <a:pPr lvl="1"/>
            <a:r>
              <a:rPr lang="en-US" dirty="0"/>
              <a:t>Wi-Fi (802.11a/b/g/n/ac)</a:t>
            </a:r>
          </a:p>
          <a:p>
            <a:pPr lvl="1"/>
            <a:r>
              <a:rPr lang="en-US" dirty="0"/>
              <a:t>Bluetooth</a:t>
            </a:r>
          </a:p>
          <a:p>
            <a:pPr lvl="1"/>
            <a:r>
              <a:rPr lang="en-US" dirty="0"/>
              <a:t>Infrared</a:t>
            </a:r>
          </a:p>
        </p:txBody>
      </p:sp>
    </p:spTree>
    <p:extLst>
      <p:ext uri="{BB962C8B-B14F-4D97-AF65-F5344CB8AC3E}">
        <p14:creationId xmlns:p14="http://schemas.microsoft.com/office/powerpoint/2010/main" val="466745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Networking Devices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Modem</a:t>
            </a:r>
          </a:p>
          <a:p>
            <a:endParaRPr lang="en-US" dirty="0"/>
          </a:p>
          <a:p>
            <a:r>
              <a:rPr lang="en-US" dirty="0"/>
              <a:t>Switch</a:t>
            </a:r>
          </a:p>
          <a:p>
            <a:endParaRPr lang="en-US" dirty="0"/>
          </a:p>
          <a:p>
            <a:r>
              <a:rPr lang="en-US" dirty="0"/>
              <a:t>Access point</a:t>
            </a:r>
          </a:p>
          <a:p>
            <a:endParaRPr lang="en-US" dirty="0"/>
          </a:p>
          <a:p>
            <a:r>
              <a:rPr lang="en-US" dirty="0"/>
              <a:t>Router</a:t>
            </a:r>
          </a:p>
          <a:p>
            <a:endParaRPr lang="en-US" dirty="0"/>
          </a:p>
          <a:p>
            <a:r>
              <a:rPr lang="en-US" dirty="0"/>
              <a:t>Firewall</a:t>
            </a:r>
          </a:p>
        </p:txBody>
      </p:sp>
    </p:spTree>
    <p:extLst>
      <p:ext uri="{BB962C8B-B14F-4D97-AF65-F5344CB8AC3E}">
        <p14:creationId xmlns:p14="http://schemas.microsoft.com/office/powerpoint/2010/main" val="1307230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Protocols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Language that computers speak</a:t>
            </a:r>
          </a:p>
          <a:p>
            <a:endParaRPr lang="en-US" dirty="0"/>
          </a:p>
          <a:p>
            <a:r>
              <a:rPr lang="en-US" dirty="0"/>
              <a:t>Transmission</a:t>
            </a:r>
            <a:r>
              <a:rPr lang="en-US" baseline="0" dirty="0"/>
              <a:t> Control Protocol/ Internet Protocol (</a:t>
            </a:r>
            <a:r>
              <a:rPr lang="en-US" dirty="0"/>
              <a:t>TCP/IP) is the most common one</a:t>
            </a:r>
          </a:p>
        </p:txBody>
      </p:sp>
    </p:spTree>
    <p:extLst>
      <p:ext uri="{BB962C8B-B14F-4D97-AF65-F5344CB8AC3E}">
        <p14:creationId xmlns:p14="http://schemas.microsoft.com/office/powerpoint/2010/main" val="2971897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TCP/IP Fundamentals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Suite of protocols working together</a:t>
            </a:r>
          </a:p>
          <a:p>
            <a:r>
              <a:rPr lang="en-US" dirty="0"/>
              <a:t>IP addresses</a:t>
            </a:r>
          </a:p>
          <a:p>
            <a:r>
              <a:rPr lang="en-US" dirty="0"/>
              <a:t>Dynamic Host Configuration Protocol (DHCP)</a:t>
            </a:r>
          </a:p>
          <a:p>
            <a:r>
              <a:rPr lang="en-US" dirty="0"/>
              <a:t>Domain Name System (DNS)</a:t>
            </a:r>
          </a:p>
          <a:p>
            <a:r>
              <a:rPr lang="en-US" dirty="0"/>
              <a:t>Automatic Private IP Addressing (APIPA)</a:t>
            </a:r>
          </a:p>
          <a:p>
            <a:r>
              <a:rPr lang="en-US" dirty="0"/>
              <a:t>Public vs. private IP addresses</a:t>
            </a:r>
          </a:p>
        </p:txBody>
      </p:sp>
    </p:spTree>
    <p:extLst>
      <p:ext uri="{BB962C8B-B14F-4D97-AF65-F5344CB8AC3E}">
        <p14:creationId xmlns:p14="http://schemas.microsoft.com/office/powerpoint/2010/main" val="1305949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Storage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Local network storage</a:t>
            </a:r>
          </a:p>
          <a:p>
            <a:pPr lvl="1"/>
            <a:r>
              <a:rPr lang="en-US" dirty="0"/>
              <a:t>File server</a:t>
            </a:r>
          </a:p>
          <a:p>
            <a:pPr lvl="1"/>
            <a:r>
              <a:rPr lang="en-US" dirty="0"/>
              <a:t>Network attached storage (NAS)</a:t>
            </a:r>
          </a:p>
          <a:p>
            <a:pPr lvl="1"/>
            <a:endParaRPr lang="en-US" dirty="0"/>
          </a:p>
          <a:p>
            <a:r>
              <a:rPr lang="en-US" dirty="0"/>
              <a:t>Cloud storage</a:t>
            </a:r>
          </a:p>
        </p:txBody>
      </p:sp>
    </p:spTree>
    <p:extLst>
      <p:ext uri="{BB962C8B-B14F-4D97-AF65-F5344CB8AC3E}">
        <p14:creationId xmlns:p14="http://schemas.microsoft.com/office/powerpoint/2010/main" val="2928469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Basic Steps for Setting</a:t>
            </a:r>
            <a:r>
              <a:rPr lang="en-US" baseline="0" dirty="0"/>
              <a:t> Up a SOHO Router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71500" lvl="0" indent="-514350">
              <a:buFont typeface="+mj-lt"/>
              <a:buAutoNum type="arabicPeriod"/>
            </a:pPr>
            <a:r>
              <a:rPr lang="en-US" dirty="0"/>
              <a:t>Change the router’s SSID.</a:t>
            </a:r>
          </a:p>
          <a:p>
            <a:pPr marL="571500" lvl="0" indent="-514350">
              <a:buFont typeface="+mj-lt"/>
              <a:buAutoNum type="arabicPeriod"/>
            </a:pPr>
            <a:r>
              <a:rPr lang="en-US" dirty="0"/>
              <a:t>Change the administrator</a:t>
            </a:r>
            <a:r>
              <a:rPr lang="en-US" baseline="0" dirty="0"/>
              <a:t> username and password. Give it a strong password.</a:t>
            </a:r>
          </a:p>
          <a:p>
            <a:pPr marL="571500" lvl="0" indent="-514350">
              <a:buFont typeface="+mj-lt"/>
              <a:buAutoNum type="arabicPeriod"/>
            </a:pPr>
            <a:r>
              <a:rPr lang="en-US" baseline="0" dirty="0"/>
              <a:t>Enable WPA2 Personal with AES.</a:t>
            </a:r>
          </a:p>
          <a:p>
            <a:pPr marL="571500" lvl="0" indent="-514350">
              <a:buFont typeface="+mj-lt"/>
              <a:buAutoNum type="arabicPeriod"/>
            </a:pPr>
            <a:r>
              <a:rPr lang="en-US" baseline="0" dirty="0"/>
              <a:t>Choose a high-quality passphrase.</a:t>
            </a:r>
          </a:p>
          <a:p>
            <a:pPr marL="571500" lvl="0" indent="-514350">
              <a:buFont typeface="+mj-lt"/>
              <a:buAutoNum type="arabicPeriod"/>
            </a:pPr>
            <a:r>
              <a:rPr lang="en-US" baseline="0" dirty="0"/>
              <a:t>From the client side, select WPA2 and enter the security passphrase to connect.</a:t>
            </a:r>
          </a:p>
        </p:txBody>
      </p:sp>
    </p:spTree>
    <p:extLst>
      <p:ext uri="{BB962C8B-B14F-4D97-AF65-F5344CB8AC3E}">
        <p14:creationId xmlns:p14="http://schemas.microsoft.com/office/powerpoint/2010/main" val="3640394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474</Words>
  <Application>Microsoft Office PowerPoint</Application>
  <PresentationFormat>On-screen Show (4:3)</PresentationFormat>
  <Paragraphs>142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Office Theme</vt:lpstr>
      <vt:lpstr>CompTIA IT Fundamentals Study Guide (FC0-U61)</vt:lpstr>
      <vt:lpstr>Chapter 8: Networking Concepts and Technologies</vt:lpstr>
      <vt:lpstr>External Network Connections</vt:lpstr>
      <vt:lpstr>Internal Network Connections</vt:lpstr>
      <vt:lpstr>Networking Devices</vt:lpstr>
      <vt:lpstr>Network Protocols</vt:lpstr>
      <vt:lpstr>TCP/IP Fundamentals</vt:lpstr>
      <vt:lpstr>Network Storage Options</vt:lpstr>
      <vt:lpstr>Basic Steps for Setting Up a SOHO Router</vt:lpstr>
      <vt:lpstr>Network Name</vt:lpstr>
      <vt:lpstr>Router Administrator Account</vt:lpstr>
      <vt:lpstr>Choosing a Passphrase</vt:lpstr>
      <vt:lpstr>Client Configuration</vt:lpstr>
      <vt:lpstr>Wireless Security</vt:lpstr>
      <vt:lpstr>Additional Wireless Router Services</vt:lpstr>
    </vt:vector>
  </TitlesOfParts>
  <Company>John Wiley and Sons,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O'Brien, Connor - San Francisco</dc:creator>
  <cp:lastModifiedBy>O'Connor, Christine</cp:lastModifiedBy>
  <cp:revision>55</cp:revision>
  <dcterms:created xsi:type="dcterms:W3CDTF">2013-06-05T20:52:46Z</dcterms:created>
  <dcterms:modified xsi:type="dcterms:W3CDTF">2018-07-23T14:13:19Z</dcterms:modified>
</cp:coreProperties>
</file>