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9" r:id="rId3"/>
    <p:sldId id="274" r:id="rId4"/>
    <p:sldId id="260" r:id="rId5"/>
    <p:sldId id="261" r:id="rId6"/>
    <p:sldId id="262" r:id="rId7"/>
    <p:sldId id="263" r:id="rId8"/>
    <p:sldId id="264" r:id="rId9"/>
    <p:sldId id="265" r:id="rId10"/>
    <p:sldId id="275" r:id="rId11"/>
    <p:sldId id="276" r:id="rId12"/>
    <p:sldId id="277" r:id="rId13"/>
    <p:sldId id="268" r:id="rId14"/>
    <p:sldId id="266" r:id="rId15"/>
    <p:sldId id="267" r:id="rId16"/>
    <p:sldId id="278" r:id="rId17"/>
    <p:sldId id="279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2" autoAdjust="0"/>
    <p:restoredTop sz="86443" autoAdjust="0"/>
  </p:normalViewPr>
  <p:slideViewPr>
    <p:cSldViewPr>
      <p:cViewPr varScale="1">
        <p:scale>
          <a:sx n="64" d="100"/>
          <a:sy n="64" d="100"/>
        </p:scale>
        <p:origin x="2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2:</a:t>
            </a:r>
          </a:p>
          <a:p>
            <a:r>
              <a:rPr lang="en-US" altLang="en-US" dirty="0"/>
              <a:t>Peripherals and Connectors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</a:t>
            </a:r>
            <a:r>
              <a:rPr lang="en-US" baseline="0" dirty="0"/>
              <a:t> Storage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Flash drives</a:t>
            </a:r>
          </a:p>
          <a:p>
            <a:r>
              <a:rPr lang="en-US" dirty="0"/>
              <a:t>Memory cards</a:t>
            </a:r>
          </a:p>
          <a:p>
            <a:r>
              <a:rPr lang="en-US" dirty="0"/>
              <a:t>External hard drives</a:t>
            </a:r>
          </a:p>
          <a:p>
            <a:r>
              <a:rPr lang="en-US" dirty="0"/>
              <a:t>External optical drives</a:t>
            </a:r>
          </a:p>
          <a:p>
            <a:r>
              <a:rPr lang="en-US" dirty="0"/>
              <a:t>Network attached storage (NAS)</a:t>
            </a:r>
          </a:p>
        </p:txBody>
      </p:sp>
    </p:spTree>
    <p:extLst>
      <p:ext uri="{BB962C8B-B14F-4D97-AF65-F5344CB8AC3E}">
        <p14:creationId xmlns:p14="http://schemas.microsoft.com/office/powerpoint/2010/main" val="1672428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External Storage</a:t>
            </a:r>
            <a:r>
              <a:rPr lang="en-US" baseline="0" dirty="0"/>
              <a:t> Connectors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USB</a:t>
            </a:r>
          </a:p>
          <a:p>
            <a:endParaRPr lang="en-US" dirty="0"/>
          </a:p>
          <a:p>
            <a:r>
              <a:rPr lang="en-US" dirty="0"/>
              <a:t>external</a:t>
            </a:r>
            <a:r>
              <a:rPr lang="en-US" baseline="0" dirty="0"/>
              <a:t> Serial ATA (</a:t>
            </a:r>
            <a:r>
              <a:rPr lang="en-US" baseline="0" dirty="0" err="1"/>
              <a:t>eSATA</a:t>
            </a:r>
            <a:r>
              <a:rPr lang="en-US" baseline="0" dirty="0"/>
              <a:t>)</a:t>
            </a:r>
          </a:p>
          <a:p>
            <a:endParaRPr lang="en-US" baseline="0" dirty="0"/>
          </a:p>
          <a:p>
            <a:r>
              <a:rPr lang="en-US" dirty="0"/>
              <a:t>FireWire</a:t>
            </a:r>
          </a:p>
          <a:p>
            <a:endParaRPr lang="en-US" dirty="0"/>
          </a:p>
          <a:p>
            <a:r>
              <a:rPr lang="en-US" baseline="0" dirty="0"/>
              <a:t>Thunderbolt</a:t>
            </a:r>
          </a:p>
        </p:txBody>
      </p:sp>
    </p:spTree>
    <p:extLst>
      <p:ext uri="{BB962C8B-B14F-4D97-AF65-F5344CB8AC3E}">
        <p14:creationId xmlns:p14="http://schemas.microsoft.com/office/powerpoint/2010/main" val="1783400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Communications Connectors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connectors (RJ-45)</a:t>
            </a:r>
          </a:p>
          <a:p>
            <a:endParaRPr lang="en-US" dirty="0"/>
          </a:p>
          <a:p>
            <a:r>
              <a:rPr lang="en-US" dirty="0"/>
              <a:t>Telephone connectors (RJ-11)</a:t>
            </a:r>
          </a:p>
        </p:txBody>
      </p:sp>
    </p:spTree>
    <p:extLst>
      <p:ext uri="{BB962C8B-B14F-4D97-AF65-F5344CB8AC3E}">
        <p14:creationId xmlns:p14="http://schemas.microsoft.com/office/powerpoint/2010/main" val="3001631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Input</a:t>
            </a:r>
            <a:r>
              <a:rPr lang="en-US" baseline="0" dirty="0"/>
              <a:t>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Keyboard</a:t>
            </a:r>
          </a:p>
          <a:p>
            <a:r>
              <a:rPr lang="en-US" dirty="0"/>
              <a:t>Pointing devices</a:t>
            </a:r>
          </a:p>
          <a:p>
            <a:pPr lvl="1"/>
            <a:r>
              <a:rPr lang="en-US" dirty="0"/>
              <a:t>Mouse</a:t>
            </a:r>
          </a:p>
          <a:p>
            <a:pPr lvl="1"/>
            <a:r>
              <a:rPr lang="en-US" dirty="0"/>
              <a:t>Touchpad</a:t>
            </a:r>
          </a:p>
          <a:p>
            <a:pPr lvl="1"/>
            <a:r>
              <a:rPr lang="en-US" dirty="0"/>
              <a:t>Joystick</a:t>
            </a:r>
          </a:p>
          <a:p>
            <a:pPr lvl="1"/>
            <a:r>
              <a:rPr lang="en-US" dirty="0"/>
              <a:t>Stylus pen</a:t>
            </a:r>
          </a:p>
          <a:p>
            <a:pPr lvl="1"/>
            <a:r>
              <a:rPr lang="en-US" dirty="0"/>
              <a:t>Trackball</a:t>
            </a:r>
          </a:p>
        </p:txBody>
      </p:sp>
    </p:spTree>
    <p:extLst>
      <p:ext uri="{BB962C8B-B14F-4D97-AF65-F5344CB8AC3E}">
        <p14:creationId xmlns:p14="http://schemas.microsoft.com/office/powerpoint/2010/main" val="2271926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Printer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Inkjet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Laser</a:t>
            </a:r>
          </a:p>
          <a:p>
            <a:endParaRPr lang="en-US" baseline="0" dirty="0"/>
          </a:p>
          <a:p>
            <a:r>
              <a:rPr lang="en-US" baseline="0" dirty="0"/>
              <a:t>Some printers include fax services</a:t>
            </a:r>
          </a:p>
          <a:p>
            <a:pPr lvl="1"/>
            <a:r>
              <a:rPr lang="en-US" baseline="0" dirty="0"/>
              <a:t>Multifunctional or all-in-one  printer</a:t>
            </a:r>
          </a:p>
          <a:p>
            <a:pPr lvl="1"/>
            <a:r>
              <a:rPr lang="en-US" baseline="0" dirty="0"/>
              <a:t>Considered input &amp; output device</a:t>
            </a:r>
          </a:p>
        </p:txBody>
      </p:sp>
    </p:spTree>
    <p:extLst>
      <p:ext uri="{BB962C8B-B14F-4D97-AF65-F5344CB8AC3E}">
        <p14:creationId xmlns:p14="http://schemas.microsoft.com/office/powerpoint/2010/main" val="454394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Printer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Serial</a:t>
            </a:r>
          </a:p>
          <a:p>
            <a:endParaRPr lang="en-US" dirty="0"/>
          </a:p>
          <a:p>
            <a:r>
              <a:rPr lang="en-US" dirty="0"/>
              <a:t>Parallel</a:t>
            </a:r>
          </a:p>
          <a:p>
            <a:endParaRPr lang="en-US" dirty="0"/>
          </a:p>
          <a:p>
            <a:r>
              <a:rPr lang="en-US" dirty="0"/>
              <a:t>USB</a:t>
            </a:r>
          </a:p>
          <a:p>
            <a:endParaRPr lang="en-US" dirty="0"/>
          </a:p>
          <a:p>
            <a:r>
              <a:rPr lang="en-US" dirty="0"/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176679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Internal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Power the computer off</a:t>
            </a:r>
          </a:p>
          <a:p>
            <a:pPr marL="914400" lvl="1" indent="-514350"/>
            <a:r>
              <a:rPr lang="en-US" dirty="0"/>
              <a:t>Can leave it plugged 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Remove the old component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Identify slot or connection for new device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Insert new device and attach power if needed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Turn the computer back on</a:t>
            </a:r>
          </a:p>
          <a:p>
            <a:pPr marL="914400" lvl="1" indent="-514350"/>
            <a:r>
              <a:rPr lang="en-US" dirty="0"/>
              <a:t>After verifying functionality, put the case back together.</a:t>
            </a:r>
          </a:p>
        </p:txBody>
      </p:sp>
    </p:spTree>
    <p:extLst>
      <p:ext uri="{BB962C8B-B14F-4D97-AF65-F5344CB8AC3E}">
        <p14:creationId xmlns:p14="http://schemas.microsoft.com/office/powerpoint/2010/main" val="317674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External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sure there is an available port</a:t>
            </a:r>
          </a:p>
          <a:p>
            <a:r>
              <a:rPr lang="en-US" dirty="0"/>
              <a:t>Plug it in to the computer</a:t>
            </a:r>
          </a:p>
          <a:p>
            <a:r>
              <a:rPr lang="en-US" dirty="0"/>
              <a:t>Plug in to power if needed</a:t>
            </a:r>
          </a:p>
        </p:txBody>
      </p:sp>
    </p:spTree>
    <p:extLst>
      <p:ext uri="{BB962C8B-B14F-4D97-AF65-F5344CB8AC3E}">
        <p14:creationId xmlns:p14="http://schemas.microsoft.com/office/powerpoint/2010/main" val="1999859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  <a:r>
              <a:rPr lang="en-US" baseline="0" dirty="0"/>
              <a:t> of Connector Types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Video</a:t>
            </a:r>
          </a:p>
          <a:p>
            <a:pPr lvl="1"/>
            <a:r>
              <a:rPr lang="en-US" dirty="0"/>
              <a:t>VGA</a:t>
            </a:r>
          </a:p>
          <a:p>
            <a:pPr lvl="1"/>
            <a:r>
              <a:rPr lang="en-US" dirty="0"/>
              <a:t>DVI</a:t>
            </a:r>
          </a:p>
          <a:p>
            <a:pPr lvl="1"/>
            <a:r>
              <a:rPr lang="en-US" dirty="0"/>
              <a:t>USB</a:t>
            </a:r>
          </a:p>
          <a:p>
            <a:pPr lvl="1"/>
            <a:r>
              <a:rPr lang="en-US" dirty="0"/>
              <a:t>HDMI</a:t>
            </a:r>
          </a:p>
          <a:p>
            <a:pPr lvl="1"/>
            <a:r>
              <a:rPr lang="en-US" dirty="0"/>
              <a:t>Display Port</a:t>
            </a:r>
          </a:p>
          <a:p>
            <a:pPr lvl="1"/>
            <a:r>
              <a:rPr lang="en-US" dirty="0"/>
              <a:t>Mini Display Port</a:t>
            </a:r>
          </a:p>
          <a:p>
            <a:pPr lvl="1"/>
            <a:r>
              <a:rPr lang="en-US" dirty="0"/>
              <a:t>Thunderbolt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FireWire</a:t>
            </a:r>
          </a:p>
          <a:p>
            <a:pPr lvl="1"/>
            <a:r>
              <a:rPr lang="en-US" dirty="0" err="1"/>
              <a:t>eSATA</a:t>
            </a:r>
            <a:endParaRPr lang="en-US" dirty="0"/>
          </a:p>
          <a:p>
            <a:pPr lvl="1"/>
            <a:r>
              <a:rPr lang="en-US" dirty="0"/>
              <a:t>Thunderbolt</a:t>
            </a:r>
          </a:p>
          <a:p>
            <a:pPr lvl="1"/>
            <a:r>
              <a:rPr lang="en-US" dirty="0"/>
              <a:t>USB</a:t>
            </a:r>
          </a:p>
          <a:p>
            <a:pPr lvl="1"/>
            <a:r>
              <a:rPr lang="en-US" dirty="0"/>
              <a:t>PS/2</a:t>
            </a:r>
          </a:p>
          <a:p>
            <a:pPr lvl="1"/>
            <a:r>
              <a:rPr lang="en-US" dirty="0"/>
              <a:t>Parallel</a:t>
            </a:r>
          </a:p>
          <a:p>
            <a:pPr lvl="1"/>
            <a:r>
              <a:rPr lang="en-US" dirty="0"/>
              <a:t>Serial</a:t>
            </a:r>
          </a:p>
          <a:p>
            <a:pPr lvl="1"/>
            <a:r>
              <a:rPr lang="en-US" dirty="0"/>
              <a:t>RJ-45</a:t>
            </a:r>
          </a:p>
          <a:p>
            <a:pPr lvl="1"/>
            <a:r>
              <a:rPr lang="en-US" dirty="0"/>
              <a:t>RJ-11</a:t>
            </a:r>
          </a:p>
          <a:p>
            <a:pPr lvl="1"/>
            <a:r>
              <a:rPr lang="en-US"/>
              <a:t>Audio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291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2: Peripherals and Connectors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8901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Compare and contrast common units of measure</a:t>
            </a:r>
          </a:p>
          <a:p>
            <a:pPr lvl="1"/>
            <a:r>
              <a:rPr lang="en-US" altLang="en-US" sz="2000" dirty="0"/>
              <a:t>Throughput unit</a:t>
            </a:r>
          </a:p>
          <a:p>
            <a:pPr lvl="2"/>
            <a:r>
              <a:rPr lang="en-US" altLang="en-US" sz="1600" dirty="0"/>
              <a:t>Bps</a:t>
            </a:r>
          </a:p>
          <a:p>
            <a:pPr lvl="2"/>
            <a:r>
              <a:rPr lang="en-US" altLang="en-US" sz="1600" dirty="0"/>
              <a:t>Kbps</a:t>
            </a:r>
          </a:p>
          <a:p>
            <a:pPr lvl="2"/>
            <a:r>
              <a:rPr lang="en-US" altLang="en-US" sz="1600" dirty="0"/>
              <a:t>Mbps</a:t>
            </a:r>
          </a:p>
          <a:p>
            <a:pPr lvl="2"/>
            <a:r>
              <a:rPr lang="en-US" altLang="en-US" sz="1600" dirty="0" err="1"/>
              <a:t>Gbps</a:t>
            </a:r>
            <a:endParaRPr lang="en-US" altLang="en-US" sz="1600" dirty="0"/>
          </a:p>
          <a:p>
            <a:pPr lvl="2"/>
            <a:r>
              <a:rPr lang="en-US" altLang="en-US" sz="1600" dirty="0" err="1"/>
              <a:t>Tbps</a:t>
            </a:r>
            <a:endParaRPr lang="en-US" altLang="en-US" sz="160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5029200"/>
          </a:xfrm>
        </p:spPr>
        <p:txBody>
          <a:bodyPr>
            <a:normAutofit fontScale="62500" lnSpcReduction="20000"/>
          </a:bodyPr>
          <a:lstStyle/>
          <a:p>
            <a:r>
              <a:rPr lang="en-US" altLang="en-US" dirty="0"/>
              <a:t>Classify common types of input/output device interfaces</a:t>
            </a:r>
          </a:p>
          <a:p>
            <a:pPr lvl="1"/>
            <a:r>
              <a:rPr lang="en-US" dirty="0"/>
              <a:t>Networking</a:t>
            </a:r>
          </a:p>
          <a:p>
            <a:pPr lvl="2"/>
            <a:r>
              <a:rPr lang="en-US" dirty="0"/>
              <a:t>Wired</a:t>
            </a:r>
          </a:p>
          <a:p>
            <a:pPr lvl="3"/>
            <a:r>
              <a:rPr lang="en-US" dirty="0"/>
              <a:t>Telephone connector (RJ-11)</a:t>
            </a:r>
          </a:p>
          <a:p>
            <a:pPr lvl="3"/>
            <a:r>
              <a:rPr lang="en-US" dirty="0"/>
              <a:t>Ethernet connector (RJ-45)</a:t>
            </a:r>
          </a:p>
          <a:p>
            <a:pPr lvl="2"/>
            <a:r>
              <a:rPr lang="en-US" dirty="0"/>
              <a:t>Wireless</a:t>
            </a:r>
          </a:p>
          <a:p>
            <a:pPr lvl="3"/>
            <a:r>
              <a:rPr lang="en-US" dirty="0"/>
              <a:t>Bluetooth</a:t>
            </a:r>
          </a:p>
          <a:p>
            <a:pPr lvl="3"/>
            <a:r>
              <a:rPr lang="en-US" dirty="0"/>
              <a:t>NFC</a:t>
            </a:r>
          </a:p>
          <a:p>
            <a:pPr lvl="1"/>
            <a:r>
              <a:rPr lang="en-US" dirty="0"/>
              <a:t>Peripheral device</a:t>
            </a:r>
          </a:p>
          <a:p>
            <a:pPr lvl="2"/>
            <a:r>
              <a:rPr lang="en-US" dirty="0"/>
              <a:t>USB</a:t>
            </a:r>
          </a:p>
          <a:p>
            <a:pPr lvl="2"/>
            <a:r>
              <a:rPr lang="en-US" dirty="0"/>
              <a:t>Thunderbolt</a:t>
            </a:r>
          </a:p>
          <a:p>
            <a:pPr lvl="2"/>
            <a:r>
              <a:rPr lang="en-US" dirty="0"/>
              <a:t>Bluetooth</a:t>
            </a:r>
          </a:p>
          <a:p>
            <a:pPr lvl="2"/>
            <a:r>
              <a:rPr lang="en-US" dirty="0"/>
              <a:t>RF</a:t>
            </a:r>
          </a:p>
          <a:p>
            <a:pPr lvl="1"/>
            <a:r>
              <a:rPr lang="en-US" dirty="0"/>
              <a:t>Graphic device</a:t>
            </a:r>
          </a:p>
          <a:p>
            <a:pPr lvl="2"/>
            <a:r>
              <a:rPr lang="en-US" dirty="0"/>
              <a:t>VGA</a:t>
            </a:r>
          </a:p>
          <a:p>
            <a:pPr lvl="2"/>
            <a:r>
              <a:rPr lang="en-US" dirty="0"/>
              <a:t>HDMI</a:t>
            </a:r>
          </a:p>
          <a:p>
            <a:pPr lvl="2"/>
            <a:r>
              <a:rPr lang="en-US" dirty="0"/>
              <a:t>DVI</a:t>
            </a:r>
          </a:p>
          <a:p>
            <a:pPr lvl="2"/>
            <a:r>
              <a:rPr lang="en-US" dirty="0"/>
              <a:t>DisplayPort</a:t>
            </a:r>
          </a:p>
          <a:p>
            <a:pPr lvl="2"/>
            <a:r>
              <a:rPr lang="en-US" dirty="0"/>
              <a:t>Mini-DisplayPort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2: Peripherals and Connectors (</a:t>
            </a:r>
            <a:r>
              <a:rPr lang="en-US" altLang="en-US" sz="4000" dirty="0" err="1"/>
              <a:t>con’t</a:t>
            </a:r>
            <a:r>
              <a:rPr lang="en-US" altLang="en-US" sz="4000" dirty="0"/>
              <a:t>.)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600200"/>
            <a:ext cx="6400800" cy="4876800"/>
          </a:xfrm>
          <a:noFill/>
        </p:spPr>
        <p:txBody>
          <a:bodyPr>
            <a:normAutofit lnSpcReduction="10000"/>
          </a:bodyPr>
          <a:lstStyle/>
          <a:p>
            <a:r>
              <a:rPr lang="en-US" altLang="en-US" sz="2800" b="0" dirty="0"/>
              <a:t>Given a scenario, set up and install common peripheral devices to a laptop/PC</a:t>
            </a:r>
          </a:p>
          <a:p>
            <a:pPr lvl="1"/>
            <a:r>
              <a:rPr lang="en-US" altLang="en-US" sz="2400" dirty="0"/>
              <a:t>Devices</a:t>
            </a:r>
          </a:p>
          <a:p>
            <a:pPr lvl="2"/>
            <a:r>
              <a:rPr lang="en-US" altLang="en-US" sz="1200" dirty="0"/>
              <a:t>Printer</a:t>
            </a:r>
          </a:p>
          <a:p>
            <a:pPr lvl="2"/>
            <a:r>
              <a:rPr lang="en-US" altLang="en-US" sz="1200" dirty="0"/>
              <a:t>Scanner</a:t>
            </a:r>
          </a:p>
          <a:p>
            <a:pPr lvl="2"/>
            <a:r>
              <a:rPr lang="en-US" altLang="en-US" sz="1200" dirty="0"/>
              <a:t>Keyboard</a:t>
            </a:r>
          </a:p>
          <a:p>
            <a:pPr lvl="2"/>
            <a:r>
              <a:rPr lang="en-US" altLang="en-US" sz="1200" dirty="0"/>
              <a:t>Mouse</a:t>
            </a:r>
          </a:p>
          <a:p>
            <a:pPr lvl="2"/>
            <a:r>
              <a:rPr lang="en-US" altLang="en-US" sz="1200" dirty="0"/>
              <a:t>Camera</a:t>
            </a:r>
          </a:p>
          <a:p>
            <a:pPr lvl="2"/>
            <a:r>
              <a:rPr lang="en-US" altLang="en-US" sz="1200" dirty="0"/>
              <a:t>External hard drive</a:t>
            </a:r>
          </a:p>
          <a:p>
            <a:pPr lvl="2"/>
            <a:r>
              <a:rPr lang="en-US" altLang="en-US" sz="1200" dirty="0"/>
              <a:t>Speakers</a:t>
            </a:r>
          </a:p>
          <a:p>
            <a:pPr lvl="2"/>
            <a:r>
              <a:rPr lang="en-US" altLang="en-US" sz="1200" dirty="0"/>
              <a:t>Display</a:t>
            </a:r>
          </a:p>
          <a:p>
            <a:pPr lvl="1"/>
            <a:r>
              <a:rPr lang="en-US" altLang="en-US" sz="2400" dirty="0"/>
              <a:t>Installation types</a:t>
            </a:r>
          </a:p>
          <a:p>
            <a:pPr lvl="2"/>
            <a:r>
              <a:rPr lang="en-US" altLang="en-US" sz="1200" dirty="0"/>
              <a:t>Plug-and-play vs. driver installation</a:t>
            </a:r>
          </a:p>
          <a:p>
            <a:pPr lvl="2"/>
            <a:r>
              <a:rPr lang="en-US" altLang="en-US" sz="1200" dirty="0"/>
              <a:t>Other required steps</a:t>
            </a:r>
          </a:p>
          <a:p>
            <a:pPr lvl="2"/>
            <a:r>
              <a:rPr lang="en-US" altLang="en-US" sz="1200" dirty="0"/>
              <a:t>IP-based peripherals</a:t>
            </a:r>
          </a:p>
          <a:p>
            <a:pPr lvl="2"/>
            <a:r>
              <a:rPr lang="en-US" altLang="en-US" sz="1200" dirty="0"/>
              <a:t>Web-based configuration steps</a:t>
            </a:r>
          </a:p>
        </p:txBody>
      </p:sp>
    </p:spTree>
    <p:extLst>
      <p:ext uri="{BB962C8B-B14F-4D97-AF65-F5344CB8AC3E}">
        <p14:creationId xmlns:p14="http://schemas.microsoft.com/office/powerpoint/2010/main" val="330113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Connectors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Sound cards</a:t>
            </a:r>
          </a:p>
          <a:p>
            <a:endParaRPr lang="en-US" dirty="0"/>
          </a:p>
          <a:p>
            <a:r>
              <a:rPr lang="en-US" dirty="0"/>
              <a:t>Speakers use 1/8” (3.5mm) plugs</a:t>
            </a:r>
          </a:p>
          <a:p>
            <a:pPr lvl="1"/>
            <a:r>
              <a:rPr lang="en-US" dirty="0"/>
              <a:t>Usually green</a:t>
            </a:r>
          </a:p>
          <a:p>
            <a:endParaRPr lang="en-US" dirty="0"/>
          </a:p>
          <a:p>
            <a:r>
              <a:rPr lang="en-US" dirty="0"/>
              <a:t>Older</a:t>
            </a:r>
            <a:r>
              <a:rPr lang="en-US" baseline="0" dirty="0"/>
              <a:t> sound cards had a DA-15 game</a:t>
            </a:r>
            <a:r>
              <a:rPr lang="en-US" dirty="0"/>
              <a:t> port for a joystick</a:t>
            </a:r>
          </a:p>
        </p:txBody>
      </p:sp>
    </p:spTree>
    <p:extLst>
      <p:ext uri="{BB962C8B-B14F-4D97-AF65-F5344CB8AC3E}">
        <p14:creationId xmlns:p14="http://schemas.microsoft.com/office/powerpoint/2010/main" val="3208385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categories:</a:t>
            </a:r>
          </a:p>
          <a:p>
            <a:pPr lvl="1"/>
            <a:r>
              <a:rPr lang="en-US" dirty="0"/>
              <a:t>CRTs</a:t>
            </a:r>
          </a:p>
          <a:p>
            <a:pPr lvl="1"/>
            <a:r>
              <a:rPr lang="en-US" dirty="0"/>
              <a:t>Projectors</a:t>
            </a:r>
          </a:p>
          <a:p>
            <a:pPr lvl="1"/>
            <a:r>
              <a:rPr lang="en-US" dirty="0"/>
              <a:t>Flat screens</a:t>
            </a:r>
          </a:p>
          <a:p>
            <a:pPr lvl="1"/>
            <a:r>
              <a:rPr lang="en-US" dirty="0"/>
              <a:t>Touchscreens</a:t>
            </a:r>
          </a:p>
        </p:txBody>
      </p:sp>
    </p:spTree>
    <p:extLst>
      <p:ext uri="{BB962C8B-B14F-4D97-AF65-F5344CB8AC3E}">
        <p14:creationId xmlns:p14="http://schemas.microsoft.com/office/powerpoint/2010/main" val="271718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Cathode</a:t>
            </a:r>
            <a:r>
              <a:rPr lang="en-US" baseline="0" dirty="0"/>
              <a:t> Ray Tube (CRT)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Older “deep” monitors</a:t>
            </a:r>
          </a:p>
          <a:p>
            <a:r>
              <a:rPr lang="en-US" dirty="0"/>
              <a:t>Use electron guns</a:t>
            </a:r>
          </a:p>
          <a:p>
            <a:r>
              <a:rPr lang="en-US" dirty="0"/>
              <a:t>Dot</a:t>
            </a:r>
            <a:r>
              <a:rPr lang="en-US" baseline="0" dirty="0"/>
              <a:t> pitch</a:t>
            </a:r>
          </a:p>
          <a:p>
            <a:r>
              <a:rPr lang="en-US" dirty="0"/>
              <a:t>Resolution</a:t>
            </a:r>
          </a:p>
        </p:txBody>
      </p:sp>
    </p:spTree>
    <p:extLst>
      <p:ext uri="{BB962C8B-B14F-4D97-AF65-F5344CB8AC3E}">
        <p14:creationId xmlns:p14="http://schemas.microsoft.com/office/powerpoint/2010/main" val="140616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CRT or Liquid</a:t>
            </a:r>
            <a:r>
              <a:rPr lang="en-US" baseline="0" dirty="0"/>
              <a:t> Crystal Display (LCD)</a:t>
            </a:r>
          </a:p>
          <a:p>
            <a:endParaRPr lang="en-US" baseline="0" dirty="0"/>
          </a:p>
          <a:p>
            <a:r>
              <a:rPr lang="en-US" baseline="0" dirty="0"/>
              <a:t>Often portable</a:t>
            </a:r>
          </a:p>
          <a:p>
            <a:endParaRPr lang="en-US" baseline="0" dirty="0"/>
          </a:p>
          <a:p>
            <a:r>
              <a:rPr lang="en-US" baseline="0" dirty="0"/>
              <a:t>Output measured in lumens</a:t>
            </a:r>
          </a:p>
        </p:txBody>
      </p:sp>
    </p:spTree>
    <p:extLst>
      <p:ext uri="{BB962C8B-B14F-4D97-AF65-F5344CB8AC3E}">
        <p14:creationId xmlns:p14="http://schemas.microsoft.com/office/powerpoint/2010/main" val="974690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Flat</a:t>
            </a:r>
            <a:r>
              <a:rPr lang="en-US" baseline="0" dirty="0"/>
              <a:t> Screen Monitors and Touchscreens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Flat screen technologies</a:t>
            </a:r>
          </a:p>
          <a:p>
            <a:pPr lvl="1"/>
            <a:r>
              <a:rPr lang="en-US" dirty="0"/>
              <a:t>LCD</a:t>
            </a:r>
          </a:p>
          <a:p>
            <a:pPr lvl="1"/>
            <a:r>
              <a:rPr lang="en-US" dirty="0"/>
              <a:t>Light-Emitting Diode (LED)</a:t>
            </a:r>
          </a:p>
          <a:p>
            <a:pPr lvl="1"/>
            <a:r>
              <a:rPr lang="en-US" dirty="0"/>
              <a:t>Plasma</a:t>
            </a:r>
          </a:p>
          <a:p>
            <a:r>
              <a:rPr lang="en-US" dirty="0"/>
              <a:t>Touchscreens are flat screens that are sensitive to touch</a:t>
            </a:r>
          </a:p>
          <a:p>
            <a:pPr lvl="1"/>
            <a:r>
              <a:rPr lang="en-US" dirty="0"/>
              <a:t>Popular for laptops, tablets, smartphones</a:t>
            </a:r>
          </a:p>
          <a:p>
            <a:pPr lvl="1"/>
            <a:r>
              <a:rPr lang="en-US" dirty="0"/>
              <a:t>Considered input &amp; output devices</a:t>
            </a:r>
          </a:p>
        </p:txBody>
      </p:sp>
    </p:spTree>
    <p:extLst>
      <p:ext uri="{BB962C8B-B14F-4D97-AF65-F5344CB8AC3E}">
        <p14:creationId xmlns:p14="http://schemas.microsoft.com/office/powerpoint/2010/main" val="921878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Connectors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0" dirty="0"/>
              <a:t>Video Graphics Array (VGA)</a:t>
            </a:r>
          </a:p>
          <a:p>
            <a:r>
              <a:rPr lang="en-US" dirty="0"/>
              <a:t>Digital Visual</a:t>
            </a:r>
            <a:r>
              <a:rPr lang="en-US" baseline="0" dirty="0"/>
              <a:t> Interface (DVI)</a:t>
            </a:r>
          </a:p>
          <a:p>
            <a:r>
              <a:rPr lang="en-US" baseline="0" dirty="0"/>
              <a:t>Universal Serial Bus (USB)</a:t>
            </a:r>
          </a:p>
          <a:p>
            <a:r>
              <a:rPr lang="en-US" baseline="0" dirty="0"/>
              <a:t>High Definition Multimedia Interface (HDMI)</a:t>
            </a:r>
          </a:p>
          <a:p>
            <a:r>
              <a:rPr lang="en-US" baseline="0" dirty="0"/>
              <a:t>Display Port</a:t>
            </a:r>
          </a:p>
          <a:p>
            <a:r>
              <a:rPr lang="en-US" dirty="0"/>
              <a:t>Mini-DisplayPort</a:t>
            </a:r>
            <a:endParaRPr lang="en-US" baseline="0" dirty="0"/>
          </a:p>
          <a:p>
            <a:r>
              <a:rPr lang="en-US" baseline="0" dirty="0"/>
              <a:t>Thunderbolt</a:t>
            </a:r>
          </a:p>
        </p:txBody>
      </p:sp>
    </p:spTree>
    <p:extLst>
      <p:ext uri="{BB962C8B-B14F-4D97-AF65-F5344CB8AC3E}">
        <p14:creationId xmlns:p14="http://schemas.microsoft.com/office/powerpoint/2010/main" val="2701610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431</Words>
  <Application>Microsoft Office PowerPoint</Application>
  <PresentationFormat>On-screen Show (4:3)</PresentationFormat>
  <Paragraphs>163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CompTIA IT Fundamentals Study Guide (FC0-U61)</vt:lpstr>
      <vt:lpstr>Chapter 2: Peripherals and Connectors</vt:lpstr>
      <vt:lpstr>Chapter 2: Peripherals and Connectors (con’t.)</vt:lpstr>
      <vt:lpstr>Audio Connectors</vt:lpstr>
      <vt:lpstr>Display Devices</vt:lpstr>
      <vt:lpstr>Cathode Ray Tube (CRT)</vt:lpstr>
      <vt:lpstr>Projectors</vt:lpstr>
      <vt:lpstr>Flat Screen Monitors and Touchscreens</vt:lpstr>
      <vt:lpstr>Video Connectors</vt:lpstr>
      <vt:lpstr>External Storage Devices</vt:lpstr>
      <vt:lpstr>External Storage Connectors</vt:lpstr>
      <vt:lpstr>Communications Connectors</vt:lpstr>
      <vt:lpstr>Primary Input Devices</vt:lpstr>
      <vt:lpstr>Printer Technologies</vt:lpstr>
      <vt:lpstr>Printer Connections</vt:lpstr>
      <vt:lpstr>Installing Internal Devices</vt:lpstr>
      <vt:lpstr>Installing External Devices</vt:lpstr>
      <vt:lpstr>Review of Connector Types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26</cp:revision>
  <dcterms:created xsi:type="dcterms:W3CDTF">2013-06-05T20:52:46Z</dcterms:created>
  <dcterms:modified xsi:type="dcterms:W3CDTF">2018-07-23T12:55:46Z</dcterms:modified>
</cp:coreProperties>
</file>