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28"/>
  </p:notes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Lst>
  <p:sldSz cx="9144000" cy="6858000" type="screen4x3"/>
  <p:notesSz cx="6797675" cy="9926638"/>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339966"/>
    <a:srgbClr val="663300"/>
    <a:srgbClr val="FFC000"/>
    <a:srgbClr val="00FF99"/>
    <a:srgbClr val="008E00"/>
    <a:srgbClr val="CC6600"/>
    <a:srgbClr val="CC9900"/>
    <a:srgbClr val="CC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71" autoAdjust="0"/>
  </p:normalViewPr>
  <p:slideViewPr>
    <p:cSldViewPr>
      <p:cViewPr varScale="1">
        <p:scale>
          <a:sx n="81" d="100"/>
          <a:sy n="81" d="100"/>
        </p:scale>
        <p:origin x="149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B9ED9C-7456-4EF7-9762-70CF49A51564}" type="datetimeFigureOut">
              <a:rPr lang="en-GB" smtClean="0"/>
              <a:pPr/>
              <a:t>06/05/2019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104E0A-9FF9-45BE-8AF1-5A67C3C92F6F}" type="slidenum">
              <a:rPr lang="en-GB" smtClean="0"/>
              <a:pPr/>
              <a:t>‹#›</a:t>
            </a:fld>
            <a:endParaRPr lang="en-GB" dirty="0"/>
          </a:p>
        </p:txBody>
      </p:sp>
    </p:spTree>
    <p:extLst>
      <p:ext uri="{BB962C8B-B14F-4D97-AF65-F5344CB8AC3E}">
        <p14:creationId xmlns:p14="http://schemas.microsoft.com/office/powerpoint/2010/main" val="376471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ADB5B9A-8438-42C9-8409-00986F32AE5A}"/>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3EBD307-7631-4D1A-B96F-1D25C981F6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44980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F65D0637-606B-4231-AE8B-5D8DA8A786D4}"/>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0BCF786-824D-4F16-873F-D6A5E9A5B3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67713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5DD2AC3-5EAA-437B-87AE-69690D16098B}"/>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15EB1CD5-D254-4E51-B112-E18A3CF776F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1556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055A9DD9-0876-4A6A-A7B1-A588E664B6D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80309C66-677D-4120-B618-1E9F4569EF4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14678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C96A522-8D37-4612-93A3-D7575E0077C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891D6123-7976-4AE3-AEC2-4FE43813AF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93589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5DDD452-071A-4BDB-9410-01A7333674E8}"/>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31131582-4D93-4B74-BEB7-5F336AE7B3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64816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62AC54F-63A1-4B2B-93D4-DD9D2D64F588}"/>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0E713530-50A6-4AC5-8ED1-9821A667117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5603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EBEA340-7023-43A5-99C5-31C3758F8A7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084B5E06-D81C-4DEF-8F24-CBC4C5CB04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0276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1460ED1D-E5AA-43BB-856A-5CD4607C849A}"/>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FF96C063-27A4-4991-8B8F-F51C77F3FD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05378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52146AC-8E10-42CF-B285-E8AB5F06FABF}"/>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8A354046-CDD1-4B49-9000-5B30D74B1B4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8752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0782C0AF-CCBC-4713-BBCC-C8ECB959785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7D1AA26-B3BA-48B4-828C-CFCBDF8535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080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a:p>
          <a:p>
            <a:endParaRPr lang="en-US"/>
          </a:p>
          <a:p>
            <a:endParaRPr lang="en-GB" dirty="0"/>
          </a:p>
        </p:txBody>
      </p:sp>
      <p:sp>
        <p:nvSpPr>
          <p:cNvPr id="5" name="Slide Image Placeholder 4">
            <a:extLst>
              <a:ext uri="{FF2B5EF4-FFF2-40B4-BE49-F238E27FC236}">
                <a16:creationId xmlns:a16="http://schemas.microsoft.com/office/drawing/2014/main" id="{EB9F9018-E43B-433E-B724-877F37368D5D}"/>
              </a:ext>
            </a:extLst>
          </p:cNvPr>
          <p:cNvSpPr>
            <a:spLocks noGrp="1" noRot="1" noChangeAspect="1"/>
          </p:cNvSpPr>
          <p:nvPr>
            <p:ph type="sldImg"/>
          </p:nvPr>
        </p:nvSpPr>
        <p:spPr/>
      </p:sp>
    </p:spTree>
    <p:extLst>
      <p:ext uri="{BB962C8B-B14F-4D97-AF65-F5344CB8AC3E}">
        <p14:creationId xmlns:p14="http://schemas.microsoft.com/office/powerpoint/2010/main" val="1865887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2DFBF749-0E6A-4E34-BC66-C6694F6664C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72F0734-1E6B-43FE-ACF6-138F107973C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97866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FEF470FF-B08F-4CAF-B847-5B016F893FA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C3EEE530-309E-40C6-86F3-945D5142C61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24074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E0E556C-59D1-4EC7-8941-234F9B4ACCCE}"/>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1C306A8A-4543-465F-99DC-58B4893AF77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83021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0E7C8FF2-42AB-4B81-AAAB-9C706108F055}"/>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F35271D2-E7DE-4698-BD41-EE19DA4D2C3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94128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type of threat is NAC designed to mitigate? </a:t>
            </a:r>
            <a:r>
              <a:rPr lang="en-GB" dirty="0"/>
              <a:t>Attaching devices that are vulnerable to exploits, such as unpatched systems, systems without up-to-date intrusion detection, unsupported operating systems or applications software, and so on. </a:t>
            </a:r>
          </a:p>
          <a:p>
            <a:pPr lvl="1"/>
            <a:r>
              <a:rPr lang="en-GB" b="0" dirty="0"/>
              <a:t>Following the CySA+ syllabus, what are the four types of NAC policy? </a:t>
            </a:r>
            <a:r>
              <a:rPr lang="en-GB" dirty="0"/>
              <a:t>Time-, rule-, role-, or location-based. </a:t>
            </a:r>
          </a:p>
          <a:p>
            <a:pPr lvl="1"/>
            <a:r>
              <a:rPr lang="en-GB" b="0" dirty="0"/>
              <a:t>What type of test can prevent abuse of a password mechanism by a script? </a:t>
            </a:r>
            <a:r>
              <a:rPr lang="en-GB" dirty="0"/>
              <a:t>A CAPTCHA (Completely Automated Public Turing Test to Tell Computers and Humans Apart) challenge. </a:t>
            </a:r>
          </a:p>
          <a:p>
            <a:pPr lvl="1"/>
            <a:r>
              <a:rPr lang="en-GB" b="0" dirty="0"/>
              <a:t>What mechanism can be used to prove the identity of hosts and software applications? </a:t>
            </a:r>
            <a:r>
              <a:rPr lang="en-GB" dirty="0"/>
              <a:t>Public Key Infrastructure (PKI) encryption - issuing hosts and signing executable code with digital certificates. </a:t>
            </a:r>
          </a:p>
          <a:p>
            <a:pPr lvl="1"/>
            <a:r>
              <a:rPr lang="en-GB" b="0" dirty="0"/>
              <a:t>What is the difference between a directory service and RADIUS? </a:t>
            </a:r>
            <a:r>
              <a:rPr lang="en-GB" dirty="0"/>
              <a:t>A directory service is a database of network users and other objects. Remote Authentication Dial-In User Service (RADIUS) is a type of Authentication, Authorization, Auditing (AAA) service. The RADIUS protocol can be used by an access device on the network edge to query a directory service for user information without having to store the information or process credentials locally. </a:t>
            </a:r>
          </a:p>
          <a:p>
            <a:pPr lvl="1"/>
            <a:r>
              <a:rPr lang="en-GB" b="0" dirty="0"/>
              <a:t>In what way can </a:t>
            </a:r>
            <a:r>
              <a:rPr lang="en-GB" b="0" dirty="0" err="1"/>
              <a:t>behavioral</a:t>
            </a:r>
            <a:r>
              <a:rPr lang="en-GB" b="0" dirty="0"/>
              <a:t> or location metrics improve the security of authentication methods? </a:t>
            </a:r>
            <a:r>
              <a:rPr lang="en-GB" dirty="0"/>
              <a:t>The metrics can reveal intrusion attempts such as a script attempting a large number of logons from different locations. </a:t>
            </a:r>
          </a:p>
          <a:p>
            <a:pPr lvl="1"/>
            <a:r>
              <a:rPr lang="en-GB" b="0" dirty="0"/>
              <a:t>In the context of federated identity management, what is automated provisioning? </a:t>
            </a:r>
            <a:r>
              <a:rPr lang="en-GB" dirty="0"/>
              <a:t>Using software to communicate changes in account status and authorizations between systems rather than having an administrator intervene to do it manually. </a:t>
            </a:r>
          </a:p>
          <a:p>
            <a:pPr lvl="1"/>
            <a:r>
              <a:rPr lang="en-GB" b="0" dirty="0"/>
              <a:t>What is the best means of protecting a host against ARP cache poisoning? </a:t>
            </a:r>
            <a:r>
              <a:rPr lang="en-GB" dirty="0"/>
              <a:t>Use a host-based intrusion detection agent. </a:t>
            </a:r>
          </a:p>
          <a:p>
            <a:pPr lvl="1"/>
            <a:r>
              <a:rPr lang="en-GB" b="0" dirty="0"/>
              <a:t>How could SQL injection facilitate an XSS attack? </a:t>
            </a:r>
            <a:r>
              <a:rPr lang="en-GB" dirty="0"/>
              <a:t>The attacker could use the SQL injection vulnerability to inject malicious HTML or PHP code into the application. When the browser views the infected page, it will run the code. </a:t>
            </a:r>
          </a:p>
          <a:p>
            <a:pPr lvl="1"/>
            <a:r>
              <a:rPr lang="en-GB" b="0" dirty="0"/>
              <a:t>What is the best means of protecting session cookies? </a:t>
            </a:r>
            <a:r>
              <a:rPr lang="en-GB" dirty="0"/>
              <a:t>Use encrypted HTTPS only and restrict the use of the cookie to the application path. You can also set the cookie to be accessible only to HTTP and not by JavaScript. </a:t>
            </a:r>
            <a:endParaRPr lang="en-US" dirty="0"/>
          </a:p>
        </p:txBody>
      </p:sp>
      <p:sp>
        <p:nvSpPr>
          <p:cNvPr id="5" name="Slide Image Placeholder 4">
            <a:extLst>
              <a:ext uri="{FF2B5EF4-FFF2-40B4-BE49-F238E27FC236}">
                <a16:creationId xmlns:a16="http://schemas.microsoft.com/office/drawing/2014/main" id="{ABD2F183-FEDC-4B7D-81BE-CECE2A70D42D}"/>
              </a:ext>
            </a:extLst>
          </p:cNvPr>
          <p:cNvSpPr>
            <a:spLocks noGrp="1" noRot="1" noChangeAspect="1"/>
          </p:cNvSpPr>
          <p:nvPr>
            <p:ph type="sldImg"/>
          </p:nvPr>
        </p:nvSpPr>
        <p:spPr/>
      </p:sp>
    </p:spTree>
    <p:extLst>
      <p:ext uri="{BB962C8B-B14F-4D97-AF65-F5344CB8AC3E}">
        <p14:creationId xmlns:p14="http://schemas.microsoft.com/office/powerpoint/2010/main" val="4011099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a:p>
          <a:p>
            <a:endParaRPr lang="en-US" dirty="0"/>
          </a:p>
        </p:txBody>
      </p:sp>
      <p:sp>
        <p:nvSpPr>
          <p:cNvPr id="5" name="Slide Image Placeholder 4">
            <a:extLst>
              <a:ext uri="{FF2B5EF4-FFF2-40B4-BE49-F238E27FC236}">
                <a16:creationId xmlns:a16="http://schemas.microsoft.com/office/drawing/2014/main" id="{47238146-4B99-4C50-A70A-B991B6904DFC}"/>
              </a:ext>
            </a:extLst>
          </p:cNvPr>
          <p:cNvSpPr>
            <a:spLocks noGrp="1" noRot="1" noChangeAspect="1"/>
          </p:cNvSpPr>
          <p:nvPr>
            <p:ph type="sldImg"/>
          </p:nvPr>
        </p:nvSpPr>
        <p:spPr/>
      </p:sp>
    </p:spTree>
    <p:extLst>
      <p:ext uri="{BB962C8B-B14F-4D97-AF65-F5344CB8AC3E}">
        <p14:creationId xmlns:p14="http://schemas.microsoft.com/office/powerpoint/2010/main" val="458381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This slide shows the sequence of Self-study Online Labs. This sequence is also shown in the student edition by the note at the end of the Review Questions page. Note that the Self-Study Online labs purchased directly by students are NOT suitable for classroom use due to the bandwidth required. Classroom-ready Online Labs can be purchased on request.</a:t>
            </a:r>
          </a:p>
          <a:p>
            <a:r>
              <a:rPr lang="en-GB" dirty="0"/>
              <a:t>If you are not using the self-study online labs you should delete this slide.</a:t>
            </a:r>
            <a:endParaRPr lang="en-US" dirty="0"/>
          </a:p>
          <a:p>
            <a:endParaRPr lang="en-GB" dirty="0"/>
          </a:p>
          <a:p>
            <a:endParaRPr lang="en-US" dirty="0"/>
          </a:p>
        </p:txBody>
      </p:sp>
      <p:sp>
        <p:nvSpPr>
          <p:cNvPr id="5" name="Slide Image Placeholder 4">
            <a:extLst>
              <a:ext uri="{FF2B5EF4-FFF2-40B4-BE49-F238E27FC236}">
                <a16:creationId xmlns:a16="http://schemas.microsoft.com/office/drawing/2014/main" id="{79C76513-72C6-48C3-B1D7-D6FB91DFF6FB}"/>
              </a:ext>
            </a:extLst>
          </p:cNvPr>
          <p:cNvSpPr>
            <a:spLocks noGrp="1" noRot="1" noChangeAspect="1"/>
          </p:cNvSpPr>
          <p:nvPr>
            <p:ph type="sldImg"/>
          </p:nvPr>
        </p:nvSpPr>
        <p:spPr/>
      </p:sp>
    </p:spTree>
    <p:extLst>
      <p:ext uri="{BB962C8B-B14F-4D97-AF65-F5344CB8AC3E}">
        <p14:creationId xmlns:p14="http://schemas.microsoft.com/office/powerpoint/2010/main" val="194504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9537461-4F52-4E47-9474-EB5101B92FD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0A1EE215-6417-45C8-8FCE-DFD84B0B8F1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7654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383453DD-9098-4619-BC04-C2915597397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56D740B7-768D-4F0D-ABCF-60E84CC003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1623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B749CE62-2277-4005-A6E9-50D233D02788}"/>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CA9DA6C9-4524-4A32-9D1A-D686F967C91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8723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FC51C11-A530-4056-BEAC-6F7BD2F4AEB9}"/>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5556EBC-C2AA-4758-B4B9-B62F7175065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7507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E84DA27-C4ED-4374-9880-12670CCE7C87}"/>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7D85C47A-D405-4667-B345-5FC5BA8DFB8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81251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BF85EE17-6DA1-4E55-986A-FCEC7CAEFE4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93302FA2-24F7-43C7-B6AD-01B6212CCB4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580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121E2502-402E-4C24-957C-D075216BE79B}"/>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19D0A65-5F40-4C89-BD7B-C32D7FE11C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9946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1" r="2730"/>
          <a:stretch/>
        </p:blipFill>
        <p:spPr>
          <a:xfrm>
            <a:off x="623160" y="1641703"/>
            <a:ext cx="8106840" cy="4448524"/>
          </a:xfrm>
          <a:prstGeom prst="rect">
            <a:avLst/>
          </a:prstGeom>
          <a:noFill/>
          <a:ln>
            <a:noFill/>
          </a:ln>
        </p:spPr>
      </p:pic>
      <p:sp>
        <p:nvSpPr>
          <p:cNvPr id="9" name="Rectangle 8"/>
          <p:cNvSpPr/>
          <p:nvPr/>
        </p:nvSpPr>
        <p:spPr>
          <a:xfrm>
            <a:off x="0" y="6131598"/>
            <a:ext cx="8244408" cy="108000"/>
          </a:xfrm>
          <a:prstGeom prst="rect">
            <a:avLst/>
          </a:prstGeom>
          <a:solidFill>
            <a:srgbClr val="008E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sp>
        <p:nvSpPr>
          <p:cNvPr id="11" name="Rectangle 10"/>
          <p:cNvSpPr/>
          <p:nvPr/>
        </p:nvSpPr>
        <p:spPr>
          <a:xfrm>
            <a:off x="8316000" y="6131598"/>
            <a:ext cx="828000" cy="108000"/>
          </a:xfrm>
          <a:prstGeom prst="rect">
            <a:avLst/>
          </a:prstGeom>
          <a:solidFill>
            <a:srgbClr val="CC66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sp>
        <p:nvSpPr>
          <p:cNvPr id="17" name="Title 1"/>
          <p:cNvSpPr>
            <a:spLocks noGrp="1"/>
          </p:cNvSpPr>
          <p:nvPr>
            <p:ph type="ctrTitle"/>
          </p:nvPr>
        </p:nvSpPr>
        <p:spPr>
          <a:xfrm>
            <a:off x="640062" y="2865838"/>
            <a:ext cx="7820370" cy="864096"/>
          </a:xfrm>
          <a:prstGeom prst="rect">
            <a:avLst/>
          </a:prstGeom>
        </p:spPr>
        <p:txBody>
          <a:bodyPr vert="horz" lIns="91440" tIns="180000" rIns="91440" bIns="180000" rtlCol="0" anchor="ctr">
            <a:normAutofit/>
          </a:bodyPr>
          <a:lstStyle>
            <a:lvl1pPr>
              <a:defRPr lang="en-GB" dirty="0"/>
            </a:lvl1pPr>
          </a:lstStyle>
          <a:p>
            <a:pPr lvl="0"/>
            <a:r>
              <a:rPr lang="en-US"/>
              <a:t>Click to edit Master title style</a:t>
            </a:r>
            <a:endParaRPr lang="en-GB" dirty="0"/>
          </a:p>
        </p:txBody>
      </p:sp>
      <p:sp>
        <p:nvSpPr>
          <p:cNvPr id="18" name="Subtitle 2"/>
          <p:cNvSpPr>
            <a:spLocks noGrp="1"/>
          </p:cNvSpPr>
          <p:nvPr>
            <p:ph type="subTitle" idx="1"/>
          </p:nvPr>
        </p:nvSpPr>
        <p:spPr>
          <a:xfrm>
            <a:off x="661815" y="3801942"/>
            <a:ext cx="7776864" cy="720080"/>
          </a:xfrm>
          <a:prstGeom prst="rect">
            <a:avLst/>
          </a:prstGeom>
        </p:spPr>
        <p:txBody>
          <a:bodyPr/>
          <a:lstStyle>
            <a:lvl1pPr marL="0" indent="0" algn="l">
              <a:buNone/>
              <a:defRPr b="1">
                <a:solidFill>
                  <a:srgbClr val="66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308" y="85646"/>
            <a:ext cx="2519068" cy="149503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96315"/>
            <a:ext cx="2519068" cy="1495032"/>
          </a:xfrm>
          <a:prstGeom prst="rect">
            <a:avLst/>
          </a:prstGeom>
        </p:spPr>
      </p:pic>
      <p:pic>
        <p:nvPicPr>
          <p:cNvPr id="10" name="Picture 9"/>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1" r="2730"/>
          <a:stretch/>
        </p:blipFill>
        <p:spPr>
          <a:xfrm>
            <a:off x="623160" y="1641703"/>
            <a:ext cx="8106840" cy="4448524"/>
          </a:xfrm>
          <a:prstGeom prst="rect">
            <a:avLst/>
          </a:prstGeom>
          <a:noFill/>
          <a:ln>
            <a:noFill/>
          </a:ln>
        </p:spPr>
      </p:pic>
      <p:sp>
        <p:nvSpPr>
          <p:cNvPr id="12" name="Rectangle 11"/>
          <p:cNvSpPr/>
          <p:nvPr userDrawn="1"/>
        </p:nvSpPr>
        <p:spPr>
          <a:xfrm>
            <a:off x="0" y="6131598"/>
            <a:ext cx="8244408" cy="108000"/>
          </a:xfrm>
          <a:prstGeom prst="rect">
            <a:avLst/>
          </a:prstGeom>
          <a:solidFill>
            <a:srgbClr val="008E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sp>
        <p:nvSpPr>
          <p:cNvPr id="14" name="Rectangle 13"/>
          <p:cNvSpPr/>
          <p:nvPr userDrawn="1"/>
        </p:nvSpPr>
        <p:spPr>
          <a:xfrm>
            <a:off x="8316000" y="6131598"/>
            <a:ext cx="828000" cy="108000"/>
          </a:xfrm>
          <a:prstGeom prst="rect">
            <a:avLst/>
          </a:prstGeom>
          <a:solidFill>
            <a:srgbClr val="CC66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97308" y="85646"/>
            <a:ext cx="2519068" cy="1495032"/>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4208" y="96315"/>
            <a:ext cx="2519068" cy="1495032"/>
          </a:xfrm>
          <a:prstGeom prst="rect">
            <a:avLst/>
          </a:prstGeom>
        </p:spPr>
      </p:pic>
    </p:spTree>
    <p:custDataLst>
      <p:tags r:id="rId1"/>
    </p:custDataLst>
    <p:extLst>
      <p:ext uri="{BB962C8B-B14F-4D97-AF65-F5344CB8AC3E}">
        <p14:creationId xmlns:p14="http://schemas.microsoft.com/office/powerpoint/2010/main" val="3104826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1" r="2730"/>
          <a:stretch/>
        </p:blipFill>
        <p:spPr>
          <a:xfrm>
            <a:off x="623160" y="1641703"/>
            <a:ext cx="8106840" cy="4448524"/>
          </a:xfrm>
          <a:prstGeom prst="rect">
            <a:avLst/>
          </a:prstGeom>
          <a:noFill/>
          <a:ln>
            <a:noFill/>
          </a:ln>
        </p:spPr>
      </p:pic>
      <p:sp>
        <p:nvSpPr>
          <p:cNvPr id="9" name="Rectangle 8"/>
          <p:cNvSpPr/>
          <p:nvPr userDrawn="1"/>
        </p:nvSpPr>
        <p:spPr>
          <a:xfrm>
            <a:off x="0" y="6131598"/>
            <a:ext cx="8244408" cy="108000"/>
          </a:xfrm>
          <a:prstGeom prst="rect">
            <a:avLst/>
          </a:prstGeom>
          <a:solidFill>
            <a:srgbClr val="008E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sp>
        <p:nvSpPr>
          <p:cNvPr id="11" name="Rectangle 10"/>
          <p:cNvSpPr/>
          <p:nvPr userDrawn="1"/>
        </p:nvSpPr>
        <p:spPr>
          <a:xfrm>
            <a:off x="8316000" y="6131598"/>
            <a:ext cx="828000" cy="108000"/>
          </a:xfrm>
          <a:prstGeom prst="rect">
            <a:avLst/>
          </a:prstGeom>
          <a:solidFill>
            <a:srgbClr val="CC66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sp>
        <p:nvSpPr>
          <p:cNvPr id="17" name="Title 1"/>
          <p:cNvSpPr>
            <a:spLocks noGrp="1"/>
          </p:cNvSpPr>
          <p:nvPr>
            <p:ph type="ctrTitle"/>
          </p:nvPr>
        </p:nvSpPr>
        <p:spPr>
          <a:xfrm>
            <a:off x="640062" y="2865838"/>
            <a:ext cx="7820370" cy="864096"/>
          </a:xfrm>
          <a:prstGeom prst="rect">
            <a:avLst/>
          </a:prstGeom>
        </p:spPr>
        <p:txBody>
          <a:bodyPr vert="horz" lIns="91440" tIns="180000" rIns="91440" bIns="180000" rtlCol="0" anchor="ctr">
            <a:normAutofit/>
          </a:bodyPr>
          <a:lstStyle>
            <a:lvl1pPr>
              <a:defRPr lang="en-GB" b="1" dirty="0"/>
            </a:lvl1pPr>
          </a:lstStyle>
          <a:p>
            <a:pPr lvl="0"/>
            <a:r>
              <a:rPr lang="en-US" dirty="0"/>
              <a:t>Click to edit Master title style</a:t>
            </a:r>
            <a:endParaRPr lang="en-GB" dirty="0"/>
          </a:p>
        </p:txBody>
      </p:sp>
      <p:sp>
        <p:nvSpPr>
          <p:cNvPr id="18" name="Subtitle 2"/>
          <p:cNvSpPr>
            <a:spLocks noGrp="1"/>
          </p:cNvSpPr>
          <p:nvPr>
            <p:ph type="subTitle" idx="1"/>
          </p:nvPr>
        </p:nvSpPr>
        <p:spPr>
          <a:xfrm>
            <a:off x="649739" y="4550040"/>
            <a:ext cx="7776864" cy="720080"/>
          </a:xfrm>
          <a:prstGeom prst="rect">
            <a:avLst/>
          </a:prstGeom>
        </p:spPr>
        <p:txBody>
          <a:bodyPr/>
          <a:lstStyle>
            <a:lvl1pPr marL="0" indent="0" algn="l">
              <a:buNone/>
              <a:defRPr b="1">
                <a:solidFill>
                  <a:srgbClr val="66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97308" y="85646"/>
            <a:ext cx="2519068" cy="149503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4208" y="96315"/>
            <a:ext cx="2519068" cy="1495032"/>
          </a:xfrm>
          <a:prstGeom prst="rect">
            <a:avLst/>
          </a:prstGeom>
        </p:spPr>
      </p:pic>
    </p:spTree>
    <p:custDataLst>
      <p:tags r:id="rId1"/>
    </p:custDataLst>
    <p:extLst>
      <p:ext uri="{BB962C8B-B14F-4D97-AF65-F5344CB8AC3E}">
        <p14:creationId xmlns:p14="http://schemas.microsoft.com/office/powerpoint/2010/main" val="32348860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8"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
        <p:nvSpPr>
          <p:cNvPr id="4" name="Content Placeholder 3"/>
          <p:cNvSpPr>
            <a:spLocks noGrp="1"/>
          </p:cNvSpPr>
          <p:nvPr>
            <p:ph sz="quarter" idx="10"/>
          </p:nvPr>
        </p:nvSpPr>
        <p:spPr>
          <a:xfrm>
            <a:off x="234204" y="1628800"/>
            <a:ext cx="7992789" cy="4392488"/>
          </a:xfrm>
        </p:spPr>
        <p:txBody>
          <a:bodyPr/>
          <a:lstStyle>
            <a:lvl1pPr>
              <a:spcBef>
                <a:spcPts val="1000"/>
              </a:spcBef>
              <a:spcAft>
                <a:spcPts val="1000"/>
              </a:spcAft>
              <a:buClr>
                <a:schemeClr val="accent6">
                  <a:lumMod val="75000"/>
                </a:schemeClr>
              </a:buClr>
              <a:defRPr/>
            </a:lvl1pPr>
            <a:lvl2pPr>
              <a:spcBef>
                <a:spcPts val="1000"/>
              </a:spcBef>
              <a:spcAft>
                <a:spcPts val="1000"/>
              </a:spcAft>
              <a:defRPr/>
            </a:lvl2pPr>
            <a:lvl3pPr>
              <a:spcBef>
                <a:spcPts val="1000"/>
              </a:spcBef>
              <a:spcAft>
                <a:spcPts val="1000"/>
              </a:spcAft>
              <a:defRPr/>
            </a:lvl3pPr>
            <a:lvl4pPr>
              <a:spcBef>
                <a:spcPts val="1000"/>
              </a:spcBef>
              <a:spcAft>
                <a:spcPts val="1000"/>
              </a:spcAft>
              <a:defRPr/>
            </a:lvl4pPr>
            <a:lvl5pPr>
              <a:spcBef>
                <a:spcPts val="1000"/>
              </a:spcBef>
              <a:spcAft>
                <a:spcPts val="10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711852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1520" y="1523925"/>
            <a:ext cx="3960000" cy="4785395"/>
          </a:xfrm>
          <a:prstGeom prst="rect">
            <a:avLst/>
          </a:prstGeom>
        </p:spPr>
        <p:txBody>
          <a:bodyPr/>
          <a:lstStyle>
            <a:lvl1pPr marL="342900" marR="0" indent="-342900" algn="l" defTabSz="914400" rtl="0" eaLnBrk="1" fontAlgn="auto" latinLnBrk="0" hangingPunct="1">
              <a:lnSpc>
                <a:spcPct val="100000"/>
              </a:lnSpc>
              <a:spcBef>
                <a:spcPts val="1000"/>
              </a:spcBef>
              <a:spcAft>
                <a:spcPts val="1000"/>
              </a:spcAft>
              <a:buClr>
                <a:schemeClr val="accent6">
                  <a:lumMod val="75000"/>
                </a:scheme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sz="3200" dirty="0"/>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lvl="4"/>
            <a:endParaRPr lang="en-GB" dirty="0"/>
          </a:p>
        </p:txBody>
      </p:sp>
      <p:sp>
        <p:nvSpPr>
          <p:cNvPr id="4" name="Content Placeholder 3"/>
          <p:cNvSpPr>
            <a:spLocks noGrp="1"/>
          </p:cNvSpPr>
          <p:nvPr>
            <p:ph sz="half" idx="2" hasCustomPrompt="1"/>
          </p:nvPr>
        </p:nvSpPr>
        <p:spPr>
          <a:xfrm>
            <a:off x="4644008" y="1523925"/>
            <a:ext cx="3960000" cy="4785395"/>
          </a:xfrm>
          <a:prstGeom prst="rect">
            <a:avLst/>
          </a:prstGeom>
        </p:spPr>
        <p:txBody>
          <a:bodyPr/>
          <a:lstStyle>
            <a:lvl1pPr marL="342900" marR="0" indent="-342900" algn="l" defTabSz="914400" rtl="0" eaLnBrk="1" fontAlgn="auto" latinLnBrk="0" hangingPunct="1">
              <a:lnSpc>
                <a:spcPct val="100000"/>
              </a:lnSpc>
              <a:spcBef>
                <a:spcPts val="1000"/>
              </a:spcBef>
              <a:spcAft>
                <a:spcPts val="100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2"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7"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963367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11338"/>
            <a:ext cx="3960000"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323528" y="2268562"/>
            <a:ext cx="3960000" cy="3852000"/>
          </a:xfrm>
          <a:prstGeom prst="rect">
            <a:avLst/>
          </a:prstGeom>
        </p:spPr>
        <p:txBody>
          <a:bodyPr>
            <a:normAutofit/>
          </a:bodyPr>
          <a:lstStyle>
            <a:lvl1pPr marL="342900" marR="0" indent="-342900" algn="l" defTabSz="914400" rtl="0" eaLnBrk="1" fontAlgn="auto" latinLnBrk="0" hangingPunct="1">
              <a:lnSpc>
                <a:spcPct val="100000"/>
              </a:lnSpc>
              <a:spcBef>
                <a:spcPts val="1000"/>
              </a:spcBef>
              <a:spcAft>
                <a:spcPts val="100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600">
                <a:solidFill>
                  <a:schemeClr val="tx1">
                    <a:lumMod val="65000"/>
                    <a:lumOff val="35000"/>
                  </a:schemeClr>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Text Placeholder 4"/>
          <p:cNvSpPr>
            <a:spLocks noGrp="1"/>
          </p:cNvSpPr>
          <p:nvPr>
            <p:ph type="body" sz="quarter" idx="3"/>
          </p:nvPr>
        </p:nvSpPr>
        <p:spPr>
          <a:xfrm>
            <a:off x="4644008" y="1628800"/>
            <a:ext cx="3960000"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44008" y="2268562"/>
            <a:ext cx="3960000" cy="3852000"/>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solidFill>
                  <a:schemeClr val="tx1">
                    <a:lumMod val="65000"/>
                    <a:lumOff val="35000"/>
                  </a:schemeClr>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4"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13"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37874767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05474" y="1700808"/>
            <a:ext cx="4392000" cy="442535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lang="en-US">
                <a:solidFill>
                  <a:schemeClr val="tx1">
                    <a:lumMod val="65000"/>
                    <a:lumOff val="35000"/>
                  </a:schemeClr>
                </a:solidFill>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lang="en-US">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US">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US">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GB">
                <a:solidFill>
                  <a:schemeClr val="tx1">
                    <a:lumMod val="65000"/>
                    <a:lumOff val="35000"/>
                  </a:schemeClr>
                </a:solidFill>
              </a:defRPr>
            </a:lvl5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Text Placeholder 3"/>
          <p:cNvSpPr>
            <a:spLocks noGrp="1"/>
          </p:cNvSpPr>
          <p:nvPr>
            <p:ph type="body" sz="half" idx="2"/>
          </p:nvPr>
        </p:nvSpPr>
        <p:spPr>
          <a:xfrm>
            <a:off x="179512" y="1772816"/>
            <a:ext cx="4016425" cy="43533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6"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13057591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395536" y="1628800"/>
            <a:ext cx="7848872" cy="4497363"/>
          </a:xfrm>
          <a:prstGeom prst="rect">
            <a:avLst/>
          </a:prstGeom>
        </p:spPr>
        <p:txBody>
          <a:bodyPr vert="eaVert"/>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lang="en-US" sz="3200" kern="1200">
                <a:solidFill>
                  <a:schemeClr val="tx1">
                    <a:lumMod val="65000"/>
                    <a:lumOff val="35000"/>
                  </a:schemeClr>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5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5"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730339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4"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695935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465013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descr="Objectives">
            <a:extLst>
              <a:ext uri="{FF2B5EF4-FFF2-40B4-BE49-F238E27FC236}">
                <a16:creationId xmlns:a16="http://schemas.microsoft.com/office/drawing/2014/main" id="{1C7F5C99-0345-4FCE-A9C4-F860AC4C87D7}"/>
              </a:ext>
            </a:extLst>
          </p:cNvPr>
          <p:cNvGrpSpPr/>
          <p:nvPr userDrawn="1"/>
        </p:nvGrpSpPr>
        <p:grpSpPr>
          <a:xfrm>
            <a:off x="4718713" y="822960"/>
            <a:ext cx="4425287" cy="5715000"/>
            <a:chOff x="6291618" y="822960"/>
            <a:chExt cx="5900382" cy="5715000"/>
          </a:xfrm>
        </p:grpSpPr>
        <p:pic>
          <p:nvPicPr>
            <p:cNvPr id="8" name="Picture 7" descr="Objectives (Image by racorn © 23rf.com)">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5" y="6177439"/>
              <a:ext cx="1793653" cy="207749"/>
            </a:xfrm>
            <a:prstGeom prst="rect">
              <a:avLst/>
            </a:prstGeom>
            <a:noFill/>
          </p:spPr>
          <p:txBody>
            <a:bodyPr wrap="none" rtlCol="0">
              <a:spAutoFit/>
            </a:bodyPr>
            <a:lstStyle/>
            <a:p>
              <a:r>
                <a:rPr lang="en-US" sz="750" dirty="0">
                  <a:solidFill>
                    <a:schemeClr val="accent5"/>
                  </a:solidFill>
                </a:rPr>
                <a:t>Image by </a:t>
              </a:r>
              <a:r>
                <a:rPr lang="en-US" sz="750" dirty="0" err="1">
                  <a:solidFill>
                    <a:schemeClr val="accent5"/>
                  </a:solidFill>
                </a:rPr>
                <a:t>racorn</a:t>
              </a:r>
              <a:r>
                <a:rPr lang="en-US" sz="75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9144000" cy="822960"/>
          </a:xfrm>
          <a:prstGeom prst="rect">
            <a:avLst/>
          </a:prstGeom>
          <a:solidFill>
            <a:schemeClr val="bg2"/>
          </a:solidFill>
          <a:ln w="9525">
            <a:solidFill>
              <a:schemeClr val="bg2"/>
            </a:solidFill>
            <a:miter lim="800000"/>
            <a:headEnd/>
            <a:tailEnd/>
          </a:ln>
        </p:spPr>
        <p:txBody>
          <a:bodyPr vert="horz" wrap="square" lIns="68580" tIns="34290" rIns="68580" bIns="3429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36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92542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68580" y="3749040"/>
            <a:ext cx="898398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73965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1021" y="914399"/>
            <a:ext cx="3772979"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9144000" cy="822960"/>
          </a:xfrm>
          <a:prstGeom prst="rect">
            <a:avLst/>
          </a:prstGeom>
          <a:solidFill>
            <a:schemeClr val="bg2"/>
          </a:solidFill>
          <a:ln w="9525">
            <a:solidFill>
              <a:schemeClr val="bg2"/>
            </a:solidFill>
            <a:miter lim="800000"/>
            <a:headEnd/>
            <a:tailEnd/>
          </a:ln>
        </p:spPr>
        <p:txBody>
          <a:bodyPr vert="horz" wrap="square" lIns="68580" tIns="34290" rIns="68580" bIns="3429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36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descr="Review ">
            <a:extLst>
              <a:ext uri="{FF2B5EF4-FFF2-40B4-BE49-F238E27FC236}">
                <a16:creationId xmlns:a16="http://schemas.microsoft.com/office/drawing/2014/main" id="{D9D5A189-4666-4772-A9C8-16648CDE9AE8}"/>
              </a:ext>
            </a:extLst>
          </p:cNvPr>
          <p:cNvGrpSpPr/>
          <p:nvPr userDrawn="1"/>
        </p:nvGrpSpPr>
        <p:grpSpPr>
          <a:xfrm>
            <a:off x="13209" y="822960"/>
            <a:ext cx="5409189" cy="5715000"/>
            <a:chOff x="17612" y="822960"/>
            <a:chExt cx="7212251"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409206" cy="207749"/>
            </a:xfrm>
            <a:prstGeom prst="rect">
              <a:avLst/>
            </a:prstGeom>
            <a:noFill/>
          </p:spPr>
          <p:txBody>
            <a:bodyPr wrap="none" rtlCol="0">
              <a:spAutoFit/>
            </a:bodyPr>
            <a:lstStyle/>
            <a:p>
              <a:r>
                <a:rPr lang="en-US" sz="75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6000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8"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4" name="Content Placeholder 3"/>
          <p:cNvSpPr>
            <a:spLocks noGrp="1"/>
          </p:cNvSpPr>
          <p:nvPr>
            <p:ph sz="quarter" idx="10"/>
          </p:nvPr>
        </p:nvSpPr>
        <p:spPr>
          <a:xfrm>
            <a:off x="234204" y="1628800"/>
            <a:ext cx="7992789" cy="4392488"/>
          </a:xfrm>
        </p:spPr>
        <p:txBody>
          <a:bodyPr/>
          <a:lstStyle>
            <a:lvl1pPr>
              <a:spcBef>
                <a:spcPts val="1000"/>
              </a:spcBef>
              <a:spcAft>
                <a:spcPts val="1000"/>
              </a:spcAft>
              <a:buClr>
                <a:schemeClr val="accent6">
                  <a:lumMod val="75000"/>
                </a:schemeClr>
              </a:buClr>
              <a:defRPr/>
            </a:lvl1pPr>
            <a:lvl2pPr>
              <a:spcBef>
                <a:spcPts val="1000"/>
              </a:spcBef>
              <a:spcAft>
                <a:spcPts val="1000"/>
              </a:spcAft>
              <a:defRPr/>
            </a:lvl2pPr>
            <a:lvl3pPr>
              <a:spcBef>
                <a:spcPts val="1000"/>
              </a:spcBef>
              <a:spcAft>
                <a:spcPts val="1000"/>
              </a:spcAft>
              <a:defRPr/>
            </a:lvl3pPr>
            <a:lvl4pPr>
              <a:spcBef>
                <a:spcPts val="1000"/>
              </a:spcBef>
              <a:spcAft>
                <a:spcPts val="1000"/>
              </a:spcAft>
              <a:defRPr/>
            </a:lvl4pPr>
            <a:lvl5pPr>
              <a:spcBef>
                <a:spcPts val="1000"/>
              </a:spcBef>
              <a:spcAft>
                <a:spcPts val="10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1"/>
    </p:custDataLst>
    <p:extLst>
      <p:ext uri="{BB962C8B-B14F-4D97-AF65-F5344CB8AC3E}">
        <p14:creationId xmlns:p14="http://schemas.microsoft.com/office/powerpoint/2010/main" val="2292754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4067299" y="813435"/>
            <a:ext cx="5126075" cy="5724525"/>
            <a:chOff x="5423065" y="813435"/>
            <a:chExt cx="683476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8" y="859869"/>
              <a:ext cx="1866323" cy="207749"/>
            </a:xfrm>
            <a:prstGeom prst="rect">
              <a:avLst/>
            </a:prstGeom>
            <a:noFill/>
          </p:spPr>
          <p:txBody>
            <a:bodyPr wrap="none" rtlCol="0">
              <a:spAutoFit/>
            </a:bodyPr>
            <a:lstStyle/>
            <a:p>
              <a:r>
                <a:rPr lang="en-US" sz="750" dirty="0">
                  <a:solidFill>
                    <a:schemeClr val="accent3"/>
                  </a:solidFill>
                </a:rPr>
                <a:t>Image by </a:t>
              </a:r>
              <a:r>
                <a:rPr lang="en-US" sz="750" dirty="0" err="1">
                  <a:solidFill>
                    <a:schemeClr val="accent3"/>
                  </a:solidFill>
                </a:rPr>
                <a:t>goodluz</a:t>
              </a:r>
              <a:r>
                <a:rPr lang="en-US" sz="750" dirty="0">
                  <a:solidFill>
                    <a:schemeClr val="accent3"/>
                  </a:solidFill>
                </a:rPr>
                <a:t> © 123rf.com</a:t>
              </a:r>
            </a:p>
          </p:txBody>
        </p:sp>
      </p:grpSp>
      <p:sp>
        <p:nvSpPr>
          <p:cNvPr id="3" name="Content Placeholder 2"/>
          <p:cNvSpPr>
            <a:spLocks noGrp="1"/>
          </p:cNvSpPr>
          <p:nvPr>
            <p:ph idx="1"/>
          </p:nvPr>
        </p:nvSpPr>
        <p:spPr>
          <a:xfrm>
            <a:off x="68580" y="914400"/>
            <a:ext cx="399871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9144000" cy="822960"/>
          </a:xfrm>
          <a:prstGeom prst="rect">
            <a:avLst/>
          </a:prstGeom>
          <a:solidFill>
            <a:schemeClr val="bg2"/>
          </a:solidFill>
          <a:ln w="9525">
            <a:solidFill>
              <a:schemeClr val="bg2"/>
            </a:solidFill>
            <a:miter lim="800000"/>
            <a:headEnd/>
            <a:tailEnd/>
          </a:ln>
        </p:spPr>
        <p:txBody>
          <a:bodyPr vert="horz" wrap="square" lIns="68580" tIns="34290" rIns="68580" bIns="3429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36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985192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5282" y="914400"/>
            <a:ext cx="399871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9144000" cy="822960"/>
          </a:xfrm>
          <a:prstGeom prst="rect">
            <a:avLst/>
          </a:prstGeom>
          <a:solidFill>
            <a:schemeClr val="bg2"/>
          </a:solidFill>
          <a:ln w="9525">
            <a:solidFill>
              <a:schemeClr val="bg2"/>
            </a:solidFill>
            <a:miter lim="800000"/>
            <a:headEnd/>
            <a:tailEnd/>
          </a:ln>
        </p:spPr>
        <p:txBody>
          <a:bodyPr vert="horz" wrap="square" lIns="68580" tIns="34290" rIns="68580" bIns="3429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3600" dirty="0">
                <a:solidFill>
                  <a:schemeClr val="accent5"/>
                </a:solidFill>
                <a:latin typeface="+mj-lt"/>
                <a:ea typeface="Verdana" panose="020B0604030504040204" pitchFamily="34" charset="0"/>
                <a:cs typeface="Verdana" panose="020B0604030504040204" pitchFamily="34" charset="0"/>
              </a:rPr>
              <a:t>Self-study Online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05" y="2105072"/>
            <a:ext cx="4893432"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9630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 y="914400"/>
            <a:ext cx="44577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4594860" y="914400"/>
            <a:ext cx="44577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4594860" y="3749040"/>
            <a:ext cx="44577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089948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61058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843532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493637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85244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79715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247800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404038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1520" y="1523925"/>
            <a:ext cx="3960000" cy="4785395"/>
          </a:xfrm>
          <a:prstGeom prst="rect">
            <a:avLst/>
          </a:prstGeom>
        </p:spPr>
        <p:txBody>
          <a:bodyPr/>
          <a:lstStyle>
            <a:lvl1pPr marL="342900" marR="0" indent="-342900" algn="l" defTabSz="914400" rtl="0" eaLnBrk="1" fontAlgn="auto" latinLnBrk="0" hangingPunct="1">
              <a:lnSpc>
                <a:spcPct val="100000"/>
              </a:lnSpc>
              <a:spcBef>
                <a:spcPts val="1000"/>
              </a:spcBef>
              <a:spcAft>
                <a:spcPts val="1000"/>
              </a:spcAft>
              <a:buClr>
                <a:schemeClr val="accent6">
                  <a:lumMod val="75000"/>
                </a:scheme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sz="3200" dirty="0"/>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lvl="4"/>
            <a:endParaRPr lang="en-GB" dirty="0"/>
          </a:p>
        </p:txBody>
      </p:sp>
      <p:sp>
        <p:nvSpPr>
          <p:cNvPr id="4" name="Content Placeholder 3"/>
          <p:cNvSpPr>
            <a:spLocks noGrp="1"/>
          </p:cNvSpPr>
          <p:nvPr>
            <p:ph sz="half" idx="2" hasCustomPrompt="1"/>
          </p:nvPr>
        </p:nvSpPr>
        <p:spPr>
          <a:xfrm>
            <a:off x="4644008" y="1523925"/>
            <a:ext cx="3960000" cy="4785395"/>
          </a:xfrm>
          <a:prstGeom prst="rect">
            <a:avLst/>
          </a:prstGeom>
        </p:spPr>
        <p:txBody>
          <a:bodyPr/>
          <a:lstStyle>
            <a:lvl1pPr marL="342900" marR="0" indent="-342900" algn="l" defTabSz="914400" rtl="0" eaLnBrk="1" fontAlgn="auto" latinLnBrk="0" hangingPunct="1">
              <a:lnSpc>
                <a:spcPct val="100000"/>
              </a:lnSpc>
              <a:spcBef>
                <a:spcPts val="1000"/>
              </a:spcBef>
              <a:spcAft>
                <a:spcPts val="100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2" name="Slide Number Placeholder 5"/>
          <p:cNvSpPr txBox="1">
            <a:spLocks/>
          </p:cNvSpPr>
          <p:nvPr/>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7"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6"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Tree>
    <p:custDataLst>
      <p:tags r:id="rId1"/>
    </p:custDataLst>
    <p:extLst>
      <p:ext uri="{BB962C8B-B14F-4D97-AF65-F5344CB8AC3E}">
        <p14:creationId xmlns:p14="http://schemas.microsoft.com/office/powerpoint/2010/main" val="3680965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291337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362065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615855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303747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026314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53329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2647330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47734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40949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11338"/>
            <a:ext cx="3960000"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323528" y="2268562"/>
            <a:ext cx="3960000" cy="3852000"/>
          </a:xfrm>
          <a:prstGeom prst="rect">
            <a:avLst/>
          </a:prstGeom>
        </p:spPr>
        <p:txBody>
          <a:bodyPr>
            <a:normAutofit/>
          </a:bodyPr>
          <a:lstStyle>
            <a:lvl1pPr marL="342900" marR="0" indent="-342900" algn="l" defTabSz="914400" rtl="0" eaLnBrk="1" fontAlgn="auto" latinLnBrk="0" hangingPunct="1">
              <a:lnSpc>
                <a:spcPct val="100000"/>
              </a:lnSpc>
              <a:spcBef>
                <a:spcPts val="1000"/>
              </a:spcBef>
              <a:spcAft>
                <a:spcPts val="100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600">
                <a:solidFill>
                  <a:schemeClr val="tx1">
                    <a:lumMod val="65000"/>
                    <a:lumOff val="35000"/>
                  </a:schemeClr>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Text Placeholder 4"/>
          <p:cNvSpPr>
            <a:spLocks noGrp="1"/>
          </p:cNvSpPr>
          <p:nvPr>
            <p:ph type="body" sz="quarter" idx="3"/>
          </p:nvPr>
        </p:nvSpPr>
        <p:spPr>
          <a:xfrm>
            <a:off x="4644008" y="1628800"/>
            <a:ext cx="3960000"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44008" y="2268562"/>
            <a:ext cx="3960000" cy="3852000"/>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solidFill>
                  <a:schemeClr val="tx1">
                    <a:lumMod val="65000"/>
                    <a:lumOff val="35000"/>
                  </a:schemeClr>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4" name="Slide Number Placeholder 5"/>
          <p:cNvSpPr txBox="1">
            <a:spLocks/>
          </p:cNvSpPr>
          <p:nvPr/>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13"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8"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Tree>
    <p:custDataLst>
      <p:tags r:id="rId1"/>
    </p:custDataLst>
    <p:extLst>
      <p:ext uri="{BB962C8B-B14F-4D97-AF65-F5344CB8AC3E}">
        <p14:creationId xmlns:p14="http://schemas.microsoft.com/office/powerpoint/2010/main" val="28151329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05474" y="1700808"/>
            <a:ext cx="4392000" cy="442535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lang="en-US">
                <a:solidFill>
                  <a:schemeClr val="tx1">
                    <a:lumMod val="65000"/>
                    <a:lumOff val="35000"/>
                  </a:schemeClr>
                </a:solidFill>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lang="en-US">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US">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US">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GB">
                <a:solidFill>
                  <a:schemeClr val="tx1">
                    <a:lumMod val="65000"/>
                    <a:lumOff val="35000"/>
                  </a:schemeClr>
                </a:solidFill>
              </a:defRPr>
            </a:lvl5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Text Placeholder 3"/>
          <p:cNvSpPr>
            <a:spLocks noGrp="1"/>
          </p:cNvSpPr>
          <p:nvPr>
            <p:ph type="body" sz="half" idx="2"/>
          </p:nvPr>
        </p:nvSpPr>
        <p:spPr>
          <a:xfrm>
            <a:off x="179512" y="1772816"/>
            <a:ext cx="4016425" cy="43533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Slide Number Placeholder 5"/>
          <p:cNvSpPr txBox="1">
            <a:spLocks/>
          </p:cNvSpPr>
          <p:nvPr/>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6"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7"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Tree>
    <p:custDataLst>
      <p:tags r:id="rId1"/>
    </p:custDataLst>
    <p:extLst>
      <p:ext uri="{BB962C8B-B14F-4D97-AF65-F5344CB8AC3E}">
        <p14:creationId xmlns:p14="http://schemas.microsoft.com/office/powerpoint/2010/main" val="1952694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628799"/>
            <a:ext cx="5486400" cy="3098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9" name="Title Placeholder 3"/>
          <p:cNvSpPr txBox="1">
            <a:spLocks noChangeAspect="1"/>
          </p:cNvSpPr>
          <p:nvPr/>
        </p:nvSpPr>
        <p:spPr>
          <a:xfrm>
            <a:off x="234204" y="260648"/>
            <a:ext cx="6930084" cy="870550"/>
          </a:xfrm>
          <a:prstGeom prst="rect">
            <a:avLst/>
          </a:prstGeom>
        </p:spPr>
        <p:txBody>
          <a:bodyPr vert="horz" lIns="91440" tIns="180000" rIns="91440" bIns="180000" rtlCol="0" anchor="ctr">
            <a:normAutofit fontScale="85000" lnSpcReduction="10000"/>
          </a:bodyPr>
          <a:lstStyle>
            <a:lvl1pPr algn="l" defTabSz="914400" rtl="0" eaLnBrk="1" latinLnBrk="0" hangingPunct="1">
              <a:spcBef>
                <a:spcPct val="0"/>
              </a:spcBef>
              <a:buNone/>
              <a:defRPr sz="4400" b="0" kern="1200">
                <a:solidFill>
                  <a:srgbClr val="006666"/>
                </a:solidFill>
                <a:latin typeface="+mj-lt"/>
                <a:ea typeface="+mj-ea"/>
                <a:cs typeface="+mj-cs"/>
              </a:defRPr>
            </a:lvl1pPr>
          </a:lstStyle>
          <a:p>
            <a:r>
              <a:rPr lang="en-US"/>
              <a:t>Click to edit Master title style</a:t>
            </a:r>
            <a:endParaRPr lang="en-GB" dirty="0"/>
          </a:p>
        </p:txBody>
      </p:sp>
      <p:sp>
        <p:nvSpPr>
          <p:cNvPr id="7" name="Title Placeholder 3"/>
          <p:cNvSpPr txBox="1">
            <a:spLocks noChangeAspect="1"/>
          </p:cNvSpPr>
          <p:nvPr userDrawn="1"/>
        </p:nvSpPr>
        <p:spPr>
          <a:xfrm>
            <a:off x="234204" y="260648"/>
            <a:ext cx="6930084" cy="870550"/>
          </a:xfrm>
          <a:prstGeom prst="rect">
            <a:avLst/>
          </a:prstGeom>
        </p:spPr>
        <p:txBody>
          <a:bodyPr vert="horz" lIns="91440" tIns="180000" rIns="91440" bIns="180000" rtlCol="0" anchor="ctr">
            <a:normAutofit fontScale="85000" lnSpcReduction="10000"/>
          </a:bodyPr>
          <a:lstStyle>
            <a:lvl1pPr algn="l" defTabSz="914400" rtl="0" eaLnBrk="1" latinLnBrk="0" hangingPunct="1">
              <a:spcBef>
                <a:spcPct val="0"/>
              </a:spcBef>
              <a:buNone/>
              <a:defRPr sz="4400" b="0" kern="1200">
                <a:solidFill>
                  <a:srgbClr val="006666"/>
                </a:solidFill>
                <a:latin typeface="+mj-lt"/>
                <a:ea typeface="+mj-ea"/>
                <a:cs typeface="+mj-cs"/>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666166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395536" y="1628800"/>
            <a:ext cx="7848872" cy="4497363"/>
          </a:xfrm>
          <a:prstGeom prst="rect">
            <a:avLst/>
          </a:prstGeom>
        </p:spPr>
        <p:txBody>
          <a:bodyPr vert="eaVert"/>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lang="en-US" sz="3200" kern="1200">
                <a:solidFill>
                  <a:schemeClr val="tx1">
                    <a:lumMod val="65000"/>
                    <a:lumOff val="35000"/>
                  </a:schemeClr>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5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5"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28429128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28800"/>
            <a:ext cx="2057400" cy="4497363"/>
          </a:xfrm>
          <a:prstGeom prst="rect">
            <a:avLst/>
          </a:prstGeo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1628800"/>
            <a:ext cx="6019800" cy="44973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Tree>
    <p:custDataLst>
      <p:tags r:id="rId1"/>
    </p:custDataLst>
    <p:extLst>
      <p:ext uri="{BB962C8B-B14F-4D97-AF65-F5344CB8AC3E}">
        <p14:creationId xmlns:p14="http://schemas.microsoft.com/office/powerpoint/2010/main" val="633595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4"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502253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12" name="Rectangle 11"/>
          <p:cNvSpPr/>
          <p:nvPr/>
        </p:nvSpPr>
        <p:spPr>
          <a:xfrm>
            <a:off x="0" y="1268760"/>
            <a:ext cx="8244408" cy="108000"/>
          </a:xfrm>
          <a:prstGeom prst="rect">
            <a:avLst/>
          </a:prstGeom>
          <a:solidFill>
            <a:srgbClr val="008E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sp>
        <p:nvSpPr>
          <p:cNvPr id="13" name="Rectangle 12"/>
          <p:cNvSpPr/>
          <p:nvPr/>
        </p:nvSpPr>
        <p:spPr>
          <a:xfrm>
            <a:off x="8316000" y="1268760"/>
            <a:ext cx="828000" cy="108000"/>
          </a:xfrm>
          <a:prstGeom prst="rect">
            <a:avLst/>
          </a:prstGeom>
          <a:solidFill>
            <a:srgbClr val="CC66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sp>
        <p:nvSpPr>
          <p:cNvPr id="4"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5" name="Text Placeholder 4"/>
          <p:cNvSpPr>
            <a:spLocks noGrp="1"/>
          </p:cNvSpPr>
          <p:nvPr>
            <p:ph type="body" idx="1"/>
          </p:nvPr>
        </p:nvSpPr>
        <p:spPr>
          <a:xfrm>
            <a:off x="251520" y="1556792"/>
            <a:ext cx="7992888"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7380311" y="114689"/>
            <a:ext cx="1656185" cy="982923"/>
          </a:xfrm>
          <a:prstGeom prst="rect">
            <a:avLst/>
          </a:prstGeom>
        </p:spPr>
      </p:pic>
      <p:sp>
        <p:nvSpPr>
          <p:cNvPr id="8" name="Rectangle 7"/>
          <p:cNvSpPr/>
          <p:nvPr userDrawn="1"/>
        </p:nvSpPr>
        <p:spPr>
          <a:xfrm>
            <a:off x="0" y="1268760"/>
            <a:ext cx="8244408" cy="108000"/>
          </a:xfrm>
          <a:prstGeom prst="rect">
            <a:avLst/>
          </a:prstGeom>
          <a:solidFill>
            <a:srgbClr val="008E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sp>
        <p:nvSpPr>
          <p:cNvPr id="9" name="Rectangle 8"/>
          <p:cNvSpPr/>
          <p:nvPr userDrawn="1"/>
        </p:nvSpPr>
        <p:spPr>
          <a:xfrm>
            <a:off x="8316000" y="1268760"/>
            <a:ext cx="828000" cy="108000"/>
          </a:xfrm>
          <a:prstGeom prst="rect">
            <a:avLst/>
          </a:prstGeom>
          <a:solidFill>
            <a:srgbClr val="CC66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pic>
        <p:nvPicPr>
          <p:cNvPr id="10" name="Picture 9"/>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7380311" y="114689"/>
            <a:ext cx="1656185" cy="982923"/>
          </a:xfrm>
          <a:prstGeom prst="rect">
            <a:avLst/>
          </a:prstGeom>
        </p:spPr>
      </p:pic>
    </p:spTree>
    <p:custDataLst>
      <p:tags r:id="rId40"/>
    </p:custDataLst>
    <p:extLst>
      <p:ext uri="{BB962C8B-B14F-4D97-AF65-F5344CB8AC3E}">
        <p14:creationId xmlns:p14="http://schemas.microsoft.com/office/powerpoint/2010/main" val="15110766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49" r:id="rId10"/>
    <p:sldLayoutId id="2147483650" r:id="rId11"/>
    <p:sldLayoutId id="2147483652" r:id="rId12"/>
    <p:sldLayoutId id="2147483653" r:id="rId13"/>
    <p:sldLayoutId id="2147483656" r:id="rId14"/>
    <p:sldLayoutId id="2147483658" r:id="rId15"/>
    <p:sldLayoutId id="2147483667" r:id="rId16"/>
    <p:sldLayoutId id="2147483678" r:id="rId17"/>
    <p:sldLayoutId id="2147483693" r:id="rId18"/>
    <p:sldLayoutId id="2147483700" r:id="rId19"/>
    <p:sldLayoutId id="2147483701" r:id="rId20"/>
    <p:sldLayoutId id="2147483702" r:id="rId21"/>
    <p:sldLayoutId id="2147483721"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txStyles>
    <p:titleStyle>
      <a:lvl1pPr algn="l" defTabSz="914400" rtl="0" eaLnBrk="1" latinLnBrk="0" hangingPunct="1">
        <a:spcBef>
          <a:spcPct val="0"/>
        </a:spcBef>
        <a:buNone/>
        <a:defRPr sz="4400" b="0" kern="1200">
          <a:solidFill>
            <a:srgbClr val="006666"/>
          </a:solidFill>
          <a:latin typeface="+mj-lt"/>
          <a:ea typeface="+mj-ea"/>
          <a:cs typeface="+mj-cs"/>
        </a:defRPr>
      </a:lvl1pPr>
    </p:titleStyle>
    <p:bodyStyle>
      <a:lvl1pPr marL="342900" indent="-342900" algn="l" defTabSz="914400" rtl="0" eaLnBrk="1" latinLnBrk="0" hangingPunct="1">
        <a:spcBef>
          <a:spcPct val="20000"/>
        </a:spcBef>
        <a:buClr>
          <a:schemeClr val="accent6">
            <a:lumMod val="75000"/>
          </a:schemeClr>
        </a:buClr>
        <a:buSzPct val="110000"/>
        <a:buFont typeface="Calibri" pitchFamily="34" charset="0"/>
        <a:buChar char="»"/>
        <a:defRPr sz="3200" kern="1200">
          <a:solidFill>
            <a:srgbClr val="663300"/>
          </a:solidFill>
          <a:latin typeface="+mn-lt"/>
          <a:ea typeface="+mn-ea"/>
          <a:cs typeface="+mn-cs"/>
        </a:defRPr>
      </a:lvl1pPr>
      <a:lvl2pPr marL="742950" indent="-285750" algn="l" defTabSz="914400" rtl="0" eaLnBrk="1" latinLnBrk="0" hangingPunct="1">
        <a:spcBef>
          <a:spcPct val="20000"/>
        </a:spcBef>
        <a:buClr>
          <a:srgbClr val="C00000"/>
        </a:buClr>
        <a:buSzPct val="105000"/>
        <a:buFont typeface="Wingdings" pitchFamily="2" charset="2"/>
        <a:buChar char="§"/>
        <a:defRPr sz="2800" kern="1200">
          <a:solidFill>
            <a:srgbClr val="CC66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noProof="0" dirty="0"/>
              <a:t>5.2 Managing Identities and Access</a:t>
            </a:r>
          </a:p>
        </p:txBody>
      </p:sp>
      <p:sp>
        <p:nvSpPr>
          <p:cNvPr id="3" name="Title 2"/>
          <p:cNvSpPr>
            <a:spLocks noGrp="1"/>
          </p:cNvSpPr>
          <p:nvPr>
            <p:ph type="title"/>
          </p:nvPr>
        </p:nvSpPr>
        <p:spPr/>
        <p:txBody>
          <a:bodyPr>
            <a:normAutofit fontScale="90000"/>
          </a:bodyPr>
          <a:lstStyle/>
          <a:p>
            <a:r>
              <a:rPr lang="en-US" noProof="0" dirty="0"/>
              <a:t>CompTIA CySA+ Certification</a:t>
            </a:r>
          </a:p>
        </p:txBody>
      </p:sp>
    </p:spTree>
    <p:extLst>
      <p:ext uri="{BB962C8B-B14F-4D97-AF65-F5344CB8AC3E}">
        <p14:creationId xmlns:p14="http://schemas.microsoft.com/office/powerpoint/2010/main" val="15860252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4176019"/>
          </a:xfrm>
        </p:spPr>
        <p:txBody>
          <a:bodyPr>
            <a:normAutofit fontScale="70000" lnSpcReduction="20000"/>
          </a:bodyPr>
          <a:lstStyle/>
          <a:p>
            <a:r>
              <a:rPr lang="en-US" dirty="0"/>
              <a:t>Endpoints and servers</a:t>
            </a:r>
          </a:p>
          <a:p>
            <a:pPr lvl="1"/>
            <a:r>
              <a:rPr lang="en-US" dirty="0"/>
              <a:t>IP and MAC addresses subject to spoofing</a:t>
            </a:r>
          </a:p>
          <a:p>
            <a:pPr lvl="1"/>
            <a:r>
              <a:rPr lang="en-US" dirty="0"/>
              <a:t>Identify devices using digital certificates</a:t>
            </a:r>
          </a:p>
          <a:p>
            <a:r>
              <a:rPr lang="en-US" dirty="0"/>
              <a:t>Rogue devices - wired clients, wireless clients, rogue server instances, VMs</a:t>
            </a:r>
          </a:p>
          <a:p>
            <a:pPr lvl="1"/>
            <a:r>
              <a:rPr lang="en-US" dirty="0"/>
              <a:t>Visual inspection of ports / switches </a:t>
            </a:r>
          </a:p>
          <a:p>
            <a:pPr lvl="1"/>
            <a:r>
              <a:rPr lang="en-US" dirty="0"/>
              <a:t>Network mapping / host discovery </a:t>
            </a:r>
          </a:p>
          <a:p>
            <a:pPr lvl="1"/>
            <a:r>
              <a:rPr lang="en-US" dirty="0"/>
              <a:t>Wireless monitoring </a:t>
            </a:r>
          </a:p>
          <a:p>
            <a:pPr lvl="1"/>
            <a:r>
              <a:rPr lang="en-US" dirty="0"/>
              <a:t>Network monitoring </a:t>
            </a:r>
          </a:p>
          <a:p>
            <a:pPr lvl="1"/>
            <a:r>
              <a:rPr lang="en-US" dirty="0"/>
              <a:t>NAC and intrusion detection </a:t>
            </a:r>
          </a:p>
          <a:p>
            <a:r>
              <a:rPr lang="en-US" dirty="0"/>
              <a:t>Servers and applications</a:t>
            </a:r>
          </a:p>
          <a:p>
            <a:pPr lvl="1"/>
            <a:r>
              <a:rPr lang="en-US" dirty="0"/>
              <a:t>Code signing</a:t>
            </a:r>
          </a:p>
          <a:p>
            <a:pPr lvl="1"/>
            <a:r>
              <a:rPr lang="en-US" dirty="0"/>
              <a:t>Execution control (whitelist or blacklist software installation)</a:t>
            </a:r>
          </a:p>
          <a:p>
            <a:pPr lvl="2"/>
            <a:endParaRPr lang="en-US" dirty="0"/>
          </a:p>
          <a:p>
            <a:pPr lvl="2"/>
            <a:endParaRPr lang="en-US" dirty="0"/>
          </a:p>
        </p:txBody>
      </p:sp>
      <p:sp>
        <p:nvSpPr>
          <p:cNvPr id="3" name="Title 2"/>
          <p:cNvSpPr>
            <a:spLocks noGrp="1"/>
          </p:cNvSpPr>
          <p:nvPr>
            <p:ph type="title"/>
          </p:nvPr>
        </p:nvSpPr>
        <p:spPr/>
        <p:txBody>
          <a:bodyPr>
            <a:normAutofit fontScale="90000"/>
          </a:bodyPr>
          <a:lstStyle/>
          <a:p>
            <a:r>
              <a:rPr lang="en-US"/>
              <a:t>Identity Security Issues (2)</a:t>
            </a:r>
            <a:endParaRPr lang="en-US" dirty="0"/>
          </a:p>
        </p:txBody>
      </p:sp>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232</a:t>
            </a:r>
            <a:endParaRPr lang="en-US" dirty="0"/>
          </a:p>
        </p:txBody>
      </p:sp>
    </p:spTree>
    <p:extLst>
      <p:ext uri="{BB962C8B-B14F-4D97-AF65-F5344CB8AC3E}">
        <p14:creationId xmlns:p14="http://schemas.microsoft.com/office/powerpoint/2010/main" val="158482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7"/>
            <a:ext cx="8945056" cy="4248027"/>
          </a:xfrm>
        </p:spPr>
        <p:txBody>
          <a:bodyPr>
            <a:normAutofit fontScale="85000" lnSpcReduction="20000"/>
          </a:bodyPr>
          <a:lstStyle/>
          <a:p>
            <a:r>
              <a:rPr lang="en-US" dirty="0"/>
              <a:t>Digital certificates are the mainstay of many identification, authentication, and secure communication systems</a:t>
            </a:r>
          </a:p>
          <a:p>
            <a:r>
              <a:rPr lang="en-US" dirty="0"/>
              <a:t>Certification Authority (CA) root certificates tell a client device who to trust</a:t>
            </a:r>
          </a:p>
          <a:p>
            <a:r>
              <a:rPr lang="en-US" dirty="0"/>
              <a:t>OpenSSL is a library of software functions supporting the SSL / TLS protocol</a:t>
            </a:r>
          </a:p>
          <a:p>
            <a:pPr lvl="1"/>
            <a:r>
              <a:rPr lang="en-US" dirty="0"/>
              <a:t>Create, view, and export digital certificates</a:t>
            </a:r>
          </a:p>
          <a:p>
            <a:pPr lvl="1"/>
            <a:r>
              <a:rPr lang="en-US" dirty="0"/>
              <a:t>Generate private keys</a:t>
            </a:r>
          </a:p>
          <a:p>
            <a:pPr lvl="1"/>
            <a:r>
              <a:rPr lang="en-US" dirty="0"/>
              <a:t>Test SSL / TLS functions</a:t>
            </a:r>
          </a:p>
          <a:p>
            <a:r>
              <a:rPr lang="en-US" dirty="0"/>
              <a:t>Windows environment more likely to use Certificate Services and </a:t>
            </a:r>
            <a:r>
              <a:rPr lang="en-US" dirty="0" err="1"/>
              <a:t>certutil</a:t>
            </a:r>
            <a:endParaRPr lang="en-US" dirty="0"/>
          </a:p>
        </p:txBody>
      </p:sp>
      <p:sp>
        <p:nvSpPr>
          <p:cNvPr id="3" name="Title 2"/>
          <p:cNvSpPr>
            <a:spLocks noGrp="1"/>
          </p:cNvSpPr>
          <p:nvPr>
            <p:ph type="title"/>
          </p:nvPr>
        </p:nvSpPr>
        <p:spPr/>
        <p:txBody>
          <a:bodyPr>
            <a:normAutofit fontScale="90000"/>
          </a:bodyPr>
          <a:lstStyle/>
          <a:p>
            <a:r>
              <a:rPr lang="en-US"/>
              <a:t>OpenSSL</a:t>
            </a:r>
            <a:endParaRPr lang="en-US" dirty="0"/>
          </a:p>
        </p:txBody>
      </p:sp>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234</a:t>
            </a:r>
            <a:endParaRPr lang="en-US" dirty="0"/>
          </a:p>
        </p:txBody>
      </p:sp>
    </p:spTree>
    <p:extLst>
      <p:ext uri="{BB962C8B-B14F-4D97-AF65-F5344CB8AC3E}">
        <p14:creationId xmlns:p14="http://schemas.microsoft.com/office/powerpoint/2010/main" val="225283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4176019"/>
          </a:xfrm>
        </p:spPr>
        <p:txBody>
          <a:bodyPr>
            <a:normAutofit fontScale="85000" lnSpcReduction="20000"/>
          </a:bodyPr>
          <a:lstStyle/>
          <a:p>
            <a:r>
              <a:rPr lang="en-US" dirty="0"/>
              <a:t>Directory services</a:t>
            </a:r>
          </a:p>
          <a:p>
            <a:pPr lvl="1"/>
            <a:r>
              <a:rPr lang="en-US" dirty="0"/>
              <a:t>Identity store database of network objects and their credentials and authorizations</a:t>
            </a:r>
          </a:p>
          <a:p>
            <a:pPr lvl="1"/>
            <a:r>
              <a:rPr lang="en-US" dirty="0"/>
              <a:t>Means for other servers to query and update the identity store using a protocol such as LDAP or Windows Active Directory (AD)</a:t>
            </a:r>
          </a:p>
          <a:p>
            <a:r>
              <a:rPr lang="en-US" dirty="0"/>
              <a:t>Authentication, Authorization, Auditing (AAA) services</a:t>
            </a:r>
          </a:p>
          <a:p>
            <a:pPr lvl="1"/>
            <a:r>
              <a:rPr lang="en-US" dirty="0"/>
              <a:t>Means for devices processing authentication requests (switches and access points) to contact the identity store to validate the request (authenticate, authorize, and audit)</a:t>
            </a:r>
          </a:p>
          <a:p>
            <a:pPr lvl="1"/>
            <a:r>
              <a:rPr lang="en-US" dirty="0"/>
              <a:t>Protocol such as RADIUS or TACACS+</a:t>
            </a:r>
          </a:p>
          <a:p>
            <a:pPr lvl="1"/>
            <a:r>
              <a:rPr lang="en-US" dirty="0"/>
              <a:t>Avoids the need to replicate the identity store on network access devices (security risk and resource inefficient)</a:t>
            </a:r>
          </a:p>
          <a:p>
            <a:endParaRPr lang="en-US" dirty="0"/>
          </a:p>
        </p:txBody>
      </p:sp>
      <p:sp>
        <p:nvSpPr>
          <p:cNvPr id="3" name="Title 2"/>
          <p:cNvSpPr>
            <a:spLocks noGrp="1"/>
          </p:cNvSpPr>
          <p:nvPr>
            <p:ph type="title"/>
          </p:nvPr>
        </p:nvSpPr>
        <p:spPr/>
        <p:txBody>
          <a:bodyPr>
            <a:normAutofit fontScale="90000"/>
          </a:bodyPr>
          <a:lstStyle/>
          <a:p>
            <a:r>
              <a:rPr lang="en-US"/>
              <a:t>Identity Repositories</a:t>
            </a:r>
            <a:endParaRPr lang="en-US" dirty="0"/>
          </a:p>
        </p:txBody>
      </p:sp>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234</a:t>
            </a:r>
            <a:endParaRPr lang="en-US" dirty="0"/>
          </a:p>
        </p:txBody>
      </p:sp>
    </p:spTree>
    <p:extLst>
      <p:ext uri="{BB962C8B-B14F-4D97-AF65-F5344CB8AC3E}">
        <p14:creationId xmlns:p14="http://schemas.microsoft.com/office/powerpoint/2010/main" val="1900809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RADIUS topology"/>
          <p:cNvPicPr>
            <a:picLocks noGrp="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0477" y="1804465"/>
            <a:ext cx="7200425" cy="3661028"/>
          </a:xfrm>
        </p:spPr>
      </p:pic>
      <p:sp>
        <p:nvSpPr>
          <p:cNvPr id="3" name="Title 2"/>
          <p:cNvSpPr>
            <a:spLocks noGrp="1"/>
          </p:cNvSpPr>
          <p:nvPr>
            <p:ph type="title"/>
          </p:nvPr>
        </p:nvSpPr>
        <p:spPr/>
        <p:txBody>
          <a:bodyPr>
            <a:normAutofit fontScale="90000"/>
          </a:bodyPr>
          <a:lstStyle/>
          <a:p>
            <a:r>
              <a:rPr lang="en-US"/>
              <a:t>RADIUS (1)</a:t>
            </a:r>
            <a:endParaRPr lang="en-US" dirty="0"/>
          </a:p>
        </p:txBody>
      </p:sp>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234</a:t>
            </a:r>
            <a:endParaRPr lang="en-US" dirty="0"/>
          </a:p>
        </p:txBody>
      </p:sp>
    </p:spTree>
    <p:extLst>
      <p:ext uri="{BB962C8B-B14F-4D97-AF65-F5344CB8AC3E}">
        <p14:creationId xmlns:p14="http://schemas.microsoft.com/office/powerpoint/2010/main" val="2726209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RADIUS (2)</a:t>
            </a:r>
            <a:endParaRPr lang="en-US" dirty="0"/>
          </a:p>
        </p:txBody>
      </p:sp>
      <p:pic>
        <p:nvPicPr>
          <p:cNvPr id="11" name="Content Placeholder 7" descr="Configuring a Windows RRAS (Routing and Remote Access Server) as a RADIUS client - the remote access server is positioned in the DMZ and does NOT run the Active Directory service"/>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818944" y="1552284"/>
            <a:ext cx="2957925" cy="4165388"/>
          </a:xfrm>
        </p:spPr>
      </p:pic>
      <p:sp>
        <p:nvSpPr>
          <p:cNvPr id="10" name="Content Placeholder 9"/>
          <p:cNvSpPr>
            <a:spLocks noGrp="1"/>
          </p:cNvSpPr>
          <p:nvPr>
            <p:ph sz="quarter" idx="12"/>
          </p:nvPr>
        </p:nvSpPr>
        <p:spPr>
          <a:xfrm>
            <a:off x="4644008" y="1412776"/>
            <a:ext cx="4408552" cy="2244824"/>
          </a:xfrm>
        </p:spPr>
        <p:txBody>
          <a:bodyPr>
            <a:normAutofit fontScale="70000" lnSpcReduction="20000"/>
          </a:bodyPr>
          <a:lstStyle/>
          <a:p>
            <a:r>
              <a:rPr lang="en-US" dirty="0"/>
              <a:t>Remote Authentication Dial-in User Service</a:t>
            </a:r>
          </a:p>
          <a:p>
            <a:r>
              <a:rPr lang="en-US" dirty="0"/>
              <a:t>Configure RADIUS client with RADIUS server address and shared secret</a:t>
            </a:r>
          </a:p>
          <a:p>
            <a:r>
              <a:rPr lang="en-US" dirty="0"/>
              <a:t>Terminal Access Controller Access Control System (TACACS+) </a:t>
            </a:r>
          </a:p>
          <a:p>
            <a:endParaRPr lang="en-US" dirty="0"/>
          </a:p>
        </p:txBody>
      </p:sp>
      <p:pic>
        <p:nvPicPr>
          <p:cNvPr id="12" name="Content Placeholder 11" descr="C:\Users\James\Documents\!graphics\server 2012 rras radius 2.png"/>
          <p:cNvPicPr>
            <a:picLocks noGrp="1"/>
          </p:cNvPicPr>
          <p:nvPr>
            <p:ph sz="quarter" idx="13"/>
          </p:nvPr>
        </p:nvPicPr>
        <p:blipFill>
          <a:blip r:embed="rId4">
            <a:extLst>
              <a:ext uri="{28A0092B-C50C-407E-A947-70E740481C1C}">
                <a14:useLocalDpi xmlns:a14="http://schemas.microsoft.com/office/drawing/2010/main" val="0"/>
              </a:ext>
            </a:extLst>
          </a:blip>
          <a:srcRect/>
          <a:stretch>
            <a:fillRect/>
          </a:stretch>
        </p:blipFill>
        <p:spPr>
          <a:xfrm>
            <a:off x="5481393" y="3669506"/>
            <a:ext cx="2684158" cy="2057400"/>
          </a:xfrm>
        </p:spPr>
      </p:pic>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235</a:t>
            </a:r>
            <a:endParaRPr lang="en-US" dirty="0"/>
          </a:p>
        </p:txBody>
      </p:sp>
    </p:spTree>
    <p:extLst>
      <p:ext uri="{BB962C8B-B14F-4D97-AF65-F5344CB8AC3E}">
        <p14:creationId xmlns:p14="http://schemas.microsoft.com/office/powerpoint/2010/main" val="3678879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4176019"/>
          </a:xfrm>
        </p:spPr>
        <p:txBody>
          <a:bodyPr>
            <a:normAutofit fontScale="92500" lnSpcReduction="20000"/>
          </a:bodyPr>
          <a:lstStyle/>
          <a:p>
            <a:r>
              <a:rPr lang="en-US" dirty="0"/>
              <a:t>Consider using a secure channel between RADIUS client and server (IPsec)</a:t>
            </a:r>
          </a:p>
          <a:p>
            <a:r>
              <a:rPr lang="en-US" dirty="0"/>
              <a:t>Generate a long (22 – 128 characters) complex shared secret to ensure non-weak hash values</a:t>
            </a:r>
          </a:p>
          <a:p>
            <a:r>
              <a:rPr lang="en-US" dirty="0"/>
              <a:t>Patch management, IDS, and other monitoring for servers hosting identity services</a:t>
            </a:r>
          </a:p>
          <a:p>
            <a:r>
              <a:rPr lang="en-US" dirty="0"/>
              <a:t>Use secure protocols for directory queries and updates</a:t>
            </a:r>
          </a:p>
          <a:p>
            <a:r>
              <a:rPr lang="en-US" dirty="0"/>
              <a:t>Most stringent hardening processes on administrative user accounts and management stations</a:t>
            </a:r>
          </a:p>
        </p:txBody>
      </p:sp>
      <p:sp>
        <p:nvSpPr>
          <p:cNvPr id="3" name="Title 2"/>
          <p:cNvSpPr>
            <a:spLocks noGrp="1"/>
          </p:cNvSpPr>
          <p:nvPr>
            <p:ph type="title"/>
          </p:nvPr>
        </p:nvSpPr>
        <p:spPr/>
        <p:txBody>
          <a:bodyPr>
            <a:normAutofit fontScale="90000"/>
          </a:bodyPr>
          <a:lstStyle/>
          <a:p>
            <a:r>
              <a:rPr lang="en-US"/>
              <a:t>Securing Identity Repositories</a:t>
            </a:r>
            <a:endParaRPr lang="en-US" dirty="0"/>
          </a:p>
        </p:txBody>
      </p:sp>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237</a:t>
            </a:r>
            <a:endParaRPr lang="en-US" dirty="0"/>
          </a:p>
        </p:txBody>
      </p:sp>
    </p:spTree>
    <p:extLst>
      <p:ext uri="{BB962C8B-B14F-4D97-AF65-F5344CB8AC3E}">
        <p14:creationId xmlns:p14="http://schemas.microsoft.com/office/powerpoint/2010/main" val="107889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4176019"/>
          </a:xfrm>
        </p:spPr>
        <p:txBody>
          <a:bodyPr>
            <a:normAutofit fontScale="70000" lnSpcReduction="20000"/>
          </a:bodyPr>
          <a:lstStyle/>
          <a:p>
            <a:r>
              <a:rPr lang="en-US" dirty="0"/>
              <a:t>Strengthening password credentials</a:t>
            </a:r>
          </a:p>
          <a:p>
            <a:pPr lvl="1"/>
            <a:r>
              <a:rPr lang="en-US" dirty="0"/>
              <a:t>Access tokens / biometrics</a:t>
            </a:r>
          </a:p>
          <a:p>
            <a:pPr lvl="1"/>
            <a:r>
              <a:rPr lang="en-US" dirty="0"/>
              <a:t>Can be costly and have their own challenges</a:t>
            </a:r>
          </a:p>
          <a:p>
            <a:r>
              <a:rPr lang="en-US" dirty="0"/>
              <a:t>Context-based authentication applies behavioral-based policy rules </a:t>
            </a:r>
          </a:p>
          <a:p>
            <a:pPr lvl="1"/>
            <a:r>
              <a:rPr lang="en-US" dirty="0"/>
              <a:t>Time </a:t>
            </a:r>
          </a:p>
          <a:p>
            <a:pPr lvl="2"/>
            <a:r>
              <a:rPr lang="en-US" dirty="0"/>
              <a:t>Out-of-hours</a:t>
            </a:r>
          </a:p>
          <a:p>
            <a:pPr lvl="1"/>
            <a:r>
              <a:rPr lang="en-US" dirty="0"/>
              <a:t>Location</a:t>
            </a:r>
          </a:p>
          <a:p>
            <a:pPr lvl="2"/>
            <a:r>
              <a:rPr lang="en-US" dirty="0"/>
              <a:t>Geographical or subnet / IP reputation</a:t>
            </a:r>
          </a:p>
          <a:p>
            <a:pPr lvl="1"/>
            <a:r>
              <a:rPr lang="en-US" dirty="0"/>
              <a:t>Frequency</a:t>
            </a:r>
          </a:p>
          <a:p>
            <a:pPr lvl="2"/>
            <a:r>
              <a:rPr lang="en-US" dirty="0"/>
              <a:t>Prevent scripted (“bot”) authentication attempts</a:t>
            </a:r>
          </a:p>
          <a:p>
            <a:pPr lvl="2"/>
            <a:r>
              <a:rPr lang="en-US" dirty="0"/>
              <a:t>Prevent simultaneous logon from two different locations</a:t>
            </a:r>
          </a:p>
          <a:p>
            <a:pPr lvl="1"/>
            <a:r>
              <a:rPr lang="en-US" dirty="0"/>
              <a:t>User account behavior</a:t>
            </a:r>
          </a:p>
          <a:p>
            <a:pPr lvl="2"/>
            <a:r>
              <a:rPr lang="en-US" dirty="0"/>
              <a:t>User Access Control (UAC) type reauthorization if a user account attempts to do something “odd”</a:t>
            </a:r>
          </a:p>
        </p:txBody>
      </p:sp>
      <p:sp>
        <p:nvSpPr>
          <p:cNvPr id="3" name="Title 2"/>
          <p:cNvSpPr>
            <a:spLocks noGrp="1"/>
          </p:cNvSpPr>
          <p:nvPr>
            <p:ph type="title"/>
          </p:nvPr>
        </p:nvSpPr>
        <p:spPr>
          <a:xfrm>
            <a:off x="234204" y="260648"/>
            <a:ext cx="6930084" cy="870550"/>
          </a:xfrm>
        </p:spPr>
        <p:txBody>
          <a:bodyPr>
            <a:normAutofit fontScale="90000"/>
          </a:bodyPr>
          <a:lstStyle/>
          <a:p>
            <a:r>
              <a:rPr lang="en-US" dirty="0"/>
              <a:t>Context-based Authentication</a:t>
            </a:r>
          </a:p>
        </p:txBody>
      </p:sp>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238</a:t>
            </a:r>
            <a:endParaRPr lang="en-US" dirty="0"/>
          </a:p>
        </p:txBody>
      </p:sp>
    </p:spTree>
    <p:extLst>
      <p:ext uri="{BB962C8B-B14F-4D97-AF65-F5344CB8AC3E}">
        <p14:creationId xmlns:p14="http://schemas.microsoft.com/office/powerpoint/2010/main" val="3698359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4176019"/>
          </a:xfrm>
        </p:spPr>
        <p:txBody>
          <a:bodyPr>
            <a:normAutofit fontScale="62500" lnSpcReduction="20000"/>
          </a:bodyPr>
          <a:lstStyle/>
          <a:p>
            <a:r>
              <a:rPr lang="en-US" dirty="0"/>
              <a:t>Single Sign-On (SSO)</a:t>
            </a:r>
          </a:p>
          <a:p>
            <a:pPr lvl="1"/>
            <a:r>
              <a:rPr lang="en-US" dirty="0"/>
              <a:t>Authenticate once, authorize many</a:t>
            </a:r>
          </a:p>
          <a:p>
            <a:r>
              <a:rPr lang="en-US" dirty="0"/>
              <a:t>Federation</a:t>
            </a:r>
          </a:p>
          <a:p>
            <a:pPr lvl="1"/>
            <a:r>
              <a:rPr lang="en-US" dirty="0"/>
              <a:t>Authenticate once, authorize many, across different networks / service providers</a:t>
            </a:r>
          </a:p>
          <a:p>
            <a:pPr lvl="1"/>
            <a:r>
              <a:rPr lang="en-US" dirty="0"/>
              <a:t>Federated identity management</a:t>
            </a:r>
          </a:p>
          <a:p>
            <a:pPr lvl="2"/>
            <a:r>
              <a:rPr lang="en-US" dirty="0"/>
              <a:t>Principal (the user)</a:t>
            </a:r>
          </a:p>
          <a:p>
            <a:pPr lvl="2"/>
            <a:r>
              <a:rPr lang="en-US" dirty="0"/>
              <a:t>Identity provider (</a:t>
            </a:r>
            <a:r>
              <a:rPr lang="en-US" dirty="0" err="1"/>
              <a:t>IdP</a:t>
            </a:r>
            <a:r>
              <a:rPr lang="en-US" dirty="0"/>
              <a:t>)</a:t>
            </a:r>
          </a:p>
          <a:p>
            <a:pPr lvl="2"/>
            <a:r>
              <a:rPr lang="en-US" dirty="0"/>
              <a:t>Service provider (SP)</a:t>
            </a:r>
          </a:p>
          <a:p>
            <a:pPr lvl="1"/>
            <a:r>
              <a:rPr lang="en-US" dirty="0"/>
              <a:t>Trust relationships and secure communications</a:t>
            </a:r>
          </a:p>
          <a:p>
            <a:pPr lvl="1"/>
            <a:r>
              <a:rPr lang="en-US" dirty="0"/>
              <a:t>Session management</a:t>
            </a:r>
          </a:p>
          <a:p>
            <a:pPr lvl="1"/>
            <a:r>
              <a:rPr lang="en-US" dirty="0"/>
              <a:t>Provisioning / deprovisioning</a:t>
            </a:r>
          </a:p>
          <a:p>
            <a:pPr lvl="2"/>
            <a:r>
              <a:rPr lang="en-US" dirty="0"/>
              <a:t>How are authorizations granted following authentication?</a:t>
            </a:r>
          </a:p>
          <a:p>
            <a:pPr lvl="2"/>
            <a:r>
              <a:rPr lang="en-US" dirty="0"/>
              <a:t>How are authorizations removed from a user account?</a:t>
            </a:r>
          </a:p>
          <a:p>
            <a:pPr lvl="2"/>
            <a:r>
              <a:rPr lang="en-US" dirty="0"/>
              <a:t>Manual versus automatic</a:t>
            </a:r>
          </a:p>
        </p:txBody>
      </p:sp>
      <p:sp>
        <p:nvSpPr>
          <p:cNvPr id="3" name="Title 2"/>
          <p:cNvSpPr>
            <a:spLocks noGrp="1"/>
          </p:cNvSpPr>
          <p:nvPr>
            <p:ph type="title"/>
          </p:nvPr>
        </p:nvSpPr>
        <p:spPr/>
        <p:txBody>
          <a:bodyPr>
            <a:normAutofit fontScale="90000"/>
          </a:bodyPr>
          <a:lstStyle/>
          <a:p>
            <a:r>
              <a:rPr lang="en-US"/>
              <a:t>Single Sign-on and Federation</a:t>
            </a:r>
            <a:endParaRPr lang="en-US" dirty="0"/>
          </a:p>
        </p:txBody>
      </p:sp>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238</a:t>
            </a:r>
            <a:endParaRPr lang="en-US" dirty="0"/>
          </a:p>
        </p:txBody>
      </p:sp>
    </p:spTree>
    <p:extLst>
      <p:ext uri="{BB962C8B-B14F-4D97-AF65-F5344CB8AC3E}">
        <p14:creationId xmlns:p14="http://schemas.microsoft.com/office/powerpoint/2010/main" val="3438308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4176019"/>
          </a:xfrm>
        </p:spPr>
        <p:txBody>
          <a:bodyPr>
            <a:normAutofit fontScale="85000" lnSpcReduction="10000"/>
          </a:bodyPr>
          <a:lstStyle/>
          <a:p>
            <a:r>
              <a:rPr lang="en-US" dirty="0"/>
              <a:t>Security Assertion Markup Language (SAML)</a:t>
            </a:r>
          </a:p>
          <a:p>
            <a:pPr lvl="1"/>
            <a:r>
              <a:rPr lang="en-US" dirty="0"/>
              <a:t>Uses XML and HTTP / HTTPS with Simple Object Access Protocol (SOAP)</a:t>
            </a:r>
          </a:p>
          <a:p>
            <a:pPr lvl="1"/>
            <a:r>
              <a:rPr lang="en-US" dirty="0"/>
              <a:t>XML tokens are digitally signed</a:t>
            </a:r>
          </a:p>
          <a:p>
            <a:pPr lvl="1"/>
            <a:r>
              <a:rPr lang="en-US" dirty="0"/>
              <a:t>XML signature wrapping vulnerability</a:t>
            </a:r>
          </a:p>
          <a:p>
            <a:r>
              <a:rPr lang="en-US" dirty="0"/>
              <a:t>OpenID and </a:t>
            </a:r>
            <a:r>
              <a:rPr lang="en-US" dirty="0" err="1"/>
              <a:t>Oauth</a:t>
            </a:r>
            <a:endParaRPr lang="en-US" dirty="0"/>
          </a:p>
          <a:p>
            <a:pPr lvl="1"/>
            <a:r>
              <a:rPr lang="en-US" dirty="0"/>
              <a:t>More “user-centric” type of federated identity management</a:t>
            </a:r>
          </a:p>
          <a:p>
            <a:pPr lvl="1"/>
            <a:r>
              <a:rPr lang="en-US" dirty="0"/>
              <a:t>Identity Provider and Relying Party (RP)</a:t>
            </a:r>
          </a:p>
          <a:p>
            <a:pPr lvl="1"/>
            <a:r>
              <a:rPr lang="en-US" dirty="0"/>
              <a:t>OpenID for authentication </a:t>
            </a:r>
            <a:r>
              <a:rPr lang="en-US" dirty="0" err="1"/>
              <a:t>Oauth</a:t>
            </a:r>
            <a:r>
              <a:rPr lang="en-US" dirty="0"/>
              <a:t> for authorizations</a:t>
            </a:r>
          </a:p>
          <a:p>
            <a:pPr lvl="1"/>
            <a:r>
              <a:rPr lang="en-US" dirty="0"/>
              <a:t>Facebook Connect</a:t>
            </a:r>
          </a:p>
        </p:txBody>
      </p:sp>
      <p:sp>
        <p:nvSpPr>
          <p:cNvPr id="3" name="Title 2"/>
          <p:cNvSpPr>
            <a:spLocks noGrp="1"/>
          </p:cNvSpPr>
          <p:nvPr>
            <p:ph type="title"/>
          </p:nvPr>
        </p:nvSpPr>
        <p:spPr/>
        <p:txBody>
          <a:bodyPr>
            <a:normAutofit fontScale="90000"/>
          </a:bodyPr>
          <a:lstStyle/>
          <a:p>
            <a:r>
              <a:rPr lang="en-US"/>
              <a:t>Federation Protocols</a:t>
            </a:r>
            <a:endParaRPr lang="en-US" dirty="0"/>
          </a:p>
        </p:txBody>
      </p:sp>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240</a:t>
            </a:r>
            <a:endParaRPr lang="en-US" dirty="0"/>
          </a:p>
        </p:txBody>
      </p:sp>
    </p:spTree>
    <p:extLst>
      <p:ext uri="{BB962C8B-B14F-4D97-AF65-F5344CB8AC3E}">
        <p14:creationId xmlns:p14="http://schemas.microsoft.com/office/powerpoint/2010/main" val="770414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7"/>
            <a:ext cx="8945056" cy="4248027"/>
          </a:xfrm>
        </p:spPr>
        <p:txBody>
          <a:bodyPr/>
          <a:lstStyle/>
          <a:p>
            <a:r>
              <a:rPr lang="en-US" dirty="0"/>
              <a:t>Secure transmission of new credentials</a:t>
            </a:r>
          </a:p>
          <a:p>
            <a:r>
              <a:rPr lang="en-US" dirty="0"/>
              <a:t>Temporary password with “User must change password” policy</a:t>
            </a:r>
          </a:p>
          <a:p>
            <a:r>
              <a:rPr lang="en-US" dirty="0"/>
              <a:t>User-initiated request – authenticated by</a:t>
            </a:r>
          </a:p>
          <a:p>
            <a:pPr lvl="1"/>
            <a:r>
              <a:rPr lang="en-US" dirty="0"/>
              <a:t>Challenge questions (PII)</a:t>
            </a:r>
          </a:p>
          <a:p>
            <a:pPr lvl="1"/>
            <a:r>
              <a:rPr lang="en-US" dirty="0"/>
              <a:t>2-step verification</a:t>
            </a:r>
          </a:p>
          <a:p>
            <a:pPr lvl="1"/>
            <a:endParaRPr lang="en-US" dirty="0"/>
          </a:p>
        </p:txBody>
      </p:sp>
      <p:sp>
        <p:nvSpPr>
          <p:cNvPr id="3" name="Title 2"/>
          <p:cNvSpPr>
            <a:spLocks noGrp="1"/>
          </p:cNvSpPr>
          <p:nvPr>
            <p:ph type="title"/>
          </p:nvPr>
        </p:nvSpPr>
        <p:spPr/>
        <p:txBody>
          <a:bodyPr>
            <a:normAutofit fontScale="90000"/>
          </a:bodyPr>
          <a:lstStyle/>
          <a:p>
            <a:r>
              <a:rPr lang="en-US"/>
              <a:t>Self-service Password Reset</a:t>
            </a:r>
            <a:endParaRPr lang="en-US" dirty="0"/>
          </a:p>
        </p:txBody>
      </p:sp>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241</a:t>
            </a:r>
            <a:endParaRPr lang="en-US" dirty="0"/>
          </a:p>
        </p:txBody>
      </p:sp>
    </p:spTree>
    <p:extLst>
      <p:ext uri="{BB962C8B-B14F-4D97-AF65-F5344CB8AC3E}">
        <p14:creationId xmlns:p14="http://schemas.microsoft.com/office/powerpoint/2010/main" val="331566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504" y="1340767"/>
            <a:ext cx="4611210" cy="4419477"/>
          </a:xfrm>
        </p:spPr>
        <p:txBody>
          <a:bodyPr/>
          <a:lstStyle/>
          <a:p>
            <a:r>
              <a:rPr lang="en-US" noProof="0" dirty="0"/>
              <a:t>Deploy a Network Access Control (NAC) solution</a:t>
            </a:r>
          </a:p>
          <a:p>
            <a:r>
              <a:rPr lang="en-US" noProof="0" dirty="0"/>
              <a:t>Describe issues affecting identity management and authentication</a:t>
            </a:r>
          </a:p>
        </p:txBody>
      </p:sp>
      <p:sp>
        <p:nvSpPr>
          <p:cNvPr id="3" name="Footer Placeholder 2"/>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4" name="Slide Number Placeholder 3"/>
          <p:cNvSpPr>
            <a:spLocks noGrp="1"/>
          </p:cNvSpPr>
          <p:nvPr>
            <p:ph type="sldNum" sz="quarter" idx="4"/>
          </p:nvPr>
        </p:nvSpPr>
        <p:spPr>
          <a:xfrm>
            <a:off x="8595123" y="5588794"/>
            <a:ext cx="548878" cy="411956"/>
          </a:xfrm>
        </p:spPr>
        <p:txBody>
          <a:bodyPr/>
          <a:lstStyle/>
          <a:p>
            <a:r>
              <a:rPr lang="en-US"/>
              <a:t>225</a:t>
            </a:r>
            <a:endParaRPr lang="en-US" dirty="0"/>
          </a:p>
        </p:txBody>
      </p:sp>
    </p:spTree>
    <p:extLst>
      <p:ext uri="{BB962C8B-B14F-4D97-AF65-F5344CB8AC3E}">
        <p14:creationId xmlns:p14="http://schemas.microsoft.com/office/powerpoint/2010/main" val="237078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7"/>
            <a:ext cx="8945056" cy="4248027"/>
          </a:xfrm>
        </p:spPr>
        <p:txBody>
          <a:bodyPr>
            <a:normAutofit fontScale="92500" lnSpcReduction="20000"/>
          </a:bodyPr>
          <a:lstStyle/>
          <a:p>
            <a:r>
              <a:rPr lang="en-US" dirty="0"/>
              <a:t>Impersonation</a:t>
            </a:r>
          </a:p>
          <a:p>
            <a:pPr lvl="1"/>
            <a:r>
              <a:rPr lang="en-US" dirty="0"/>
              <a:t>Any type of spoofing</a:t>
            </a:r>
          </a:p>
          <a:p>
            <a:pPr lvl="1"/>
            <a:r>
              <a:rPr lang="en-US" dirty="0"/>
              <a:t>More specifically, obtaining or controlling a user account fraudulently</a:t>
            </a:r>
          </a:p>
          <a:p>
            <a:r>
              <a:rPr lang="en-US" dirty="0"/>
              <a:t>DNS spoofing</a:t>
            </a:r>
          </a:p>
          <a:p>
            <a:pPr lvl="1"/>
            <a:r>
              <a:rPr lang="en-US" dirty="0"/>
              <a:t>Redirect clients to malicious host</a:t>
            </a:r>
          </a:p>
          <a:p>
            <a:pPr lvl="1"/>
            <a:r>
              <a:rPr lang="en-US" dirty="0"/>
              <a:t>Client-side and server-side versions</a:t>
            </a:r>
          </a:p>
          <a:p>
            <a:r>
              <a:rPr lang="en-US" dirty="0"/>
              <a:t>Session hijacking</a:t>
            </a:r>
          </a:p>
          <a:p>
            <a:pPr lvl="1"/>
            <a:r>
              <a:rPr lang="en-US" dirty="0"/>
              <a:t>Can exploit at IP, TCP, or application (e.g. cookies) level</a:t>
            </a:r>
          </a:p>
          <a:p>
            <a:r>
              <a:rPr lang="en-US" dirty="0"/>
              <a:t>Replay attack</a:t>
            </a:r>
          </a:p>
        </p:txBody>
      </p:sp>
      <p:sp>
        <p:nvSpPr>
          <p:cNvPr id="3" name="Title 2"/>
          <p:cNvSpPr>
            <a:spLocks noGrp="1"/>
          </p:cNvSpPr>
          <p:nvPr>
            <p:ph type="title"/>
          </p:nvPr>
        </p:nvSpPr>
        <p:spPr/>
        <p:txBody>
          <a:bodyPr>
            <a:normAutofit fontScale="90000"/>
          </a:bodyPr>
          <a:lstStyle/>
          <a:p>
            <a:r>
              <a:rPr lang="en-US"/>
              <a:t>Exploiting Identities (1)</a:t>
            </a:r>
            <a:endParaRPr lang="en-US" dirty="0"/>
          </a:p>
        </p:txBody>
      </p:sp>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242</a:t>
            </a:r>
            <a:endParaRPr lang="en-US" dirty="0"/>
          </a:p>
        </p:txBody>
      </p:sp>
    </p:spTree>
    <p:extLst>
      <p:ext uri="{BB962C8B-B14F-4D97-AF65-F5344CB8AC3E}">
        <p14:creationId xmlns:p14="http://schemas.microsoft.com/office/powerpoint/2010/main" val="36193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Exploiting Identities (2)</a:t>
            </a:r>
            <a:endParaRPr lang="en-US" dirty="0"/>
          </a:p>
        </p:txBody>
      </p:sp>
      <p:pic>
        <p:nvPicPr>
          <p:cNvPr id="7" name="Content Placeholder 6" descr="Using Ettercap to perform DNS spoofing - it poisons the ARP cache of 10.1.0.1 and 10.1.0.128 to intercept traffic then uses the etter.dns configuration file to resolve host and domain names to crafted IP addresses"/>
          <p:cNvPicPr>
            <a:picLocks noGrp="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9056" y="2127418"/>
            <a:ext cx="4457700" cy="3015120"/>
          </a:xfrm>
        </p:spPr>
      </p:pic>
      <p:sp>
        <p:nvSpPr>
          <p:cNvPr id="4" name="Content Placeholder 3"/>
          <p:cNvSpPr>
            <a:spLocks noGrp="1"/>
          </p:cNvSpPr>
          <p:nvPr>
            <p:ph sz="half" idx="2"/>
          </p:nvPr>
        </p:nvSpPr>
        <p:spPr/>
        <p:txBody>
          <a:bodyPr>
            <a:normAutofit fontScale="85000" lnSpcReduction="10000"/>
          </a:bodyPr>
          <a:lstStyle/>
          <a:p>
            <a:r>
              <a:rPr lang="en-US"/>
              <a:t>Man-in-the-Middle Attack</a:t>
            </a:r>
          </a:p>
          <a:p>
            <a:pPr lvl="1"/>
            <a:r>
              <a:rPr lang="en-US"/>
              <a:t>Adversary positions himself as an intercepting proxy</a:t>
            </a:r>
          </a:p>
          <a:p>
            <a:pPr lvl="1"/>
            <a:r>
              <a:rPr lang="en-US"/>
              <a:t>Can sniff, modify, and forward traffic</a:t>
            </a:r>
          </a:p>
          <a:p>
            <a:pPr lvl="1"/>
            <a:r>
              <a:rPr lang="en-US"/>
              <a:t>Man-in-the-Browser</a:t>
            </a:r>
          </a:p>
          <a:p>
            <a:r>
              <a:rPr lang="en-US"/>
              <a:t>ARP spoofing / poisoning</a:t>
            </a:r>
          </a:p>
          <a:p>
            <a:r>
              <a:rPr lang="en-US"/>
              <a:t>Privilege escalation</a:t>
            </a:r>
          </a:p>
          <a:p>
            <a:r>
              <a:rPr lang="en-US"/>
              <a:t>Rootkits and Trojans</a:t>
            </a:r>
          </a:p>
          <a:p>
            <a:endParaRPr lang="en-US"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defPPr>
              <a:defRPr lang="en-US"/>
            </a:defPPr>
            <a:lvl1pPr marL="0" algn="l" defTabSz="914400" rtl="0" eaLnBrk="1" latinLnBrk="0" hangingPunct="1">
              <a:defRPr sz="1600" kern="1200">
                <a:solidFill>
                  <a:schemeClr val="tx1"/>
                </a:solidFill>
                <a:latin typeface="+mj-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defPPr>
              <a:defRPr lang="en-US"/>
            </a:defPPr>
            <a:lvl1pPr marL="0" algn="ctr" defTabSz="914400" rtl="0" eaLnBrk="1" latinLnBrk="0" hangingPunct="1">
              <a:defRPr sz="1600" b="0" kern="1200">
                <a:solidFill>
                  <a:schemeClr val="tx1"/>
                </a:solidFill>
                <a:latin typeface="+mj-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14092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412775"/>
            <a:ext cx="9017064" cy="4176019"/>
          </a:xfrm>
        </p:spPr>
        <p:txBody>
          <a:bodyPr>
            <a:normAutofit fontScale="85000" lnSpcReduction="20000"/>
          </a:bodyPr>
          <a:lstStyle/>
          <a:p>
            <a:r>
              <a:rPr lang="en-US" dirty="0" err="1"/>
              <a:t>SSLstrip</a:t>
            </a:r>
            <a:endParaRPr lang="en-US" dirty="0"/>
          </a:p>
          <a:p>
            <a:pPr lvl="1"/>
            <a:r>
              <a:rPr lang="en-US" dirty="0"/>
              <a:t>Trick users into thinking a site uses HTTP rather than HTTPS</a:t>
            </a:r>
          </a:p>
          <a:p>
            <a:pPr lvl="1"/>
            <a:r>
              <a:rPr lang="en-US" dirty="0"/>
              <a:t>Mitigate with HTTP Strict Transport Security (HSTS) </a:t>
            </a:r>
          </a:p>
          <a:p>
            <a:r>
              <a:rPr lang="en-US" dirty="0"/>
              <a:t>Cross-Site Scripting (XSS)</a:t>
            </a:r>
          </a:p>
          <a:p>
            <a:pPr lvl="1"/>
            <a:r>
              <a:rPr lang="en-US" dirty="0"/>
              <a:t>Attacker identifies an input validation vulnerability in the trusted site</a:t>
            </a:r>
          </a:p>
          <a:p>
            <a:pPr lvl="1"/>
            <a:r>
              <a:rPr lang="en-US" dirty="0"/>
              <a:t>Attacker crafts a URL to perform a code injection against the trusted site</a:t>
            </a:r>
          </a:p>
          <a:p>
            <a:pPr lvl="1"/>
            <a:r>
              <a:rPr lang="en-US" dirty="0"/>
              <a:t>User opens URL and becomes victim to the attacker’s arbitrary code / script</a:t>
            </a:r>
          </a:p>
          <a:p>
            <a:pPr lvl="1"/>
            <a:r>
              <a:rPr lang="en-US" dirty="0"/>
              <a:t>Also stored / persistent XSS and client-side XSS</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Exploiting Browsers and Applications (1)</a:t>
            </a:r>
          </a:p>
        </p:txBody>
      </p:sp>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245</a:t>
            </a:r>
            <a:endParaRPr lang="en-US" dirty="0"/>
          </a:p>
        </p:txBody>
      </p:sp>
    </p:spTree>
    <p:extLst>
      <p:ext uri="{BB962C8B-B14F-4D97-AF65-F5344CB8AC3E}">
        <p14:creationId xmlns:p14="http://schemas.microsoft.com/office/powerpoint/2010/main" val="2282300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Cookies</a:t>
            </a:r>
          </a:p>
          <a:p>
            <a:pPr lvl="1"/>
            <a:r>
              <a:rPr lang="en-US"/>
              <a:t>Cookie access control</a:t>
            </a:r>
          </a:p>
          <a:p>
            <a:pPr lvl="1"/>
            <a:r>
              <a:rPr lang="en-US"/>
              <a:t>Secure session ID management to prevent replay / hijacking</a:t>
            </a:r>
          </a:p>
          <a:p>
            <a:pPr lvl="1"/>
            <a:r>
              <a:rPr lang="en-US"/>
              <a:t>Secure cookies</a:t>
            </a:r>
          </a:p>
          <a:p>
            <a:r>
              <a:rPr lang="en-US"/>
              <a:t>Cross-site Request Forgery (XSRF) </a:t>
            </a:r>
          </a:p>
          <a:p>
            <a:pPr lvl="1"/>
            <a:r>
              <a:rPr lang="en-US"/>
              <a:t>Exploit a valid session</a:t>
            </a:r>
          </a:p>
          <a:p>
            <a:pPr lvl="1"/>
            <a:r>
              <a:rPr lang="en-US"/>
              <a:t>Confused deputy</a:t>
            </a:r>
            <a:endParaRPr lang="en-US" dirty="0"/>
          </a:p>
        </p:txBody>
      </p:sp>
      <p:sp>
        <p:nvSpPr>
          <p:cNvPr id="3" name="Title 2"/>
          <p:cNvSpPr>
            <a:spLocks noGrp="1"/>
          </p:cNvSpPr>
          <p:nvPr>
            <p:ph type="title"/>
          </p:nvPr>
        </p:nvSpPr>
        <p:spPr/>
        <p:txBody>
          <a:bodyPr>
            <a:normAutofit fontScale="90000"/>
          </a:bodyPr>
          <a:lstStyle/>
          <a:p>
            <a:r>
              <a:rPr lang="en-US"/>
              <a:t>Exploiting Browsers and Applications (2)</a:t>
            </a:r>
            <a:endParaRPr lang="en-US" dirty="0"/>
          </a:p>
        </p:txBody>
      </p:sp>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246</a:t>
            </a:r>
            <a:endParaRPr lang="en-US" dirty="0"/>
          </a:p>
        </p:txBody>
      </p:sp>
    </p:spTree>
    <p:extLst>
      <p:ext uri="{BB962C8B-B14F-4D97-AF65-F5344CB8AC3E}">
        <p14:creationId xmlns:p14="http://schemas.microsoft.com/office/powerpoint/2010/main" val="3810941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436096" y="1340768"/>
            <a:ext cx="3707904" cy="5097276"/>
          </a:xfrm>
        </p:spPr>
        <p:txBody>
          <a:bodyPr/>
          <a:lstStyle/>
          <a:p>
            <a:r>
              <a:rPr lang="en-US" noProof="0"/>
              <a:t>Deploy a Network Access Control (NAC) solution</a:t>
            </a:r>
          </a:p>
          <a:p>
            <a:r>
              <a:rPr lang="en-US" noProof="0"/>
              <a:t>Describe issues affecting identity management and authentication</a:t>
            </a:r>
            <a:endParaRPr lang="en-US" noProof="0" dirty="0"/>
          </a:p>
        </p:txBody>
      </p:sp>
      <p:sp>
        <p:nvSpPr>
          <p:cNvPr id="3" name="Footer Placeholder 2"/>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4" name="Slide Number Placeholder 3"/>
          <p:cNvSpPr>
            <a:spLocks noGrp="1"/>
          </p:cNvSpPr>
          <p:nvPr>
            <p:ph type="sldNum" sz="quarter" idx="4"/>
          </p:nvPr>
        </p:nvSpPr>
        <p:spPr/>
        <p:txBody>
          <a:bodyPr/>
          <a:lstStyle/>
          <a:p>
            <a:r>
              <a:rPr lang="en-US"/>
              <a:t>248</a:t>
            </a:r>
            <a:endParaRPr lang="en-US" dirty="0"/>
          </a:p>
        </p:txBody>
      </p:sp>
    </p:spTree>
    <p:extLst>
      <p:ext uri="{BB962C8B-B14F-4D97-AF65-F5344CB8AC3E}">
        <p14:creationId xmlns:p14="http://schemas.microsoft.com/office/powerpoint/2010/main" val="1384689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504" y="1412776"/>
            <a:ext cx="3959794" cy="4347468"/>
          </a:xfrm>
        </p:spPr>
        <p:txBody>
          <a:bodyPr/>
          <a:lstStyle/>
          <a:p>
            <a:r>
              <a:rPr lang="en-US" dirty="0"/>
              <a:t>Lab 13 / Secure Appliance Administration</a:t>
            </a:r>
          </a:p>
          <a:p>
            <a:r>
              <a:rPr lang="en-US" dirty="0"/>
              <a:t>Lab 14 / Email Spoofing and XSS</a:t>
            </a:r>
          </a:p>
        </p:txBody>
      </p:sp>
      <p:sp>
        <p:nvSpPr>
          <p:cNvPr id="3" name="Footer Placeholder 2"/>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Tree>
    <p:extLst>
      <p:ext uri="{BB962C8B-B14F-4D97-AF65-F5344CB8AC3E}">
        <p14:creationId xmlns:p14="http://schemas.microsoft.com/office/powerpoint/2010/main" val="2885073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5144691" y="1543051"/>
            <a:ext cx="3999309" cy="4183856"/>
          </a:xfrm>
        </p:spPr>
        <p:txBody>
          <a:bodyPr/>
          <a:lstStyle/>
          <a:p>
            <a:r>
              <a:rPr lang="en-US"/>
              <a:t>Configure Verify and Troubleshoot GRE Tunnel Connectivity</a:t>
            </a:r>
          </a:p>
          <a:p>
            <a:r>
              <a:rPr lang="en-US"/>
              <a:t>Implement SSL VPN using ASA Device Manager</a:t>
            </a:r>
            <a:endParaRPr lang="en-US" dirty="0"/>
          </a:p>
        </p:txBody>
      </p:sp>
      <p:sp>
        <p:nvSpPr>
          <p:cNvPr id="2" name="Footer Placeholder 1"/>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Tree>
    <p:extLst>
      <p:ext uri="{BB962C8B-B14F-4D97-AF65-F5344CB8AC3E}">
        <p14:creationId xmlns:p14="http://schemas.microsoft.com/office/powerpoint/2010/main" val="338132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40767"/>
            <a:ext cx="9052560" cy="4248027"/>
          </a:xfrm>
        </p:spPr>
        <p:txBody>
          <a:bodyPr>
            <a:normAutofit fontScale="92500" lnSpcReduction="10000"/>
          </a:bodyPr>
          <a:lstStyle/>
          <a:p>
            <a:r>
              <a:rPr lang="en-US" noProof="0" dirty="0"/>
              <a:t>Apply policies to allow or deny access in addition to user credentials</a:t>
            </a:r>
          </a:p>
          <a:p>
            <a:r>
              <a:rPr lang="en-US" noProof="0" dirty="0"/>
              <a:t>Health policy</a:t>
            </a:r>
          </a:p>
          <a:p>
            <a:pPr lvl="1"/>
            <a:r>
              <a:rPr lang="en-US" noProof="0" dirty="0"/>
              <a:t>A-V / HIPS software present and up-to-date?</a:t>
            </a:r>
          </a:p>
          <a:p>
            <a:pPr lvl="1"/>
            <a:r>
              <a:rPr lang="en-US" noProof="0" dirty="0"/>
              <a:t>Patches up-to-date?</a:t>
            </a:r>
          </a:p>
          <a:p>
            <a:pPr lvl="1"/>
            <a:r>
              <a:rPr lang="en-US" noProof="0" dirty="0"/>
              <a:t>Host firewall enabled and correctly configured?</a:t>
            </a:r>
          </a:p>
          <a:p>
            <a:r>
              <a:rPr lang="en-US" noProof="0" dirty="0"/>
              <a:t>Solutions for PC / laptop (Windows / Linux) and for mobile (Android / iOS)</a:t>
            </a:r>
          </a:p>
          <a:p>
            <a:r>
              <a:rPr lang="en-US" noProof="0" dirty="0"/>
              <a:t>Solutions for the Internet of Things?</a:t>
            </a:r>
          </a:p>
        </p:txBody>
      </p:sp>
      <p:sp>
        <p:nvSpPr>
          <p:cNvPr id="3" name="Title 2"/>
          <p:cNvSpPr>
            <a:spLocks noGrp="1"/>
          </p:cNvSpPr>
          <p:nvPr>
            <p:ph type="title"/>
          </p:nvPr>
        </p:nvSpPr>
        <p:spPr/>
        <p:txBody>
          <a:bodyPr>
            <a:normAutofit fontScale="90000"/>
          </a:bodyPr>
          <a:lstStyle/>
          <a:p>
            <a:r>
              <a:rPr lang="en-US" noProof="0"/>
              <a:t>Network Access Control (1)</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225</a:t>
            </a:r>
            <a:endParaRPr lang="en-US" dirty="0"/>
          </a:p>
        </p:txBody>
      </p:sp>
    </p:spTree>
    <p:extLst>
      <p:ext uri="{BB962C8B-B14F-4D97-AF65-F5344CB8AC3E}">
        <p14:creationId xmlns:p14="http://schemas.microsoft.com/office/powerpoint/2010/main" val="305351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a:t>Network Access Control (2)</a:t>
            </a:r>
            <a:endParaRPr lang="en-US" noProof="0" dirty="0"/>
          </a:p>
        </p:txBody>
      </p:sp>
      <p:pic>
        <p:nvPicPr>
          <p:cNvPr id="7" name="Content Placeholder 6" descr="Configuring a Windows Network Policy Server (NPS) with Network Access Protection (NAP) health policies"/>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9056" y="2050144"/>
            <a:ext cx="4457700" cy="3169670"/>
          </a:xfrm>
        </p:spPr>
      </p:pic>
      <p:sp>
        <p:nvSpPr>
          <p:cNvPr id="4" name="Content Placeholder 3"/>
          <p:cNvSpPr>
            <a:spLocks noGrp="1"/>
          </p:cNvSpPr>
          <p:nvPr>
            <p:ph sz="half" idx="2"/>
          </p:nvPr>
        </p:nvSpPr>
        <p:spPr/>
        <p:txBody>
          <a:bodyPr>
            <a:normAutofit/>
          </a:bodyPr>
          <a:lstStyle/>
          <a:p>
            <a:r>
              <a:rPr lang="en-US" noProof="0"/>
              <a:t>Gathering data </a:t>
            </a:r>
          </a:p>
          <a:p>
            <a:r>
              <a:rPr lang="en-US" noProof="0"/>
              <a:t>Remediation </a:t>
            </a:r>
          </a:p>
          <a:p>
            <a:r>
              <a:rPr lang="en-US" noProof="0"/>
              <a:t>Management </a:t>
            </a:r>
          </a:p>
          <a:p>
            <a:r>
              <a:rPr lang="en-US" noProof="0"/>
              <a:t>Pre- and post-admission control </a:t>
            </a:r>
          </a:p>
          <a:p>
            <a:r>
              <a:rPr lang="en-US" noProof="0"/>
              <a:t>Integration </a:t>
            </a:r>
          </a:p>
          <a:p>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defPPr>
              <a:defRPr lang="en-US"/>
            </a:defPPr>
            <a:lvl1pPr marL="0" algn="l" defTabSz="914400" rtl="0" eaLnBrk="1" latinLnBrk="0" hangingPunct="1">
              <a:defRPr sz="1600" kern="1200">
                <a:solidFill>
                  <a:schemeClr val="tx1"/>
                </a:solidFill>
                <a:latin typeface="+mj-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defPPr>
              <a:defRPr lang="en-US"/>
            </a:defPPr>
            <a:lvl1pPr marL="0" algn="ctr" defTabSz="914400" rtl="0" eaLnBrk="1" latinLnBrk="0" hangingPunct="1">
              <a:defRPr sz="1600" b="0" kern="1200">
                <a:solidFill>
                  <a:schemeClr val="tx1"/>
                </a:solidFill>
                <a:latin typeface="+mj-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00341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NAC framework"/>
          <p:cNvPicPr>
            <a:picLocks noGrp="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773207" y="1681162"/>
            <a:ext cx="5574965" cy="3907632"/>
          </a:xfrm>
        </p:spPr>
      </p:pic>
      <p:sp>
        <p:nvSpPr>
          <p:cNvPr id="3" name="Title 2"/>
          <p:cNvSpPr>
            <a:spLocks noGrp="1"/>
          </p:cNvSpPr>
          <p:nvPr>
            <p:ph type="title"/>
          </p:nvPr>
        </p:nvSpPr>
        <p:spPr/>
        <p:txBody>
          <a:bodyPr>
            <a:normAutofit fontScale="90000"/>
          </a:bodyPr>
          <a:lstStyle/>
          <a:p>
            <a:r>
              <a:rPr lang="en-US" noProof="0"/>
              <a:t>NAC Components</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227</a:t>
            </a:r>
            <a:endParaRPr lang="en-US" dirty="0"/>
          </a:p>
        </p:txBody>
      </p:sp>
    </p:spTree>
    <p:extLst>
      <p:ext uri="{BB962C8B-B14F-4D97-AF65-F5344CB8AC3E}">
        <p14:creationId xmlns:p14="http://schemas.microsoft.com/office/powerpoint/2010/main" val="4087953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7504" y="1412775"/>
            <a:ext cx="8945056" cy="2244823"/>
          </a:xfrm>
        </p:spPr>
        <p:txBody>
          <a:bodyPr>
            <a:normAutofit lnSpcReduction="10000"/>
          </a:bodyPr>
          <a:lstStyle/>
          <a:p>
            <a:r>
              <a:rPr lang="en-US" noProof="0" dirty="0"/>
              <a:t>Time-based </a:t>
            </a:r>
          </a:p>
          <a:p>
            <a:r>
              <a:rPr lang="en-US" noProof="0" dirty="0"/>
              <a:t>Location-based </a:t>
            </a:r>
          </a:p>
          <a:p>
            <a:r>
              <a:rPr lang="en-US" noProof="0" dirty="0"/>
              <a:t>Role-based </a:t>
            </a:r>
          </a:p>
          <a:p>
            <a:r>
              <a:rPr lang="en-US" noProof="0" dirty="0"/>
              <a:t>Rule-based </a:t>
            </a:r>
          </a:p>
          <a:p>
            <a:endParaRPr lang="en-US" noProof="0" dirty="0"/>
          </a:p>
        </p:txBody>
      </p:sp>
      <p:sp>
        <p:nvSpPr>
          <p:cNvPr id="3" name="Title 2"/>
          <p:cNvSpPr>
            <a:spLocks noGrp="1"/>
          </p:cNvSpPr>
          <p:nvPr>
            <p:ph type="title"/>
          </p:nvPr>
        </p:nvSpPr>
        <p:spPr>
          <a:xfrm>
            <a:off x="251520" y="222818"/>
            <a:ext cx="6930084" cy="870550"/>
          </a:xfrm>
        </p:spPr>
        <p:txBody>
          <a:bodyPr>
            <a:normAutofit fontScale="90000"/>
          </a:bodyPr>
          <a:lstStyle/>
          <a:p>
            <a:r>
              <a:rPr lang="en-US" noProof="0"/>
              <a:t>NAC Policies</a:t>
            </a:r>
            <a:endParaRPr lang="en-US" noProof="0" dirty="0"/>
          </a:p>
        </p:txBody>
      </p:sp>
      <p:pic>
        <p:nvPicPr>
          <p:cNvPr id="8" name="Content Placeholder 7" descr="Adding conditions to a network access policy in Windows Network Policy Server (NPS)"/>
          <p:cNvPicPr>
            <a:picLocks noGrp="1"/>
          </p:cNvPicPr>
          <p:nvPr>
            <p:ph idx="12"/>
          </p:nvPr>
        </p:nvPicPr>
        <p:blipFill>
          <a:blip r:embed="rId3">
            <a:extLst>
              <a:ext uri="{28A0092B-C50C-407E-A947-70E740481C1C}">
                <a14:useLocalDpi xmlns:a14="http://schemas.microsoft.com/office/drawing/2010/main" val="0"/>
              </a:ext>
            </a:extLst>
          </a:blip>
          <a:srcRect/>
          <a:stretch>
            <a:fillRect/>
          </a:stretch>
        </p:blipFill>
        <p:spPr>
          <a:xfrm>
            <a:off x="2571679" y="3669506"/>
            <a:ext cx="3978020" cy="2057400"/>
          </a:xfrm>
        </p:spPr>
      </p:pic>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227</a:t>
            </a:r>
            <a:endParaRPr lang="en-US" dirty="0"/>
          </a:p>
        </p:txBody>
      </p:sp>
    </p:spTree>
    <p:extLst>
      <p:ext uri="{BB962C8B-B14F-4D97-AF65-F5344CB8AC3E}">
        <p14:creationId xmlns:p14="http://schemas.microsoft.com/office/powerpoint/2010/main" val="357463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a:t>NAC Products and Frameworks</a:t>
            </a:r>
            <a:endParaRPr lang="en-US" noProof="0" dirty="0"/>
          </a:p>
        </p:txBody>
      </p:sp>
      <p:sp>
        <p:nvSpPr>
          <p:cNvPr id="3" name="Content Placeholder 2"/>
          <p:cNvSpPr>
            <a:spLocks noGrp="1"/>
          </p:cNvSpPr>
          <p:nvPr>
            <p:ph sz="half" idx="1"/>
          </p:nvPr>
        </p:nvSpPr>
        <p:spPr/>
        <p:txBody>
          <a:bodyPr>
            <a:normAutofit fontScale="70000" lnSpcReduction="20000"/>
          </a:bodyPr>
          <a:lstStyle/>
          <a:p>
            <a:r>
              <a:rPr lang="en-US" noProof="0"/>
              <a:t>Products</a:t>
            </a:r>
          </a:p>
          <a:p>
            <a:pPr lvl="1"/>
            <a:r>
              <a:rPr lang="en-US" noProof="0"/>
              <a:t>Cisco Network Admission Control (CNAC</a:t>
            </a:r>
          </a:p>
          <a:p>
            <a:pPr lvl="1"/>
            <a:r>
              <a:rPr lang="en-US" noProof="0"/>
              <a:t>Network Policy Server (NPS) / Network Access Protection (NAP) </a:t>
            </a:r>
          </a:p>
          <a:p>
            <a:pPr lvl="1"/>
            <a:r>
              <a:rPr lang="en-US" noProof="0"/>
              <a:t>Trusted Network Connect </a:t>
            </a:r>
          </a:p>
          <a:p>
            <a:pPr lvl="1"/>
            <a:r>
              <a:rPr lang="en-US" noProof="0"/>
              <a:t>…</a:t>
            </a:r>
          </a:p>
          <a:p>
            <a:r>
              <a:rPr lang="en-US" noProof="0"/>
              <a:t>Interoperability between NAC products</a:t>
            </a:r>
          </a:p>
          <a:p>
            <a:r>
              <a:rPr lang="en-US" noProof="0"/>
              <a:t>Compatibility with client devices (exception management)</a:t>
            </a:r>
          </a:p>
          <a:p>
            <a:endParaRPr lang="en-US" noProof="0" dirty="0"/>
          </a:p>
        </p:txBody>
      </p:sp>
      <p:pic>
        <p:nvPicPr>
          <p:cNvPr id="7" name="Content Placeholder 6" descr="Configuring policy settings for host admission control on a Windows Network Policy Server (NPS)"/>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94623" y="2055079"/>
            <a:ext cx="4455319" cy="3159800"/>
          </a:xfrm>
        </p:spPr>
      </p:pic>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defPPr>
              <a:defRPr lang="en-US"/>
            </a:defPPr>
            <a:lvl1pPr marL="0" algn="l" defTabSz="914400" rtl="0" eaLnBrk="1" latinLnBrk="0" hangingPunct="1">
              <a:defRPr sz="1600" kern="1200">
                <a:solidFill>
                  <a:schemeClr val="tx1"/>
                </a:solidFill>
                <a:latin typeface="+mj-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defPPr>
              <a:defRPr lang="en-US"/>
            </a:defPPr>
            <a:lvl1pPr marL="0" algn="ctr" defTabSz="914400" rtl="0" eaLnBrk="1" latinLnBrk="0" hangingPunct="1">
              <a:defRPr sz="1600" b="0" kern="1200">
                <a:solidFill>
                  <a:schemeClr val="tx1"/>
                </a:solidFill>
                <a:latin typeface="+mj-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20423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412775"/>
            <a:ext cx="9017064" cy="4176019"/>
          </a:xfrm>
        </p:spPr>
        <p:txBody>
          <a:bodyPr>
            <a:normAutofit fontScale="70000" lnSpcReduction="20000"/>
          </a:bodyPr>
          <a:lstStyle/>
          <a:p>
            <a:r>
              <a:rPr lang="en-US" noProof="0" dirty="0"/>
              <a:t>Identification versus authentication</a:t>
            </a:r>
          </a:p>
          <a:p>
            <a:r>
              <a:rPr lang="en-US" noProof="0" dirty="0"/>
              <a:t>Account</a:t>
            </a:r>
          </a:p>
          <a:p>
            <a:pPr lvl="1"/>
            <a:r>
              <a:rPr lang="en-US" noProof="0" dirty="0"/>
              <a:t>Identifier</a:t>
            </a:r>
          </a:p>
          <a:p>
            <a:pPr lvl="1"/>
            <a:r>
              <a:rPr lang="en-US" noProof="0" dirty="0"/>
              <a:t>Credentials</a:t>
            </a:r>
          </a:p>
          <a:p>
            <a:pPr lvl="1"/>
            <a:r>
              <a:rPr lang="en-US" noProof="0" dirty="0"/>
              <a:t>Profile</a:t>
            </a:r>
          </a:p>
          <a:p>
            <a:r>
              <a:rPr lang="en-US" noProof="0" dirty="0"/>
              <a:t>Issuance / enrollment</a:t>
            </a:r>
          </a:p>
          <a:p>
            <a:pPr lvl="1"/>
            <a:r>
              <a:rPr lang="en-US" dirty="0"/>
              <a:t>Identity proofing</a:t>
            </a:r>
          </a:p>
          <a:p>
            <a:pPr lvl="1"/>
            <a:r>
              <a:rPr lang="en-US" dirty="0"/>
              <a:t>Ensuring only valid accounts are created </a:t>
            </a:r>
          </a:p>
          <a:p>
            <a:pPr lvl="1"/>
            <a:r>
              <a:rPr lang="en-US" dirty="0"/>
              <a:t>Secure transmission of credentials </a:t>
            </a:r>
          </a:p>
          <a:p>
            <a:pPr lvl="1"/>
            <a:r>
              <a:rPr lang="en-US" dirty="0"/>
              <a:t>Revoking the account </a:t>
            </a:r>
          </a:p>
          <a:p>
            <a:r>
              <a:rPr lang="en-US" dirty="0"/>
              <a:t>Managing digital identities</a:t>
            </a:r>
          </a:p>
          <a:p>
            <a:pPr lvl="1"/>
            <a:r>
              <a:rPr lang="en-US" dirty="0"/>
              <a:t>Password reset </a:t>
            </a:r>
          </a:p>
          <a:p>
            <a:pPr lvl="1"/>
            <a:r>
              <a:rPr lang="en-US" dirty="0"/>
              <a:t>Single sign-on </a:t>
            </a:r>
          </a:p>
          <a:p>
            <a:pPr lvl="1"/>
            <a:endParaRPr lang="en-US" dirty="0"/>
          </a:p>
          <a:p>
            <a:endParaRPr lang="en-US" noProof="0" dirty="0"/>
          </a:p>
        </p:txBody>
      </p:sp>
      <p:sp>
        <p:nvSpPr>
          <p:cNvPr id="3" name="Title 2"/>
          <p:cNvSpPr>
            <a:spLocks noGrp="1"/>
          </p:cNvSpPr>
          <p:nvPr>
            <p:ph type="title"/>
          </p:nvPr>
        </p:nvSpPr>
        <p:spPr/>
        <p:txBody>
          <a:bodyPr>
            <a:normAutofit fontScale="90000"/>
          </a:bodyPr>
          <a:lstStyle/>
          <a:p>
            <a:r>
              <a:rPr lang="en-US" noProof="0"/>
              <a:t>Identity Management</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229</a:t>
            </a:r>
            <a:endParaRPr lang="en-US" dirty="0"/>
          </a:p>
        </p:txBody>
      </p:sp>
    </p:spTree>
    <p:extLst>
      <p:ext uri="{BB962C8B-B14F-4D97-AF65-F5344CB8AC3E}">
        <p14:creationId xmlns:p14="http://schemas.microsoft.com/office/powerpoint/2010/main" val="3629792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7"/>
            <a:ext cx="8945056" cy="4176465"/>
          </a:xfrm>
        </p:spPr>
        <p:txBody>
          <a:bodyPr>
            <a:normAutofit fontScale="77500" lnSpcReduction="20000"/>
          </a:bodyPr>
          <a:lstStyle/>
          <a:p>
            <a:r>
              <a:rPr lang="en-US" dirty="0"/>
              <a:t>Personnel</a:t>
            </a:r>
          </a:p>
          <a:p>
            <a:pPr lvl="1"/>
            <a:r>
              <a:rPr lang="en-US" dirty="0"/>
              <a:t>Security awareness training and education</a:t>
            </a:r>
          </a:p>
          <a:p>
            <a:pPr lvl="1"/>
            <a:r>
              <a:rPr lang="en-US" dirty="0"/>
              <a:t>Control of privileged accounts</a:t>
            </a:r>
          </a:p>
          <a:p>
            <a:pPr lvl="1"/>
            <a:r>
              <a:rPr lang="en-US" dirty="0"/>
              <a:t>Using shared accounts (appliances, cloud services)</a:t>
            </a:r>
          </a:p>
          <a:p>
            <a:r>
              <a:rPr lang="en-US" dirty="0"/>
              <a:t>Roles</a:t>
            </a:r>
          </a:p>
          <a:p>
            <a:pPr lvl="1"/>
            <a:r>
              <a:rPr lang="en-US" dirty="0"/>
              <a:t>Assign privileges based on user context (what role are they performing)</a:t>
            </a:r>
          </a:p>
          <a:p>
            <a:pPr lvl="1"/>
            <a:r>
              <a:rPr lang="en-US" dirty="0"/>
              <a:t>Fine-grained control over rights</a:t>
            </a:r>
          </a:p>
          <a:p>
            <a:pPr lvl="1"/>
            <a:r>
              <a:rPr lang="en-US" dirty="0"/>
              <a:t>Regular audits</a:t>
            </a:r>
          </a:p>
          <a:p>
            <a:pPr lvl="2"/>
            <a:r>
              <a:rPr lang="en-US" dirty="0"/>
              <a:t>Does the role require the permissions it has gained?</a:t>
            </a:r>
          </a:p>
          <a:p>
            <a:pPr lvl="2"/>
            <a:r>
              <a:rPr lang="en-US" dirty="0"/>
              <a:t>Are users assigned to appropriate roles?</a:t>
            </a:r>
          </a:p>
          <a:p>
            <a:pPr lvl="2"/>
            <a:r>
              <a:rPr lang="en-US" dirty="0"/>
              <a:t>What are the effective permissions of particular user accounts?</a:t>
            </a:r>
          </a:p>
          <a:p>
            <a:pPr lvl="2"/>
            <a:endParaRPr lang="en-US" dirty="0"/>
          </a:p>
        </p:txBody>
      </p:sp>
      <p:sp>
        <p:nvSpPr>
          <p:cNvPr id="3" name="Title 2"/>
          <p:cNvSpPr>
            <a:spLocks noGrp="1"/>
          </p:cNvSpPr>
          <p:nvPr>
            <p:ph type="title"/>
          </p:nvPr>
        </p:nvSpPr>
        <p:spPr/>
        <p:txBody>
          <a:bodyPr>
            <a:normAutofit fontScale="90000"/>
          </a:bodyPr>
          <a:lstStyle/>
          <a:p>
            <a:r>
              <a:rPr lang="en-US"/>
              <a:t>Identity Security Issues (1)</a:t>
            </a:r>
            <a:endParaRPr lang="en-US" dirty="0"/>
          </a:p>
        </p:txBody>
      </p:sp>
      <p:sp>
        <p:nvSpPr>
          <p:cNvPr id="4" name="Footer Placeholder 3"/>
          <p:cNvSpPr>
            <a:spLocks noGrp="1"/>
          </p:cNvSpPr>
          <p:nvPr>
            <p:ph type="ftr" sz="quarter" idx="3"/>
          </p:nvPr>
        </p:nvSpPr>
        <p:spPr>
          <a:xfrm>
            <a:off x="0" y="5760244"/>
            <a:ext cx="9144000" cy="240506"/>
          </a:xfrm>
        </p:spPr>
        <p:txBody>
          <a:bodyPr/>
          <a:lstStyle/>
          <a:p>
            <a:r>
              <a:rPr lang="en-GB"/>
              <a:t>5.2 Managing Identities and Access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231</a:t>
            </a:r>
            <a:endParaRPr lang="en-US" dirty="0"/>
          </a:p>
        </p:txBody>
      </p:sp>
    </p:spTree>
    <p:extLst>
      <p:ext uri="{BB962C8B-B14F-4D97-AF65-F5344CB8AC3E}">
        <p14:creationId xmlns:p14="http://schemas.microsoft.com/office/powerpoint/2010/main" val="38168383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rista Retail Sa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arista Retail Sales" id="{95B5E1FF-A33A-424D-8081-71FD54102483}" vid="{544AE75F-FCAA-41C4-86DF-99DC97490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Barista Retail Sales</Template>
  <TotalTime>3825</TotalTime>
  <Words>1898</Words>
  <Application>Microsoft Office PowerPoint</Application>
  <PresentationFormat>On-screen Show (4:3)</PresentationFormat>
  <Paragraphs>248</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Barista Retail Sales</vt:lpstr>
      <vt:lpstr>CompTIA CySA+ Certification</vt:lpstr>
      <vt:lpstr>PowerPoint Presentation</vt:lpstr>
      <vt:lpstr>Network Access Control (1)</vt:lpstr>
      <vt:lpstr>Network Access Control (2)</vt:lpstr>
      <vt:lpstr>NAC Components</vt:lpstr>
      <vt:lpstr>NAC Policies</vt:lpstr>
      <vt:lpstr>NAC Products and Frameworks</vt:lpstr>
      <vt:lpstr>Identity Management</vt:lpstr>
      <vt:lpstr>Identity Security Issues (1)</vt:lpstr>
      <vt:lpstr>Identity Security Issues (2)</vt:lpstr>
      <vt:lpstr>OpenSSL</vt:lpstr>
      <vt:lpstr>Identity Repositories</vt:lpstr>
      <vt:lpstr>RADIUS (1)</vt:lpstr>
      <vt:lpstr>RADIUS (2)</vt:lpstr>
      <vt:lpstr>Securing Identity Repositories</vt:lpstr>
      <vt:lpstr>Context-based Authentication</vt:lpstr>
      <vt:lpstr>Single Sign-on and Federation</vt:lpstr>
      <vt:lpstr>Federation Protocols</vt:lpstr>
      <vt:lpstr>Self-service Password Reset</vt:lpstr>
      <vt:lpstr>Exploiting Identities (1)</vt:lpstr>
      <vt:lpstr>Exploiting Identities (2)</vt:lpstr>
      <vt:lpstr>Exploiting Browsers and Applications (1)</vt:lpstr>
      <vt:lpstr>Exploiting Browsers and Applications (2)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jkldslksdj</dc:title>
  <dc:creator>Student</dc:creator>
  <cp:lastModifiedBy>Kenneth Jones</cp:lastModifiedBy>
  <cp:revision>544</cp:revision>
  <cp:lastPrinted>2019-04-30T13:46:42Z</cp:lastPrinted>
  <dcterms:created xsi:type="dcterms:W3CDTF">2012-02-10T11:33:12Z</dcterms:created>
  <dcterms:modified xsi:type="dcterms:W3CDTF">2019-05-06T07:50:31Z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322F10E6-1A27-406E-AD67-67C06866BA2C</vt:lpwstr>
  </property>
  <property fmtid="{D5CDD505-2E9C-101B-9397-08002B2CF9AE}" pid="3" name="ArticulatePath">
    <vt:lpwstr>ETB Open Day Presentation</vt:lpwstr>
  </property>
</Properties>
</file>