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1" r:id="rId1"/>
  </p:sldMasterIdLst>
  <p:notesMasterIdLst>
    <p:notesMasterId r:id="rId22"/>
  </p:notesMasterIdLst>
  <p:handoutMasterIdLst>
    <p:handoutMasterId r:id="rId23"/>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4" r:id="rId15"/>
    <p:sldId id="275" r:id="rId16"/>
    <p:sldId id="278" r:id="rId17"/>
    <p:sldId id="276" r:id="rId18"/>
    <p:sldId id="277" r:id="rId19"/>
    <p:sldId id="272" r:id="rId20"/>
    <p:sldId id="27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5163" autoAdjust="0"/>
  </p:normalViewPr>
  <p:slideViewPr>
    <p:cSldViewPr snapToGrid="0">
      <p:cViewPr varScale="1">
        <p:scale>
          <a:sx n="84" d="100"/>
          <a:sy n="84" d="100"/>
        </p:scale>
        <p:origin x="658" y="7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gtsgo.to/nf1rc"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A39601-4BA0-41F1-BF01-43902A2661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54F268-D49E-447C-AB5A-845FC7271EF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252162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1DDC89-639F-41B8-95A6-7C02F9E1A6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C648B6-6A23-45FE-9F33-D9E9F5CEA1B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58599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699556-9F1F-4EAC-AD8E-26BDBE1634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F5BBFD-6146-41BF-B0F7-78897EA911F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0397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69A5C5-C721-4329-A218-3565085CD3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EAED0A-47C5-4CB1-8198-2008FC901A0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39285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419B4D-10F1-4D59-B406-7C269D1234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062D28-2FDA-4C0C-9346-5A51832ADE5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660512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8867C-DDF3-431E-A085-6652A3DDAC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4ED474-F5B0-4154-BB5F-453396A4948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260889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367630-9E39-49F6-88AC-7D932DF831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3F9F75-3FFF-4591-B4AD-3EAD7E72F0C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122254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4B53D0BB-6405-477B-BFC2-5B4F9A9EE895}"/>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279EBDDF-A1A1-48A6-9495-24723FF9876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253843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A1BC2BCE-7488-4C34-9804-F029E0EE940B}"/>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9BE8E89C-97B6-46AA-B494-D606A7196D6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542727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D566CF50-906E-4144-A002-FF56F536C4E7}"/>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8EF8D05D-2B3C-4BCF-9372-A5FBA7AD539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583277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Gathering systems' statistics regularly allows systems administrators to identify bottlenecks. Why do they want to do this? </a:t>
            </a:r>
            <a:r>
              <a:rPr lang="en-GB" dirty="0"/>
              <a:t>To identify resource usage problems before they critically affect performance.</a:t>
            </a:r>
            <a:endParaRPr lang="en-US" b="0" dirty="0"/>
          </a:p>
          <a:p>
            <a:pPr lvl="1"/>
            <a:r>
              <a:rPr lang="en-GB" b="0" dirty="0"/>
              <a:t>What would be the purpose of configuring thresholds in network monitoring software? </a:t>
            </a:r>
            <a:r>
              <a:rPr lang="en-GB" dirty="0"/>
              <a:t>The software could produce an alert if network performance did not meet any given metric.</a:t>
            </a:r>
            <a:endParaRPr lang="en-US" b="0" dirty="0"/>
          </a:p>
          <a:p>
            <a:pPr lvl="1"/>
            <a:r>
              <a:rPr lang="en-GB" b="0" dirty="0"/>
              <a:t>What is a "top listener" in terms of network monitoring? </a:t>
            </a:r>
            <a:r>
              <a:rPr lang="en-GB" dirty="0"/>
              <a:t>An interface that receives the most incoming traffic.</a:t>
            </a:r>
            <a:endParaRPr lang="en-US" b="0" dirty="0"/>
          </a:p>
          <a:p>
            <a:pPr lvl="1"/>
            <a:r>
              <a:rPr lang="en-GB" b="0" dirty="0"/>
              <a:t>What is the purpose of a port scanner? </a:t>
            </a:r>
            <a:r>
              <a:rPr lang="en-GB" dirty="0"/>
              <a:t>It reveals the ports open on a server and consequently what high-level protocols it is running. It can also show how many client connections are open and how much bandwidth each port is consuming.</a:t>
            </a:r>
            <a:endParaRPr lang="en-US" b="0" dirty="0"/>
          </a:p>
          <a:p>
            <a:pPr lvl="1"/>
            <a:r>
              <a:rPr lang="en-GB" b="0" dirty="0"/>
              <a:t>What sort of log would you inspect if you wanted to track web server access attempts? </a:t>
            </a:r>
            <a:r>
              <a:rPr lang="en-GB" dirty="0"/>
              <a:t>History/security/audit log.</a:t>
            </a:r>
            <a:endParaRPr lang="en-US" b="0" dirty="0"/>
          </a:p>
          <a:p>
            <a:pPr lvl="1"/>
            <a:r>
              <a:rPr lang="en-GB" b="0" dirty="0"/>
              <a:t>What is the function of SIEM? </a:t>
            </a:r>
            <a:r>
              <a:rPr lang="en-GB" dirty="0"/>
              <a:t>Security Information and Event Management (SIEM) is designed to consolidate security alerts from firewalls, anti-malware, intrusion detection, audit logs, and so on.</a:t>
            </a:r>
            <a:endParaRPr lang="en-US" b="0" dirty="0"/>
          </a:p>
          <a:p>
            <a:pPr lvl="1"/>
            <a:r>
              <a:rPr lang="en-GB" b="0" dirty="0"/>
              <a:t>You suspect that a network application is generating faulty packets. What interface metric(s) might help you to diagnose the problem? </a:t>
            </a:r>
            <a:r>
              <a:rPr lang="en-GB" dirty="0"/>
              <a:t>Monitoring errors and discards/drops would help to prove the cause of the problem.</a:t>
            </a:r>
            <a:endParaRPr lang="en-US" b="0" dirty="0"/>
          </a:p>
          <a:p>
            <a:pPr lvl="1"/>
            <a:r>
              <a:rPr lang="en-GB" b="0" dirty="0"/>
              <a:t>How does an SNMP agent report an event to the management system? </a:t>
            </a:r>
            <a:r>
              <a:rPr lang="en-GB" dirty="0"/>
              <a:t>Via a trap.</a:t>
            </a:r>
            <a:endParaRPr lang="en-US" b="0" dirty="0"/>
          </a:p>
          <a:p>
            <a:pPr lvl="1"/>
            <a:r>
              <a:rPr lang="en-GB" b="0" dirty="0"/>
              <a:t>How would a router appliance be patched to protect against a specific vulnerability described in a security advisory? </a:t>
            </a:r>
            <a:r>
              <a:rPr lang="en-GB" dirty="0"/>
              <a:t>This type of OS does not support patching of individual files so the whole OS has to be replaced with a new version. Vendors keep track of which version first addresses a specific security advisory.</a:t>
            </a:r>
            <a:endParaRPr lang="en-US" b="0" dirty="0"/>
          </a:p>
          <a:p>
            <a:pPr lvl="1"/>
            <a:r>
              <a:rPr lang="en-GB" b="0" dirty="0"/>
              <a:t>What type of information is updated when a scanner receives a new set of "feeds" or "plugins"? </a:t>
            </a:r>
            <a:r>
              <a:rPr lang="en-GB" dirty="0"/>
              <a:t>These contain the scripts or identifiers used to detect whether a host is vulnerable to a specific security advisory.</a:t>
            </a:r>
            <a:endParaRPr lang="en-US" b="0" dirty="0"/>
          </a:p>
        </p:txBody>
      </p:sp>
      <p:sp>
        <p:nvSpPr>
          <p:cNvPr id="4" name="Slide Image Placeholder 3">
            <a:extLst>
              <a:ext uri="{FF2B5EF4-FFF2-40B4-BE49-F238E27FC236}">
                <a16:creationId xmlns:a16="http://schemas.microsoft.com/office/drawing/2014/main" id="{A0940BDB-E6AC-4CCC-8366-19392DC70477}"/>
              </a:ext>
            </a:extLst>
          </p:cNvPr>
          <p:cNvSpPr>
            <a:spLocks noGrp="1" noRot="1" noChangeAspect="1"/>
          </p:cNvSpPr>
          <p:nvPr>
            <p:ph type="sldImg"/>
          </p:nvPr>
        </p:nvSpPr>
        <p:spPr/>
      </p:sp>
    </p:spTree>
    <p:extLst>
      <p:ext uri="{BB962C8B-B14F-4D97-AF65-F5344CB8AC3E}">
        <p14:creationId xmlns:p14="http://schemas.microsoft.com/office/powerpoint/2010/main" val="249132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dirty="0"/>
          </a:p>
        </p:txBody>
      </p:sp>
      <p:sp>
        <p:nvSpPr>
          <p:cNvPr id="4" name="Slide Image Placeholder 3">
            <a:extLst>
              <a:ext uri="{FF2B5EF4-FFF2-40B4-BE49-F238E27FC236}">
                <a16:creationId xmlns:a16="http://schemas.microsoft.com/office/drawing/2014/main" id="{AAA5F864-AE5A-4ADE-922D-D7FD56D73E79}"/>
              </a:ext>
            </a:extLst>
          </p:cNvPr>
          <p:cNvSpPr>
            <a:spLocks noGrp="1" noRot="1" noChangeAspect="1"/>
          </p:cNvSpPr>
          <p:nvPr>
            <p:ph type="sldImg"/>
          </p:nvPr>
        </p:nvSpPr>
        <p:spPr/>
      </p:sp>
    </p:spTree>
    <p:extLst>
      <p:ext uri="{BB962C8B-B14F-4D97-AF65-F5344CB8AC3E}">
        <p14:creationId xmlns:p14="http://schemas.microsoft.com/office/powerpoint/2010/main" val="39858438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93F61F-2F94-4865-95B1-9B18A88C63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263132-634B-470D-B793-C2347AC6ABCE}"/>
              </a:ext>
            </a:extLst>
          </p:cNvPr>
          <p:cNvSpPr>
            <a:spLocks noGrp="1"/>
          </p:cNvSpPr>
          <p:nvPr>
            <p:ph type="body" idx="1"/>
          </p:nvPr>
        </p:nvSpPr>
        <p:spPr/>
        <p:txBody>
          <a:bodyPr/>
          <a:lstStyle/>
          <a:p>
            <a:r>
              <a:rPr lang="en-US" dirty="0"/>
              <a:t>Note that there are three sets of labs available to use with this course:</a:t>
            </a:r>
          </a:p>
          <a:p>
            <a:pPr lvl="4"/>
            <a:r>
              <a:rPr lang="en-US" dirty="0"/>
              <a:t>Classroom labs that you set up and run yourself (refer to the separate "Labs" book and setup guide on the instructor resource support site).</a:t>
            </a:r>
          </a:p>
          <a:p>
            <a:pPr lvl="4"/>
            <a:r>
              <a:rPr lang="en-US" dirty="0"/>
              <a:t>Learn On Demand (LOD) hosted classroom labs accessed via a browser but following the same general sequence and steps as the classroom lab book.</a:t>
            </a:r>
          </a:p>
          <a:p>
            <a:pPr lvl="4"/>
            <a:r>
              <a:rPr lang="en-US" dirty="0"/>
              <a:t>Self-study Online Labs from Practice Labs accessed by students online - these labs are intended for use by students studying independently and are different from the classroom and hosted classroom labs. If you are using Practice Labs online labs in the classroom, you must specify this at the time of purchase so that the appropriate bandwidth is provisioned in advance. Please ensure that the student PCs meet the requirements for accessing the Self-study Online Labs series. You can obtain a setup guide at </a:t>
            </a:r>
            <a:r>
              <a:rPr lang="en-US" dirty="0">
                <a:hlinkClick r:id="rId3"/>
              </a:rPr>
              <a:t>gtsgo.to/nf1rc</a:t>
            </a:r>
            <a:endParaRPr lang="en-US" dirty="0"/>
          </a:p>
          <a:p>
            <a:pPr marL="285750" lvl="4" indent="0">
              <a:buNone/>
            </a:pPr>
            <a:endParaRPr lang="en-US" dirty="0"/>
          </a:p>
          <a:p>
            <a:r>
              <a:rPr lang="en-US" dirty="0"/>
              <a:t>The sequence of classroom and hosted classroom labs is shown on this slide and in the margins of your instructor edition and in the course timetable. You should guide the students to complete each lab.</a:t>
            </a:r>
            <a:endParaRPr lang="en-GB" dirty="0"/>
          </a:p>
          <a:p>
            <a:r>
              <a:rPr lang="en-GB" dirty="0"/>
              <a:t>If you are not using the classroom or LOD hosted classroom labs you should delete this slide.</a:t>
            </a:r>
            <a:endParaRPr lang="en-US" dirty="0"/>
          </a:p>
          <a:p>
            <a:endParaRPr lang="en-US" dirty="0"/>
          </a:p>
        </p:txBody>
      </p:sp>
    </p:spTree>
    <p:extLst>
      <p:ext uri="{BB962C8B-B14F-4D97-AF65-F5344CB8AC3E}">
        <p14:creationId xmlns:p14="http://schemas.microsoft.com/office/powerpoint/2010/main" val="2295225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1F153C-1C06-4494-BA00-7F60BC847E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2979B0-4E07-498A-8666-965F753B9C0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30045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89BDF9BD-4F6B-4678-BA65-3ED7890164CA}"/>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C7C22DB4-D5FF-49EF-8FD8-7004CCB15F5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7569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59C896-4E99-453D-A0BA-B1F6400F67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38FBB1-943C-473C-BFAF-BD824B13122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67585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22B6C3-CFDE-42C5-A033-01AF103593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D3980B-25B0-44B6-86A2-C2F954DB233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61529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AA2A4F-4204-4E55-84F8-2F9FD4F284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70B454-F83D-4D8D-872C-848E6858040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688814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53B2A041-11A1-49A4-A517-630054A0A53C}"/>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C9D36F29-389F-4028-AA60-9250B5EAAE3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68671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0F39D834-A891-4FFE-AEC8-462B9F430BE2}"/>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4134520F-8481-4BDD-A0DE-C62C620D095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246835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1" name="Text Box 1032"/>
          <p:cNvSpPr txBox="1">
            <a:spLocks noChangeArrowheads="1"/>
          </p:cNvSpPr>
          <p:nvPr/>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
        <p:nvSpPr>
          <p:cNvPr id="13" name="Text Box 1032">
            <a:extLst>
              <a:ext uri="{FF2B5EF4-FFF2-40B4-BE49-F238E27FC236}">
                <a16:creationId xmlns:a16="http://schemas.microsoft.com/office/drawing/2014/main" id="{33346A20-22E8-4B8F-B86F-9AB7DF7773F6}"/>
              </a:ext>
            </a:extLst>
          </p:cNvPr>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pic>
        <p:nvPicPr>
          <p:cNvPr id="14" name="Picture 1034" descr="gtslearning2007">
            <a:extLst>
              <a:ext uri="{FF2B5EF4-FFF2-40B4-BE49-F238E27FC236}">
                <a16:creationId xmlns:a16="http://schemas.microsoft.com/office/drawing/2014/main" id="{D11102A1-00F6-411E-942C-CCF29C80857F}"/>
              </a:ext>
            </a:extLst>
          </p:cNvPr>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Group 15">
            <a:extLst>
              <a:ext uri="{FF2B5EF4-FFF2-40B4-BE49-F238E27FC236}">
                <a16:creationId xmlns:a16="http://schemas.microsoft.com/office/drawing/2014/main" id="{8819265D-E287-4653-822C-5C652C17C5A5}"/>
              </a:ext>
            </a:extLst>
          </p:cNvPr>
          <p:cNvGrpSpPr/>
          <p:nvPr userDrawn="1"/>
        </p:nvGrpSpPr>
        <p:grpSpPr>
          <a:xfrm>
            <a:off x="240030" y="478439"/>
            <a:ext cx="3111012" cy="914400"/>
            <a:chOff x="240030" y="204404"/>
            <a:chExt cx="3111012" cy="914400"/>
          </a:xfrm>
        </p:grpSpPr>
        <p:pic>
          <p:nvPicPr>
            <p:cNvPr id="20" name="Picture 19" descr="CompTIA Authorized Platinum Partner Logo">
              <a:extLst>
                <a:ext uri="{FF2B5EF4-FFF2-40B4-BE49-F238E27FC236}">
                  <a16:creationId xmlns:a16="http://schemas.microsoft.com/office/drawing/2014/main" id="{03B3C8DE-FFE5-498B-9F2E-6489441F6E1B}"/>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21" name="Picture 20" descr="CAQC Logo">
              <a:extLst>
                <a:ext uri="{FF2B5EF4-FFF2-40B4-BE49-F238E27FC236}">
                  <a16:creationId xmlns:a16="http://schemas.microsoft.com/office/drawing/2014/main" id="{871B0EE3-1526-4CC7-BB27-4E70FBC97711}"/>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22" name="Picture 21" descr="CompTIA Network+ Logo">
              <a:extLst>
                <a:ext uri="{FF2B5EF4-FFF2-40B4-BE49-F238E27FC236}">
                  <a16:creationId xmlns:a16="http://schemas.microsoft.com/office/drawing/2014/main" id="{F4EA624B-DDC2-414B-8C34-D03A1C454080}"/>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23" name="Picture 22" descr="Procert Certified Logo">
            <a:extLst>
              <a:ext uri="{FF2B5EF4-FFF2-40B4-BE49-F238E27FC236}">
                <a16:creationId xmlns:a16="http://schemas.microsoft.com/office/drawing/2014/main" id="{10FFAF77-A0B3-494A-B73C-87FBB2C93C05}"/>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1225143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3.4 Monitoring and Scanning</a:t>
            </a:r>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r>
              <a:rPr lang="en-US"/>
              <a:t>TBC</a:t>
            </a:r>
            <a:endParaRPr lang="en-US" dirty="0"/>
          </a:p>
        </p:txBody>
      </p:sp>
    </p:spTree>
    <p:extLst>
      <p:ext uri="{BB962C8B-B14F-4D97-AF65-F5344CB8AC3E}">
        <p14:creationId xmlns:p14="http://schemas.microsoft.com/office/powerpoint/2010/main" val="701927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3.4 Monitoring and Scanning</a:t>
            </a:r>
            <a:endParaRPr lang="en-US" dirty="0"/>
          </a:p>
        </p:txBody>
      </p:sp>
    </p:spTree>
    <p:extLst>
      <p:ext uri="{BB962C8B-B14F-4D97-AF65-F5344CB8AC3E}">
        <p14:creationId xmlns:p14="http://schemas.microsoft.com/office/powerpoint/2010/main" val="2998697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3.4 Monitoring and Scanning</a:t>
            </a:r>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r>
              <a:rPr lang="en-US"/>
              <a:t>TBC</a:t>
            </a:r>
            <a:endParaRPr lang="en-US" dirty="0"/>
          </a:p>
        </p:txBody>
      </p:sp>
      <p:grpSp>
        <p:nvGrpSpPr>
          <p:cNvPr id="9" name="Group 8">
            <a:extLst>
              <a:ext uri="{FF2B5EF4-FFF2-40B4-BE49-F238E27FC236}">
                <a16:creationId xmlns:a16="http://schemas.microsoft.com/office/drawing/2014/main" id="{35C47158-77C4-460E-99A7-E2B4EA514C07}"/>
              </a:ext>
            </a:extLst>
          </p:cNvPr>
          <p:cNvGrpSpPr/>
          <p:nvPr userDrawn="1"/>
        </p:nvGrpSpPr>
        <p:grpSpPr>
          <a:xfrm>
            <a:off x="6291618" y="822960"/>
            <a:ext cx="5900382" cy="5715000"/>
            <a:chOff x="6291618" y="822960"/>
            <a:chExt cx="5900382" cy="5715000"/>
          </a:xfrm>
        </p:grpSpPr>
        <p:pic>
          <p:nvPicPr>
            <p:cNvPr id="14" name="Picture 13">
              <a:extLst>
                <a:ext uri="{FF2B5EF4-FFF2-40B4-BE49-F238E27FC236}">
                  <a16:creationId xmlns:a16="http://schemas.microsoft.com/office/drawing/2014/main" id="{811D366E-8F10-4B33-80BF-9CAF1FCA06F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5" name="TextBox 14" descr="Unit objectives (Image by racorn © 123rf.com)">
              <a:extLst>
                <a:ext uri="{FF2B5EF4-FFF2-40B4-BE49-F238E27FC236}">
                  <a16:creationId xmlns:a16="http://schemas.microsoft.com/office/drawing/2014/main" id="{5A3236DE-E9EA-44F4-A42D-23D6FFBC15A3}"/>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6" name="TextBox 15">
            <a:extLst>
              <a:ext uri="{FF2B5EF4-FFF2-40B4-BE49-F238E27FC236}">
                <a16:creationId xmlns:a16="http://schemas.microsoft.com/office/drawing/2014/main" id="{FE883456-A4FB-47D4-866C-28C03DEE5F55}"/>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Tree>
    <p:extLst>
      <p:ext uri="{BB962C8B-B14F-4D97-AF65-F5344CB8AC3E}">
        <p14:creationId xmlns:p14="http://schemas.microsoft.com/office/powerpoint/2010/main" val="723683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3.4 Monitoring and Scanning</a:t>
            </a:r>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r>
              <a:rPr lang="en-US"/>
              <a:t>TBC</a:t>
            </a:r>
            <a:endParaRPr lang="en-US" dirty="0"/>
          </a:p>
        </p:txBody>
      </p:sp>
      <p:grpSp>
        <p:nvGrpSpPr>
          <p:cNvPr id="9" name="Group 8">
            <a:extLst>
              <a:ext uri="{FF2B5EF4-FFF2-40B4-BE49-F238E27FC236}">
                <a16:creationId xmlns:a16="http://schemas.microsoft.com/office/drawing/2014/main" id="{CD0D85F1-E453-485F-B32A-ADE29C6DA51E}"/>
              </a:ext>
            </a:extLst>
          </p:cNvPr>
          <p:cNvGrpSpPr/>
          <p:nvPr userDrawn="1"/>
        </p:nvGrpSpPr>
        <p:grpSpPr>
          <a:xfrm>
            <a:off x="17612" y="822960"/>
            <a:ext cx="7143750" cy="5715000"/>
            <a:chOff x="17612" y="822960"/>
            <a:chExt cx="7143750" cy="5715000"/>
          </a:xfrm>
        </p:grpSpPr>
        <p:pic>
          <p:nvPicPr>
            <p:cNvPr id="10" name="Picture 9" descr="Review (Image by Wavebreak Media © 123rf.com)">
              <a:extLst>
                <a:ext uri="{FF2B5EF4-FFF2-40B4-BE49-F238E27FC236}">
                  <a16:creationId xmlns:a16="http://schemas.microsoft.com/office/drawing/2014/main" id="{48D9B31F-BBAE-4000-83A2-5F27DCC441B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7" name="TextBox 16">
              <a:extLst>
                <a:ext uri="{FF2B5EF4-FFF2-40B4-BE49-F238E27FC236}">
                  <a16:creationId xmlns:a16="http://schemas.microsoft.com/office/drawing/2014/main" id="{6123E970-3DFC-47EE-B760-716FA9274D88}"/>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8" name="TextBox 17">
            <a:extLst>
              <a:ext uri="{FF2B5EF4-FFF2-40B4-BE49-F238E27FC236}">
                <a16:creationId xmlns:a16="http://schemas.microsoft.com/office/drawing/2014/main" id="{0A25D281-09CA-46B1-96FA-C92A2B8EDFAA}"/>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spTree>
    <p:extLst>
      <p:ext uri="{BB962C8B-B14F-4D97-AF65-F5344CB8AC3E}">
        <p14:creationId xmlns:p14="http://schemas.microsoft.com/office/powerpoint/2010/main" val="3378002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3.4 Monitoring and Scanning</a:t>
            </a:r>
            <a:endParaRPr lang="en-US" dirty="0"/>
          </a:p>
        </p:txBody>
      </p:sp>
      <p:grpSp>
        <p:nvGrpSpPr>
          <p:cNvPr id="8" name="Group 7">
            <a:extLst>
              <a:ext uri="{FF2B5EF4-FFF2-40B4-BE49-F238E27FC236}">
                <a16:creationId xmlns:a16="http://schemas.microsoft.com/office/drawing/2014/main" id="{4E6303E7-AC63-4185-AD72-F32241724D0C}"/>
              </a:ext>
            </a:extLst>
          </p:cNvPr>
          <p:cNvGrpSpPr/>
          <p:nvPr userDrawn="1"/>
        </p:nvGrpSpPr>
        <p:grpSpPr>
          <a:xfrm>
            <a:off x="5423065" y="813435"/>
            <a:ext cx="6768936" cy="5724525"/>
            <a:chOff x="5423065" y="813435"/>
            <a:chExt cx="6768936" cy="5724525"/>
          </a:xfrm>
        </p:grpSpPr>
        <p:pic>
          <p:nvPicPr>
            <p:cNvPr id="9" name="Picture 8" descr="Time for a lab... (Image by goodluz © 123rf.com)">
              <a:extLst>
                <a:ext uri="{FF2B5EF4-FFF2-40B4-BE49-F238E27FC236}">
                  <a16:creationId xmlns:a16="http://schemas.microsoft.com/office/drawing/2014/main" id="{44C54C63-3CFE-4463-9A14-DC33DD48C553}"/>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2" name="TextBox 11">
              <a:extLst>
                <a:ext uri="{FF2B5EF4-FFF2-40B4-BE49-F238E27FC236}">
                  <a16:creationId xmlns:a16="http://schemas.microsoft.com/office/drawing/2014/main" id="{6E7F982A-C282-4DF0-A9B6-50D4D762FEF6}"/>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13" name="TextBox 12">
            <a:extLst>
              <a:ext uri="{FF2B5EF4-FFF2-40B4-BE49-F238E27FC236}">
                <a16:creationId xmlns:a16="http://schemas.microsoft.com/office/drawing/2014/main" id="{79742A4D-1393-4A9A-8870-E2DCFEB72D42}"/>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Tree>
    <p:extLst>
      <p:ext uri="{BB962C8B-B14F-4D97-AF65-F5344CB8AC3E}">
        <p14:creationId xmlns:p14="http://schemas.microsoft.com/office/powerpoint/2010/main" val="7479735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3.4 Monitoring and Scanning</a:t>
            </a:r>
            <a:endParaRPr lang="en-US" dirty="0"/>
          </a:p>
        </p:txBody>
      </p:sp>
    </p:spTree>
    <p:extLst>
      <p:ext uri="{BB962C8B-B14F-4D97-AF65-F5344CB8AC3E}">
        <p14:creationId xmlns:p14="http://schemas.microsoft.com/office/powerpoint/2010/main" val="2542887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3.4 Monitoring and Scanning</a:t>
            </a:r>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r>
              <a:rPr lang="en-US"/>
              <a:t>TBC</a:t>
            </a:r>
            <a:endParaRPr lang="en-US" dirty="0"/>
          </a:p>
        </p:txBody>
      </p:sp>
    </p:spTree>
    <p:extLst>
      <p:ext uri="{BB962C8B-B14F-4D97-AF65-F5344CB8AC3E}">
        <p14:creationId xmlns:p14="http://schemas.microsoft.com/office/powerpoint/2010/main" val="2008773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3.4 Monitoring and Scanning</a:t>
            </a:r>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r>
              <a:rPr lang="en-US"/>
              <a:t>TBC</a:t>
            </a:r>
            <a:endParaRPr lang="en-US" dirty="0"/>
          </a:p>
        </p:txBody>
      </p:sp>
    </p:spTree>
    <p:extLst>
      <p:ext uri="{BB962C8B-B14F-4D97-AF65-F5344CB8AC3E}">
        <p14:creationId xmlns:p14="http://schemas.microsoft.com/office/powerpoint/2010/main" val="2023981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3.4 Monitoring and Scanning</a:t>
            </a:r>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pPr algn="ctr"/>
            <a:r>
              <a:rPr lang="en-US"/>
              <a:t>TBC</a:t>
            </a:r>
            <a:endParaRPr lang="en-US" dirty="0"/>
          </a:p>
        </p:txBody>
      </p:sp>
    </p:spTree>
    <p:extLst>
      <p:ext uri="{BB962C8B-B14F-4D97-AF65-F5344CB8AC3E}">
        <p14:creationId xmlns:p14="http://schemas.microsoft.com/office/powerpoint/2010/main" val="54060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3.4 Monitoring and Scanning</a:t>
            </a:r>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pPr algn="ctr"/>
            <a:r>
              <a:rPr lang="en-US"/>
              <a:t>TBC</a:t>
            </a:r>
            <a:endParaRPr lang="en-US" dirty="0"/>
          </a:p>
        </p:txBody>
      </p:sp>
    </p:spTree>
    <p:extLst>
      <p:ext uri="{BB962C8B-B14F-4D97-AF65-F5344CB8AC3E}">
        <p14:creationId xmlns:p14="http://schemas.microsoft.com/office/powerpoint/2010/main" val="49612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3.4 Monitoring and Scanning</a:t>
            </a:r>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pPr algn="ctr"/>
            <a:r>
              <a:rPr lang="en-US"/>
              <a:t>TBC</a:t>
            </a:r>
            <a:endParaRPr lang="en-US" dirty="0"/>
          </a:p>
        </p:txBody>
      </p:sp>
    </p:spTree>
    <p:extLst>
      <p:ext uri="{BB962C8B-B14F-4D97-AF65-F5344CB8AC3E}">
        <p14:creationId xmlns:p14="http://schemas.microsoft.com/office/powerpoint/2010/main" val="3169360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3.4 Monitoring and Scanning</a:t>
            </a:r>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r>
              <a:rPr lang="en-US"/>
              <a:t>TBC</a:t>
            </a:r>
            <a:endParaRPr lang="en-US" dirty="0"/>
          </a:p>
        </p:txBody>
      </p:sp>
    </p:spTree>
    <p:extLst>
      <p:ext uri="{BB962C8B-B14F-4D97-AF65-F5344CB8AC3E}">
        <p14:creationId xmlns:p14="http://schemas.microsoft.com/office/powerpoint/2010/main" val="1962506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3.4 Monitoring and Scanning</a:t>
            </a:r>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r>
              <a:rPr lang="en-US"/>
              <a:t>TBC</a:t>
            </a:r>
            <a:endParaRPr lang="en-US" dirty="0"/>
          </a:p>
        </p:txBody>
      </p:sp>
    </p:spTree>
    <p:extLst>
      <p:ext uri="{BB962C8B-B14F-4D97-AF65-F5344CB8AC3E}">
        <p14:creationId xmlns:p14="http://schemas.microsoft.com/office/powerpoint/2010/main" val="3151732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3.4 Monitoring and Scanning</a:t>
            </a:r>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r>
              <a:rPr lang="en-US"/>
              <a:t>TBC</a:t>
            </a:r>
            <a:endParaRPr lang="en-US" dirty="0"/>
          </a:p>
        </p:txBody>
      </p:sp>
    </p:spTree>
    <p:extLst>
      <p:ext uri="{BB962C8B-B14F-4D97-AF65-F5344CB8AC3E}">
        <p14:creationId xmlns:p14="http://schemas.microsoft.com/office/powerpoint/2010/main" val="3573518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3.4 Monitoring and Scanning</a:t>
            </a:r>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r>
              <a:rPr lang="en-US"/>
              <a:t>TBC</a:t>
            </a:r>
            <a:endParaRPr lang="en-US" dirty="0"/>
          </a:p>
        </p:txBody>
      </p:sp>
    </p:spTree>
    <p:extLst>
      <p:ext uri="{BB962C8B-B14F-4D97-AF65-F5344CB8AC3E}">
        <p14:creationId xmlns:p14="http://schemas.microsoft.com/office/powerpoint/2010/main" val="2901657327"/>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noProof="0" dirty="0"/>
              <a:t>3.4 Monitoring and Scanning</a:t>
            </a:r>
          </a:p>
        </p:txBody>
      </p:sp>
      <p:sp>
        <p:nvSpPr>
          <p:cNvPr id="8194" name="Rectangle 2"/>
          <p:cNvSpPr>
            <a:spLocks noGrp="1" noChangeArrowheads="1"/>
          </p:cNvSpPr>
          <p:nvPr>
            <p:ph type="title"/>
          </p:nvPr>
        </p:nvSpPr>
        <p:spPr/>
        <p:txBody>
          <a:bodyPr/>
          <a:lstStyle/>
          <a:p>
            <a:r>
              <a:rPr lang="en-US" altLang="en-US" noProof="0"/>
              <a:t>CompTIA Network+ Certification </a:t>
            </a:r>
            <a:endParaRPr lang="en-US" altLang="en-US" noProof="0" dirty="0"/>
          </a:p>
        </p:txBody>
      </p:sp>
    </p:spTree>
    <p:extLst>
      <p:ext uri="{BB962C8B-B14F-4D97-AF65-F5344CB8AC3E}">
        <p14:creationId xmlns:p14="http://schemas.microsoft.com/office/powerpoint/2010/main" val="2602095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a:t>SNMP</a:t>
            </a:r>
            <a:endParaRPr lang="en-US" noProof="0" dirty="0"/>
          </a:p>
        </p:txBody>
      </p:sp>
      <p:pic>
        <p:nvPicPr>
          <p:cNvPr id="7" name="Content Placeholder 6" descr="SNMP agents and management system"/>
          <p:cNvPicPr>
            <a:picLocks noGrp="1"/>
          </p:cNvPicPr>
          <p:nvPr>
            <p:ph sz="half"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0626" y="1866436"/>
            <a:ext cx="4526498" cy="3674403"/>
          </a:xfrm>
        </p:spPr>
      </p:pic>
      <p:sp>
        <p:nvSpPr>
          <p:cNvPr id="18435" name="Content Placeholder 3"/>
          <p:cNvSpPr>
            <a:spLocks noGrp="1"/>
          </p:cNvSpPr>
          <p:nvPr>
            <p:ph sz="half" idx="2"/>
          </p:nvPr>
        </p:nvSpPr>
        <p:spPr/>
        <p:txBody>
          <a:bodyPr>
            <a:normAutofit fontScale="77500" lnSpcReduction="20000"/>
          </a:bodyPr>
          <a:lstStyle/>
          <a:p>
            <a:r>
              <a:rPr lang="en-US"/>
              <a:t>Simple Network Management Protocol (SNMP)</a:t>
            </a:r>
          </a:p>
          <a:p>
            <a:r>
              <a:rPr lang="en-US" altLang="en-US" noProof="0"/>
              <a:t>Agents</a:t>
            </a:r>
          </a:p>
          <a:p>
            <a:r>
              <a:rPr lang="en-US" altLang="en-US"/>
              <a:t>Management Information Base</a:t>
            </a:r>
            <a:r>
              <a:rPr lang="en-US" altLang="en-US" noProof="0"/>
              <a:t> (MIB)</a:t>
            </a:r>
          </a:p>
          <a:p>
            <a:r>
              <a:rPr lang="en-US" altLang="en-US"/>
              <a:t>Management software</a:t>
            </a:r>
            <a:endParaRPr lang="en-US" altLang="en-US" noProof="0"/>
          </a:p>
          <a:p>
            <a:pPr lvl="1"/>
            <a:r>
              <a:rPr lang="en-US" altLang="en-US" noProof="0"/>
              <a:t>Get</a:t>
            </a:r>
          </a:p>
          <a:p>
            <a:pPr lvl="1"/>
            <a:r>
              <a:rPr lang="en-US" altLang="en-US" noProof="0"/>
              <a:t>Trap</a:t>
            </a:r>
          </a:p>
          <a:p>
            <a:pPr lvl="1"/>
            <a:r>
              <a:rPr lang="en-US" altLang="en-US" noProof="0"/>
              <a:t>Walk</a:t>
            </a:r>
            <a:endParaRPr lang="en-US" altLang="en-US" noProof="0" dirty="0"/>
          </a:p>
        </p:txBody>
      </p:sp>
      <p:sp>
        <p:nvSpPr>
          <p:cNvPr id="2" name="Footer Placeholder 1"/>
          <p:cNvSpPr>
            <a:spLocks noGrp="1"/>
          </p:cNvSpPr>
          <p:nvPr>
            <p:ph type="ftr" sz="quarter" idx="3"/>
          </p:nvPr>
        </p:nvSpPr>
        <p:spPr/>
        <p:txBody>
          <a:bodyPr/>
          <a:lstStyle/>
          <a:p>
            <a:r>
              <a:rPr lang="en-US"/>
              <a:t>3.4 Monitoring and Scanning</a:t>
            </a:r>
            <a:endParaRPr lang="en-US" dirty="0"/>
          </a:p>
        </p:txBody>
      </p:sp>
      <p:sp>
        <p:nvSpPr>
          <p:cNvPr id="3" name="Slide Number Placeholder 2"/>
          <p:cNvSpPr>
            <a:spLocks noGrp="1"/>
          </p:cNvSpPr>
          <p:nvPr>
            <p:ph type="sldNum" sz="quarter" idx="4"/>
          </p:nvPr>
        </p:nvSpPr>
        <p:spPr/>
        <p:txBody>
          <a:bodyPr/>
          <a:lstStyle/>
          <a:p>
            <a:r>
              <a:rPr lang="en-US" dirty="0"/>
              <a:t>217</a:t>
            </a:r>
          </a:p>
        </p:txBody>
      </p:sp>
      <p:sp>
        <p:nvSpPr>
          <p:cNvPr id="18438"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3703494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Configuring SNMP</a:t>
            </a:r>
            <a:endParaRPr lang="en-US" dirty="0"/>
          </a:p>
        </p:txBody>
      </p:sp>
      <p:sp>
        <p:nvSpPr>
          <p:cNvPr id="3" name="Content Placeholder 2"/>
          <p:cNvSpPr>
            <a:spLocks noGrp="1"/>
          </p:cNvSpPr>
          <p:nvPr>
            <p:ph sz="half" idx="1"/>
          </p:nvPr>
        </p:nvSpPr>
        <p:spPr/>
        <p:txBody>
          <a:bodyPr/>
          <a:lstStyle/>
          <a:p>
            <a:r>
              <a:rPr lang="en-US"/>
              <a:t>Agent properties</a:t>
            </a:r>
          </a:p>
          <a:p>
            <a:pPr lvl="1"/>
            <a:r>
              <a:rPr lang="en-US"/>
              <a:t>Community name</a:t>
            </a:r>
          </a:p>
          <a:p>
            <a:pPr lvl="1"/>
            <a:r>
              <a:rPr lang="en-US"/>
              <a:t>Read/only or read/write access</a:t>
            </a:r>
          </a:p>
          <a:p>
            <a:pPr lvl="1"/>
            <a:r>
              <a:rPr lang="en-US"/>
              <a:t>Traps</a:t>
            </a:r>
            <a:endParaRPr lang="en-US" dirty="0"/>
          </a:p>
        </p:txBody>
      </p:sp>
      <p:pic>
        <p:nvPicPr>
          <p:cNvPr id="7" name="Content Placeholder 6" descr="Configuring SNMP traps using Dell OpenManage"/>
          <p:cNvPicPr>
            <a:picLocks noGrp="1"/>
          </p:cNvPicPr>
          <p:nvPr>
            <p:ph sz="quarter" idx="13"/>
          </p:nvPr>
        </p:nvPicPr>
        <p:blipFill>
          <a:blip r:embed="rId3" cstate="print"/>
          <a:stretch>
            <a:fillRect/>
          </a:stretch>
        </p:blipFill>
        <p:spPr>
          <a:xfrm>
            <a:off x="6719685" y="3749675"/>
            <a:ext cx="4756555" cy="2743200"/>
          </a:xfrm>
        </p:spPr>
      </p:pic>
      <p:sp>
        <p:nvSpPr>
          <p:cNvPr id="4" name="Footer Placeholder 3"/>
          <p:cNvSpPr>
            <a:spLocks noGrp="1"/>
          </p:cNvSpPr>
          <p:nvPr>
            <p:ph type="ftr" sz="quarter" idx="3"/>
          </p:nvPr>
        </p:nvSpPr>
        <p:spPr/>
        <p:txBody>
          <a:bodyPr/>
          <a:lstStyle/>
          <a:p>
            <a:r>
              <a:rPr lang="en-US"/>
              <a:t>3.4 Monitoring and Scanning</a:t>
            </a:r>
            <a:endParaRPr lang="en-US" dirty="0"/>
          </a:p>
        </p:txBody>
      </p:sp>
      <p:sp>
        <p:nvSpPr>
          <p:cNvPr id="5" name="Slide Number Placeholder 4"/>
          <p:cNvSpPr>
            <a:spLocks noGrp="1"/>
          </p:cNvSpPr>
          <p:nvPr>
            <p:ph type="sldNum" sz="quarter" idx="4"/>
          </p:nvPr>
        </p:nvSpPr>
        <p:spPr/>
        <p:txBody>
          <a:bodyPr/>
          <a:lstStyle/>
          <a:p>
            <a:r>
              <a:rPr lang="en-US" dirty="0"/>
              <a:t>218</a:t>
            </a:r>
          </a:p>
        </p:txBody>
      </p:sp>
      <p:pic>
        <p:nvPicPr>
          <p:cNvPr id="10" name="Content Placeholder 9" descr="SNMP Service - Agent properties (Used with permission from Microsoft)">
            <a:extLst>
              <a:ext uri="{FF2B5EF4-FFF2-40B4-BE49-F238E27FC236}">
                <a16:creationId xmlns:a16="http://schemas.microsoft.com/office/drawing/2014/main" id="{AA3A56F6-18C2-4EE0-AFBB-134E162F7F94}"/>
              </a:ext>
            </a:extLst>
          </p:cNvPr>
          <p:cNvPicPr>
            <a:picLocks noGrp="1"/>
          </p:cNvPicPr>
          <p:nvPr>
            <p:ph sz="quarter" idx="12"/>
          </p:nvPr>
        </p:nvPicPr>
        <p:blipFill>
          <a:blip r:embed="rId4">
            <a:extLst>
              <a:ext uri="{28A0092B-C50C-407E-A947-70E740481C1C}">
                <a14:useLocalDpi xmlns:a14="http://schemas.microsoft.com/office/drawing/2010/main" val="0"/>
              </a:ext>
            </a:extLst>
          </a:blip>
          <a:srcRect/>
          <a:stretch>
            <a:fillRect/>
          </a:stretch>
        </p:blipFill>
        <p:spPr bwMode="auto">
          <a:xfrm>
            <a:off x="7229071" y="914400"/>
            <a:ext cx="3737783" cy="2743200"/>
          </a:xfrm>
          <a:prstGeom prst="rect">
            <a:avLst/>
          </a:prstGeom>
          <a:noFill/>
          <a:ln>
            <a:noFill/>
          </a:ln>
        </p:spPr>
      </p:pic>
      <p:sp>
        <p:nvSpPr>
          <p:cNvPr id="11" name="TextBox 10">
            <a:extLst>
              <a:ext uri="{FF2B5EF4-FFF2-40B4-BE49-F238E27FC236}">
                <a16:creationId xmlns:a16="http://schemas.microsoft.com/office/drawing/2014/main" id="{0E5333EF-FC60-4F23-81B7-4E80097F08A8}"/>
              </a:ext>
            </a:extLst>
          </p:cNvPr>
          <p:cNvSpPr txBox="1"/>
          <p:nvPr/>
        </p:nvSpPr>
        <p:spPr>
          <a:xfrm>
            <a:off x="5702003" y="1051560"/>
            <a:ext cx="1527068" cy="461665"/>
          </a:xfrm>
          <a:prstGeom prst="rect">
            <a:avLst/>
          </a:prstGeom>
          <a:noFill/>
        </p:spPr>
        <p:txBody>
          <a:bodyPr wrap="square" rtlCol="0">
            <a:spAutoFit/>
          </a:bodyPr>
          <a:lstStyle/>
          <a:p>
            <a:pPr algn="ctr"/>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957993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a:t>SNMPv1 and v2 use plaintext transmissions</a:t>
            </a:r>
          </a:p>
          <a:p>
            <a:r>
              <a:rPr lang="en-US"/>
              <a:t>Access Control List (ACL)</a:t>
            </a:r>
          </a:p>
          <a:p>
            <a:r>
              <a:rPr lang="en-US"/>
              <a:t>SNMPv3 supports strong authentication and encryption</a:t>
            </a:r>
            <a:endParaRPr lang="en-US" dirty="0"/>
          </a:p>
        </p:txBody>
      </p:sp>
      <p:sp>
        <p:nvSpPr>
          <p:cNvPr id="2" name="Title 1"/>
          <p:cNvSpPr>
            <a:spLocks noGrp="1"/>
          </p:cNvSpPr>
          <p:nvPr>
            <p:ph type="title"/>
          </p:nvPr>
        </p:nvSpPr>
        <p:spPr/>
        <p:txBody>
          <a:bodyPr/>
          <a:lstStyle/>
          <a:p>
            <a:r>
              <a:rPr lang="en-US"/>
              <a:t>SNMP Security</a:t>
            </a:r>
            <a:endParaRPr lang="en-US" dirty="0"/>
          </a:p>
        </p:txBody>
      </p:sp>
      <p:sp>
        <p:nvSpPr>
          <p:cNvPr id="4" name="Footer Placeholder 3"/>
          <p:cNvSpPr>
            <a:spLocks noGrp="1"/>
          </p:cNvSpPr>
          <p:nvPr>
            <p:ph type="ftr" sz="quarter" idx="3"/>
          </p:nvPr>
        </p:nvSpPr>
        <p:spPr/>
        <p:txBody>
          <a:bodyPr/>
          <a:lstStyle/>
          <a:p>
            <a:r>
              <a:rPr lang="en-US"/>
              <a:t>3.4 Monitoring and Scanning</a:t>
            </a:r>
            <a:endParaRPr lang="en-US" dirty="0"/>
          </a:p>
        </p:txBody>
      </p:sp>
      <p:sp>
        <p:nvSpPr>
          <p:cNvPr id="5" name="Slide Number Placeholder 4"/>
          <p:cNvSpPr>
            <a:spLocks noGrp="1"/>
          </p:cNvSpPr>
          <p:nvPr>
            <p:ph type="sldNum" sz="quarter" idx="4"/>
          </p:nvPr>
        </p:nvSpPr>
        <p:spPr/>
        <p:txBody>
          <a:bodyPr/>
          <a:lstStyle/>
          <a:p>
            <a:r>
              <a:rPr lang="en-US" dirty="0"/>
              <a:t>219</a:t>
            </a:r>
          </a:p>
        </p:txBody>
      </p:sp>
    </p:spTree>
    <p:extLst>
      <p:ext uri="{BB962C8B-B14F-4D97-AF65-F5344CB8AC3E}">
        <p14:creationId xmlns:p14="http://schemas.microsoft.com/office/powerpoint/2010/main" val="108791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Analyzing Performance Metrics</a:t>
            </a:r>
            <a:endParaRPr lang="en-US" noProof="0" dirty="0"/>
          </a:p>
        </p:txBody>
      </p:sp>
      <p:sp>
        <p:nvSpPr>
          <p:cNvPr id="3" name="Content Placeholder 2"/>
          <p:cNvSpPr>
            <a:spLocks noGrp="1"/>
          </p:cNvSpPr>
          <p:nvPr>
            <p:ph sz="half" idx="1"/>
          </p:nvPr>
        </p:nvSpPr>
        <p:spPr/>
        <p:txBody>
          <a:bodyPr>
            <a:normAutofit fontScale="92500" lnSpcReduction="10000"/>
          </a:bodyPr>
          <a:lstStyle/>
          <a:p>
            <a:r>
              <a:rPr lang="en-US" noProof="0"/>
              <a:t>Trends</a:t>
            </a:r>
          </a:p>
          <a:p>
            <a:r>
              <a:rPr lang="en-US"/>
              <a:t>Graphing</a:t>
            </a:r>
          </a:p>
          <a:p>
            <a:r>
              <a:rPr lang="en-US" noProof="0"/>
              <a:t>Server and appliance monitoring</a:t>
            </a:r>
          </a:p>
          <a:p>
            <a:pPr lvl="1"/>
            <a:r>
              <a:rPr lang="en-US"/>
              <a:t>Bandwidth</a:t>
            </a:r>
          </a:p>
          <a:p>
            <a:pPr lvl="1"/>
            <a:r>
              <a:rPr lang="en-US"/>
              <a:t>Network device CPU and memory</a:t>
            </a:r>
          </a:p>
          <a:p>
            <a:pPr lvl="1"/>
            <a:r>
              <a:rPr lang="en-US"/>
              <a:t>Storage</a:t>
            </a:r>
          </a:p>
          <a:p>
            <a:endParaRPr lang="en-US" noProof="0" dirty="0"/>
          </a:p>
        </p:txBody>
      </p:sp>
      <p:pic>
        <p:nvPicPr>
          <p:cNvPr id="7" name="Content Placeholder 6" descr="Graphing performance information"/>
          <p:cNvPicPr>
            <a:picLocks noGrp="1"/>
          </p:cNvPicPr>
          <p:nvPr>
            <p:ph sz="half" idx="2"/>
          </p:nvPr>
        </p:nvPicPr>
        <p:blipFill>
          <a:blip r:embed="rId3"/>
          <a:stretch>
            <a:fillRect/>
          </a:stretch>
        </p:blipFill>
        <p:spPr>
          <a:xfrm>
            <a:off x="6126163" y="1579936"/>
            <a:ext cx="5940425" cy="4247403"/>
          </a:xfrm>
        </p:spPr>
      </p:pic>
      <p:sp>
        <p:nvSpPr>
          <p:cNvPr id="4" name="Footer Placeholder 3"/>
          <p:cNvSpPr>
            <a:spLocks noGrp="1"/>
          </p:cNvSpPr>
          <p:nvPr>
            <p:ph type="ftr" sz="quarter" idx="3"/>
          </p:nvPr>
        </p:nvSpPr>
        <p:spPr/>
        <p:txBody>
          <a:bodyPr/>
          <a:lstStyle/>
          <a:p>
            <a:r>
              <a:rPr lang="en-US"/>
              <a:t>3.4 Monitoring and Scanning</a:t>
            </a:r>
            <a:endParaRPr lang="en-US" dirty="0"/>
          </a:p>
        </p:txBody>
      </p:sp>
      <p:sp>
        <p:nvSpPr>
          <p:cNvPr id="5" name="Slide Number Placeholder 4"/>
          <p:cNvSpPr>
            <a:spLocks noGrp="1"/>
          </p:cNvSpPr>
          <p:nvPr>
            <p:ph type="sldNum" sz="quarter" idx="4"/>
          </p:nvPr>
        </p:nvSpPr>
        <p:spPr/>
        <p:txBody>
          <a:bodyPr/>
          <a:lstStyle/>
          <a:p>
            <a:r>
              <a:rPr lang="en-US" dirty="0"/>
              <a:t>220</a:t>
            </a:r>
          </a:p>
        </p:txBody>
      </p:sp>
    </p:spTree>
    <p:extLst>
      <p:ext uri="{BB962C8B-B14F-4D97-AF65-F5344CB8AC3E}">
        <p14:creationId xmlns:p14="http://schemas.microsoft.com/office/powerpoint/2010/main" val="612873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noProof="0" dirty="0"/>
              <a:t>Link status</a:t>
            </a:r>
          </a:p>
          <a:p>
            <a:r>
              <a:rPr lang="en-US" dirty="0"/>
              <a:t>Resets</a:t>
            </a:r>
          </a:p>
          <a:p>
            <a:r>
              <a:rPr lang="en-US" noProof="0" dirty="0"/>
              <a:t>Speed</a:t>
            </a:r>
          </a:p>
          <a:p>
            <a:r>
              <a:rPr lang="en-US" dirty="0"/>
              <a:t>Duplex</a:t>
            </a:r>
            <a:endParaRPr lang="en-US" noProof="0" dirty="0"/>
          </a:p>
          <a:p>
            <a:r>
              <a:rPr lang="en-US" noProof="0" dirty="0"/>
              <a:t>Utilization</a:t>
            </a:r>
          </a:p>
          <a:p>
            <a:r>
              <a:rPr lang="en-US" noProof="0" dirty="0"/>
              <a:t>Errors</a:t>
            </a:r>
          </a:p>
          <a:p>
            <a:r>
              <a:rPr lang="en-US" dirty="0"/>
              <a:t>Discards/drops</a:t>
            </a:r>
          </a:p>
          <a:p>
            <a:r>
              <a:rPr lang="en-US" noProof="0" dirty="0"/>
              <a:t>Retransmissions</a:t>
            </a:r>
          </a:p>
        </p:txBody>
      </p:sp>
      <p:sp>
        <p:nvSpPr>
          <p:cNvPr id="2" name="Title 1"/>
          <p:cNvSpPr>
            <a:spLocks noGrp="1"/>
          </p:cNvSpPr>
          <p:nvPr>
            <p:ph type="title"/>
          </p:nvPr>
        </p:nvSpPr>
        <p:spPr/>
        <p:txBody>
          <a:bodyPr/>
          <a:lstStyle/>
          <a:p>
            <a:r>
              <a:rPr lang="en-US"/>
              <a:t>Interface Monitoring Metrics</a:t>
            </a:r>
            <a:endParaRPr lang="en-US" noProof="0" dirty="0"/>
          </a:p>
        </p:txBody>
      </p:sp>
      <p:sp>
        <p:nvSpPr>
          <p:cNvPr id="4" name="Footer Placeholder 3"/>
          <p:cNvSpPr>
            <a:spLocks noGrp="1"/>
          </p:cNvSpPr>
          <p:nvPr>
            <p:ph type="ftr" sz="quarter" idx="3"/>
          </p:nvPr>
        </p:nvSpPr>
        <p:spPr/>
        <p:txBody>
          <a:bodyPr/>
          <a:lstStyle/>
          <a:p>
            <a:r>
              <a:rPr lang="en-US"/>
              <a:t>3.4 Monitoring and Scanning</a:t>
            </a:r>
            <a:endParaRPr lang="en-US" dirty="0"/>
          </a:p>
        </p:txBody>
      </p:sp>
      <p:sp>
        <p:nvSpPr>
          <p:cNvPr id="5" name="Slide Number Placeholder 4"/>
          <p:cNvSpPr>
            <a:spLocks noGrp="1"/>
          </p:cNvSpPr>
          <p:nvPr>
            <p:ph type="sldNum" sz="quarter" idx="4"/>
          </p:nvPr>
        </p:nvSpPr>
        <p:spPr/>
        <p:txBody>
          <a:bodyPr/>
          <a:lstStyle/>
          <a:p>
            <a:r>
              <a:rPr lang="en-US" dirty="0"/>
              <a:t>221</a:t>
            </a:r>
          </a:p>
        </p:txBody>
      </p:sp>
    </p:spTree>
    <p:extLst>
      <p:ext uri="{BB962C8B-B14F-4D97-AF65-F5344CB8AC3E}">
        <p14:creationId xmlns:p14="http://schemas.microsoft.com/office/powerpoint/2010/main" val="1379312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ltLang="en-US" noProof="0"/>
              <a:t>Patch Management</a:t>
            </a:r>
            <a:endParaRPr lang="en-US" altLang="en-US" noProof="0" dirty="0"/>
          </a:p>
        </p:txBody>
      </p:sp>
      <p:sp>
        <p:nvSpPr>
          <p:cNvPr id="19460" name="Rectangle 4"/>
          <p:cNvSpPr>
            <a:spLocks noGrp="1" noChangeArrowheads="1"/>
          </p:cNvSpPr>
          <p:nvPr>
            <p:ph sz="half" idx="1"/>
          </p:nvPr>
        </p:nvSpPr>
        <p:spPr/>
        <p:txBody>
          <a:bodyPr>
            <a:normAutofit/>
          </a:bodyPr>
          <a:lstStyle/>
          <a:p>
            <a:r>
              <a:rPr lang="en-US" dirty="0"/>
              <a:t>Update policies</a:t>
            </a:r>
          </a:p>
          <a:p>
            <a:r>
              <a:rPr lang="en-US" dirty="0"/>
              <a:t>OS/software and vulnerability updates</a:t>
            </a:r>
            <a:endParaRPr lang="en-US" noProof="0" dirty="0"/>
          </a:p>
          <a:p>
            <a:pPr lvl="1"/>
            <a:r>
              <a:rPr lang="en-US" noProof="0" dirty="0"/>
              <a:t>OS updates, patches, hotfixes, and service packs</a:t>
            </a:r>
          </a:p>
          <a:p>
            <a:pPr lvl="1"/>
            <a:r>
              <a:rPr lang="en-US" noProof="0" dirty="0"/>
              <a:t>Vulnerability patches</a:t>
            </a:r>
          </a:p>
          <a:p>
            <a:pPr lvl="1"/>
            <a:r>
              <a:rPr lang="en-US" noProof="0" dirty="0"/>
              <a:t>Application updates</a:t>
            </a:r>
          </a:p>
        </p:txBody>
      </p:sp>
      <p:pic>
        <p:nvPicPr>
          <p:cNvPr id="10" name="Content Placeholder 9" descr="Windows Server Update Services (WSUS) allows administrative control over local deployment of patches"/>
          <p:cNvPicPr>
            <a:picLocks noGrp="1"/>
          </p:cNvPicPr>
          <p:nvPr>
            <p:ph sz="half" idx="2"/>
          </p:nvPr>
        </p:nvPicPr>
        <p:blipFill rotWithShape="1">
          <a:blip r:embed="rId3" cstate="print"/>
          <a:stretch/>
        </p:blipFill>
        <p:spPr>
          <a:xfrm>
            <a:off x="6556245" y="1798539"/>
            <a:ext cx="5080261" cy="3810196"/>
          </a:xfrm>
        </p:spPr>
      </p:pic>
      <p:sp>
        <p:nvSpPr>
          <p:cNvPr id="2" name="Footer Placeholder 1">
            <a:extLst>
              <a:ext uri="{FF2B5EF4-FFF2-40B4-BE49-F238E27FC236}">
                <a16:creationId xmlns:a16="http://schemas.microsoft.com/office/drawing/2014/main" id="{7E7080F2-98BD-4434-B693-68C7A7EE2519}"/>
              </a:ext>
            </a:extLst>
          </p:cNvPr>
          <p:cNvSpPr>
            <a:spLocks noGrp="1"/>
          </p:cNvSpPr>
          <p:nvPr>
            <p:ph type="ftr" sz="quarter" idx="3"/>
          </p:nvPr>
        </p:nvSpPr>
        <p:spPr/>
        <p:txBody>
          <a:bodyPr/>
          <a:lstStyle/>
          <a:p>
            <a:r>
              <a:rPr lang="en-US"/>
              <a:t>3.4 Monitoring and Scanning</a:t>
            </a:r>
            <a:endParaRPr lang="en-US" dirty="0"/>
          </a:p>
        </p:txBody>
      </p:sp>
      <p:sp>
        <p:nvSpPr>
          <p:cNvPr id="3" name="Slide Number Placeholder 2">
            <a:extLst>
              <a:ext uri="{FF2B5EF4-FFF2-40B4-BE49-F238E27FC236}">
                <a16:creationId xmlns:a16="http://schemas.microsoft.com/office/drawing/2014/main" id="{3DB7F6E4-191D-4C47-8BAE-47AC584B2EAC}"/>
              </a:ext>
            </a:extLst>
          </p:cNvPr>
          <p:cNvSpPr>
            <a:spLocks noGrp="1"/>
          </p:cNvSpPr>
          <p:nvPr>
            <p:ph type="sldNum" sz="quarter" idx="4"/>
          </p:nvPr>
        </p:nvSpPr>
        <p:spPr/>
        <p:txBody>
          <a:bodyPr/>
          <a:lstStyle/>
          <a:p>
            <a:pPr algn="ctr"/>
            <a:r>
              <a:rPr lang="en-US" dirty="0"/>
              <a:t>222</a:t>
            </a:r>
          </a:p>
        </p:txBody>
      </p:sp>
    </p:spTree>
    <p:extLst>
      <p:ext uri="{BB962C8B-B14F-4D97-AF65-F5344CB8AC3E}">
        <p14:creationId xmlns:p14="http://schemas.microsoft.com/office/powerpoint/2010/main" val="3506055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4A097F-0F18-4A89-8BF1-4C0627A8B23E}"/>
              </a:ext>
            </a:extLst>
          </p:cNvPr>
          <p:cNvSpPr>
            <a:spLocks noGrp="1"/>
          </p:cNvSpPr>
          <p:nvPr>
            <p:ph idx="1"/>
          </p:nvPr>
        </p:nvSpPr>
        <p:spPr/>
        <p:txBody>
          <a:bodyPr/>
          <a:lstStyle/>
          <a:p>
            <a:r>
              <a:rPr lang="en-US" dirty="0"/>
              <a:t>Driver versus firmware</a:t>
            </a:r>
          </a:p>
          <a:p>
            <a:r>
              <a:rPr lang="en-US" dirty="0"/>
              <a:t>Firmware is not patched as such – replace with image supporting required fixes</a:t>
            </a:r>
          </a:p>
          <a:p>
            <a:r>
              <a:rPr lang="en-US" dirty="0"/>
              <a:t>Downgrading/rollback (configuration backup)</a:t>
            </a:r>
          </a:p>
          <a:p>
            <a:endParaRPr lang="en-US" dirty="0"/>
          </a:p>
        </p:txBody>
      </p:sp>
      <p:sp>
        <p:nvSpPr>
          <p:cNvPr id="3" name="Title 2">
            <a:extLst>
              <a:ext uri="{FF2B5EF4-FFF2-40B4-BE49-F238E27FC236}">
                <a16:creationId xmlns:a16="http://schemas.microsoft.com/office/drawing/2014/main" id="{ACEABA62-9EDD-4305-9C50-B955F11CAF79}"/>
              </a:ext>
            </a:extLst>
          </p:cNvPr>
          <p:cNvSpPr>
            <a:spLocks noGrp="1"/>
          </p:cNvSpPr>
          <p:nvPr>
            <p:ph type="title"/>
          </p:nvPr>
        </p:nvSpPr>
        <p:spPr/>
        <p:txBody>
          <a:bodyPr/>
          <a:lstStyle/>
          <a:p>
            <a:r>
              <a:rPr lang="en-US" dirty="0"/>
              <a:t>Upgrading Firmware and Driver Updates</a:t>
            </a:r>
          </a:p>
        </p:txBody>
      </p:sp>
      <p:sp>
        <p:nvSpPr>
          <p:cNvPr id="4" name="Footer Placeholder 3">
            <a:extLst>
              <a:ext uri="{FF2B5EF4-FFF2-40B4-BE49-F238E27FC236}">
                <a16:creationId xmlns:a16="http://schemas.microsoft.com/office/drawing/2014/main" id="{5152625D-CA1E-4A8F-87D0-B6A9E319C964}"/>
              </a:ext>
            </a:extLst>
          </p:cNvPr>
          <p:cNvSpPr>
            <a:spLocks noGrp="1"/>
          </p:cNvSpPr>
          <p:nvPr>
            <p:ph type="ftr" sz="quarter" idx="3"/>
          </p:nvPr>
        </p:nvSpPr>
        <p:spPr/>
        <p:txBody>
          <a:bodyPr/>
          <a:lstStyle/>
          <a:p>
            <a:r>
              <a:rPr lang="en-US"/>
              <a:t>3.4 Monitoring and Scanning</a:t>
            </a:r>
            <a:endParaRPr lang="en-US" dirty="0"/>
          </a:p>
        </p:txBody>
      </p:sp>
      <p:sp>
        <p:nvSpPr>
          <p:cNvPr id="5" name="Slide Number Placeholder 4">
            <a:extLst>
              <a:ext uri="{FF2B5EF4-FFF2-40B4-BE49-F238E27FC236}">
                <a16:creationId xmlns:a16="http://schemas.microsoft.com/office/drawing/2014/main" id="{BE8BCEC7-C7BC-4178-89B2-0F280047B094}"/>
              </a:ext>
            </a:extLst>
          </p:cNvPr>
          <p:cNvSpPr>
            <a:spLocks noGrp="1"/>
          </p:cNvSpPr>
          <p:nvPr>
            <p:ph type="sldNum" sz="quarter" idx="4"/>
          </p:nvPr>
        </p:nvSpPr>
        <p:spPr/>
        <p:txBody>
          <a:bodyPr/>
          <a:lstStyle/>
          <a:p>
            <a:r>
              <a:rPr lang="en-US" dirty="0"/>
              <a:t>224</a:t>
            </a:r>
          </a:p>
        </p:txBody>
      </p:sp>
    </p:spTree>
    <p:extLst>
      <p:ext uri="{BB962C8B-B14F-4D97-AF65-F5344CB8AC3E}">
        <p14:creationId xmlns:p14="http://schemas.microsoft.com/office/powerpoint/2010/main" val="1831844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42AA6E-7EAE-42FD-8377-D6B57B6B4925}"/>
              </a:ext>
            </a:extLst>
          </p:cNvPr>
          <p:cNvSpPr>
            <a:spLocks noGrp="1"/>
          </p:cNvSpPr>
          <p:nvPr>
            <p:ph type="title"/>
          </p:nvPr>
        </p:nvSpPr>
        <p:spPr/>
        <p:txBody>
          <a:bodyPr/>
          <a:lstStyle/>
          <a:p>
            <a:r>
              <a:rPr lang="en-US"/>
              <a:t>Vulnerability Scanning (1)</a:t>
            </a:r>
            <a:endParaRPr lang="en-US" dirty="0"/>
          </a:p>
        </p:txBody>
      </p:sp>
      <p:sp>
        <p:nvSpPr>
          <p:cNvPr id="2" name="Content Placeholder 1">
            <a:extLst>
              <a:ext uri="{FF2B5EF4-FFF2-40B4-BE49-F238E27FC236}">
                <a16:creationId xmlns:a16="http://schemas.microsoft.com/office/drawing/2014/main" id="{9260872C-2443-4F6F-95C4-24A3EDDCBEE6}"/>
              </a:ext>
            </a:extLst>
          </p:cNvPr>
          <p:cNvSpPr>
            <a:spLocks noGrp="1"/>
          </p:cNvSpPr>
          <p:nvPr>
            <p:ph sz="half" idx="1"/>
          </p:nvPr>
        </p:nvSpPr>
        <p:spPr/>
        <p:txBody>
          <a:bodyPr>
            <a:normAutofit fontScale="92500" lnSpcReduction="20000"/>
          </a:bodyPr>
          <a:lstStyle/>
          <a:p>
            <a:r>
              <a:rPr lang="en-US" dirty="0"/>
              <a:t>Automate detection of vulnerabilities</a:t>
            </a:r>
          </a:p>
          <a:p>
            <a:pPr lvl="1"/>
            <a:r>
              <a:rPr lang="en-US" dirty="0"/>
              <a:t>Missing patches</a:t>
            </a:r>
          </a:p>
          <a:p>
            <a:pPr lvl="1"/>
            <a:r>
              <a:rPr lang="en-US" dirty="0"/>
              <a:t>Configuration errors</a:t>
            </a:r>
          </a:p>
          <a:p>
            <a:r>
              <a:rPr lang="en-US" dirty="0"/>
              <a:t>Deploy as host software or appliance</a:t>
            </a:r>
          </a:p>
          <a:p>
            <a:r>
              <a:rPr lang="en-US" dirty="0"/>
              <a:t>Tenable Nessus</a:t>
            </a:r>
          </a:p>
          <a:p>
            <a:r>
              <a:rPr lang="en-US" dirty="0"/>
              <a:t>OpenVAS</a:t>
            </a:r>
          </a:p>
        </p:txBody>
      </p:sp>
      <p:sp>
        <p:nvSpPr>
          <p:cNvPr id="4" name="Footer Placeholder 3">
            <a:extLst>
              <a:ext uri="{FF2B5EF4-FFF2-40B4-BE49-F238E27FC236}">
                <a16:creationId xmlns:a16="http://schemas.microsoft.com/office/drawing/2014/main" id="{B10A4896-EA46-46E7-8297-137839E1A3EF}"/>
              </a:ext>
            </a:extLst>
          </p:cNvPr>
          <p:cNvSpPr>
            <a:spLocks noGrp="1"/>
          </p:cNvSpPr>
          <p:nvPr>
            <p:ph type="ftr" sz="quarter" idx="3"/>
          </p:nvPr>
        </p:nvSpPr>
        <p:spPr/>
        <p:txBody>
          <a:bodyPr/>
          <a:lstStyle/>
          <a:p>
            <a:r>
              <a:rPr lang="en-US"/>
              <a:t>3.4 Monitoring and Scanning</a:t>
            </a:r>
            <a:endParaRPr lang="en-US" dirty="0"/>
          </a:p>
        </p:txBody>
      </p:sp>
      <p:sp>
        <p:nvSpPr>
          <p:cNvPr id="5" name="Slide Number Placeholder 4">
            <a:extLst>
              <a:ext uri="{FF2B5EF4-FFF2-40B4-BE49-F238E27FC236}">
                <a16:creationId xmlns:a16="http://schemas.microsoft.com/office/drawing/2014/main" id="{1BF3D0B6-3FB7-47CF-83E1-0053DB018A43}"/>
              </a:ext>
            </a:extLst>
          </p:cNvPr>
          <p:cNvSpPr>
            <a:spLocks noGrp="1"/>
          </p:cNvSpPr>
          <p:nvPr>
            <p:ph type="sldNum" sz="quarter" idx="4"/>
          </p:nvPr>
        </p:nvSpPr>
        <p:spPr/>
        <p:txBody>
          <a:bodyPr/>
          <a:lstStyle/>
          <a:p>
            <a:r>
              <a:rPr lang="en-US" dirty="0"/>
              <a:t>225</a:t>
            </a:r>
          </a:p>
        </p:txBody>
      </p:sp>
      <p:pic>
        <p:nvPicPr>
          <p:cNvPr id="9" name="Content Placeholder 8" descr="OpenVAS vulnerability scanner with Greenbone Security Assistant web application interface">
            <a:extLst>
              <a:ext uri="{FF2B5EF4-FFF2-40B4-BE49-F238E27FC236}">
                <a16:creationId xmlns:a16="http://schemas.microsoft.com/office/drawing/2014/main" id="{A76795CD-C21C-4155-AA70-7CE0C6CDC1C4}"/>
              </a:ext>
            </a:extLst>
          </p:cNvPr>
          <p:cNvPicPr>
            <a:picLocks noGrp="1"/>
          </p:cNvPicPr>
          <p:nvPr>
            <p:ph sz="quarter" idx="12"/>
          </p:nvPr>
        </p:nvPicPr>
        <p:blipFill rotWithShape="1">
          <a:blip r:embed="rId3" cstate="print">
            <a:extLst>
              <a:ext uri="{28A0092B-C50C-407E-A947-70E740481C1C}">
                <a14:useLocalDpi xmlns:a14="http://schemas.microsoft.com/office/drawing/2010/main" val="0"/>
              </a:ext>
            </a:extLst>
          </a:blip>
          <a:srcRect/>
          <a:stretch/>
        </p:blipFill>
        <p:spPr bwMode="auto">
          <a:xfrm>
            <a:off x="1160501" y="914400"/>
            <a:ext cx="3806748" cy="2743200"/>
          </a:xfrm>
          <a:prstGeom prst="rect">
            <a:avLst/>
          </a:prstGeom>
          <a:noFill/>
          <a:ln>
            <a:noFill/>
          </a:ln>
          <a:extLst>
            <a:ext uri="{53640926-AAD7-44D8-BBD7-CCE9431645EC}">
              <a14:shadowObscured xmlns:a14="http://schemas.microsoft.com/office/drawing/2010/main"/>
            </a:ext>
          </a:extLst>
        </p:spPr>
      </p:pic>
      <p:pic>
        <p:nvPicPr>
          <p:cNvPr id="10" name="Content Placeholder 9" descr="Nessus Manager web management interface">
            <a:extLst>
              <a:ext uri="{FF2B5EF4-FFF2-40B4-BE49-F238E27FC236}">
                <a16:creationId xmlns:a16="http://schemas.microsoft.com/office/drawing/2014/main" id="{A4930C24-F405-48DF-B2BE-7B007425A59A}"/>
              </a:ext>
            </a:extLst>
          </p:cNvPr>
          <p:cNvPicPr>
            <a:picLocks noGrp="1"/>
          </p:cNvPicPr>
          <p:nvPr>
            <p:ph sz="quarter" idx="13"/>
          </p:nvPr>
        </p:nvPicPr>
        <p:blipFill rotWithShape="1">
          <a:blip r:embed="rId4" cstate="print">
            <a:extLst>
              <a:ext uri="{28A0092B-C50C-407E-A947-70E740481C1C}">
                <a14:useLocalDpi xmlns:a14="http://schemas.microsoft.com/office/drawing/2010/main" val="0"/>
              </a:ext>
            </a:extLst>
          </a:blip>
          <a:srcRect/>
          <a:stretch/>
        </p:blipFill>
        <p:spPr bwMode="auto">
          <a:xfrm>
            <a:off x="92075" y="4036022"/>
            <a:ext cx="5943600" cy="217050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57356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42AA6E-7EAE-42FD-8377-D6B57B6B4925}"/>
              </a:ext>
            </a:extLst>
          </p:cNvPr>
          <p:cNvSpPr>
            <a:spLocks noGrp="1"/>
          </p:cNvSpPr>
          <p:nvPr>
            <p:ph type="title"/>
          </p:nvPr>
        </p:nvSpPr>
        <p:spPr/>
        <p:txBody>
          <a:bodyPr/>
          <a:lstStyle/>
          <a:p>
            <a:r>
              <a:rPr lang="en-US"/>
              <a:t>Vulnerability Scanning (2)</a:t>
            </a:r>
            <a:endParaRPr lang="en-US" dirty="0"/>
          </a:p>
        </p:txBody>
      </p:sp>
      <p:sp>
        <p:nvSpPr>
          <p:cNvPr id="2" name="Content Placeholder 1">
            <a:extLst>
              <a:ext uri="{FF2B5EF4-FFF2-40B4-BE49-F238E27FC236}">
                <a16:creationId xmlns:a16="http://schemas.microsoft.com/office/drawing/2014/main" id="{59E27A0C-26C1-499F-8CC4-9EF256FEEDD1}"/>
              </a:ext>
            </a:extLst>
          </p:cNvPr>
          <p:cNvSpPr>
            <a:spLocks noGrp="1"/>
          </p:cNvSpPr>
          <p:nvPr>
            <p:ph sz="half" idx="1"/>
          </p:nvPr>
        </p:nvSpPr>
        <p:spPr/>
        <p:txBody>
          <a:bodyPr/>
          <a:lstStyle/>
          <a:p>
            <a:r>
              <a:rPr lang="en-US" dirty="0"/>
              <a:t>Non-credentialed versus credentialed scanning</a:t>
            </a:r>
          </a:p>
          <a:p>
            <a:r>
              <a:rPr lang="en-US" dirty="0"/>
              <a:t>Vulnerability test/feed/plugin updates</a:t>
            </a:r>
          </a:p>
        </p:txBody>
      </p:sp>
      <p:sp>
        <p:nvSpPr>
          <p:cNvPr id="4" name="Footer Placeholder 3">
            <a:extLst>
              <a:ext uri="{FF2B5EF4-FFF2-40B4-BE49-F238E27FC236}">
                <a16:creationId xmlns:a16="http://schemas.microsoft.com/office/drawing/2014/main" id="{B10A4896-EA46-46E7-8297-137839E1A3EF}"/>
              </a:ext>
            </a:extLst>
          </p:cNvPr>
          <p:cNvSpPr>
            <a:spLocks noGrp="1"/>
          </p:cNvSpPr>
          <p:nvPr>
            <p:ph type="ftr" sz="quarter" idx="3"/>
          </p:nvPr>
        </p:nvSpPr>
        <p:spPr/>
        <p:txBody>
          <a:bodyPr/>
          <a:lstStyle/>
          <a:p>
            <a:r>
              <a:rPr lang="en-US"/>
              <a:t>3.4 Monitoring and Scanning</a:t>
            </a:r>
            <a:endParaRPr lang="en-US" dirty="0"/>
          </a:p>
        </p:txBody>
      </p:sp>
      <p:sp>
        <p:nvSpPr>
          <p:cNvPr id="5" name="Slide Number Placeholder 4">
            <a:extLst>
              <a:ext uri="{FF2B5EF4-FFF2-40B4-BE49-F238E27FC236}">
                <a16:creationId xmlns:a16="http://schemas.microsoft.com/office/drawing/2014/main" id="{1BF3D0B6-3FB7-47CF-83E1-0053DB018A43}"/>
              </a:ext>
            </a:extLst>
          </p:cNvPr>
          <p:cNvSpPr>
            <a:spLocks noGrp="1"/>
          </p:cNvSpPr>
          <p:nvPr>
            <p:ph type="sldNum" sz="quarter" idx="4"/>
          </p:nvPr>
        </p:nvSpPr>
        <p:spPr/>
        <p:txBody>
          <a:bodyPr/>
          <a:lstStyle/>
          <a:p>
            <a:r>
              <a:rPr lang="en-US" dirty="0"/>
              <a:t>226</a:t>
            </a:r>
          </a:p>
        </p:txBody>
      </p:sp>
      <p:pic>
        <p:nvPicPr>
          <p:cNvPr id="9" name="Content Placeholder 8" descr="Configuring credentials for use in target (scope) definitions in OpenVAS">
            <a:extLst>
              <a:ext uri="{FF2B5EF4-FFF2-40B4-BE49-F238E27FC236}">
                <a16:creationId xmlns:a16="http://schemas.microsoft.com/office/drawing/2014/main" id="{0D34D4AE-1868-41FC-89F4-84CE9A0C2126}"/>
              </a:ext>
            </a:extLst>
          </p:cNvPr>
          <p:cNvPicPr>
            <a:picLocks noGrp="1"/>
          </p:cNvPicPr>
          <p:nvPr>
            <p:ph sz="quarter" idx="12"/>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6126163" y="1094330"/>
            <a:ext cx="5943600" cy="2383339"/>
          </a:xfrm>
          <a:prstGeom prst="rect">
            <a:avLst/>
          </a:prstGeom>
          <a:noFill/>
          <a:ln>
            <a:noFill/>
          </a:ln>
          <a:extLst>
            <a:ext uri="{53640926-AAD7-44D8-BBD7-CCE9431645EC}">
              <a14:shadowObscured xmlns:a14="http://schemas.microsoft.com/office/drawing/2010/main"/>
            </a:ext>
          </a:extLst>
        </p:spPr>
      </p:pic>
      <p:pic>
        <p:nvPicPr>
          <p:cNvPr id="10" name="Content Placeholder 9" descr="Updating feeds in OpenVAS">
            <a:extLst>
              <a:ext uri="{FF2B5EF4-FFF2-40B4-BE49-F238E27FC236}">
                <a16:creationId xmlns:a16="http://schemas.microsoft.com/office/drawing/2014/main" id="{E6AC0786-15C2-4B69-A6F4-ACE0D5CA7A19}"/>
              </a:ext>
            </a:extLst>
          </p:cNvPr>
          <p:cNvPicPr>
            <a:picLocks noGrp="1"/>
          </p:cNvPicPr>
          <p:nvPr>
            <p:ph sz="quarter" idx="13"/>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6126163" y="4222487"/>
            <a:ext cx="5943600" cy="179757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446790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BDE559D4-23A8-4CDD-8504-8B0D9AB6F106}"/>
              </a:ext>
            </a:extLst>
          </p:cNvPr>
          <p:cNvSpPr>
            <a:spLocks noGrp="1"/>
          </p:cNvSpPr>
          <p:nvPr>
            <p:ph idx="1"/>
          </p:nvPr>
        </p:nvSpPr>
        <p:spPr/>
        <p:txBody>
          <a:bodyPr>
            <a:normAutofit fontScale="32500" lnSpcReduction="20000"/>
          </a:bodyPr>
          <a:lstStyle/>
          <a:p>
            <a:r>
              <a:rPr lang="en-US" dirty="0"/>
              <a:t>Documenting baselines and establishing thresholds underpins effective performance monitoring and alerting.</a:t>
            </a:r>
          </a:p>
          <a:p>
            <a:r>
              <a:rPr lang="en-US" dirty="0"/>
              <a:t>Load and throughput testing can be used to determine whether a network is meeting its performance goals or deviating from its baseline.</a:t>
            </a:r>
          </a:p>
          <a:p>
            <a:r>
              <a:rPr lang="en-US" dirty="0"/>
              <a:t>Analysis of logs and device and interface metrics can identify faults and bottlenecks. Logs and performance information can be aggregated by SIEM.</a:t>
            </a:r>
          </a:p>
          <a:p>
            <a:r>
              <a:rPr lang="en-US" dirty="0"/>
              <a:t>SNMP is used to monitor and manage network devices from a central location.</a:t>
            </a:r>
          </a:p>
          <a:p>
            <a:r>
              <a:rPr lang="en-US" dirty="0"/>
              <a:t>Make sure you know how to interpret network interface metrics, such as error rate and utilization.</a:t>
            </a:r>
          </a:p>
          <a:p>
            <a:r>
              <a:rPr lang="en-US"/>
              <a:t>Understand the use of vulnerability scanners and the importance of patch management procedures, covering network infrastructure devices as well as host servers and clients.</a:t>
            </a:r>
          </a:p>
        </p:txBody>
      </p:sp>
      <p:sp>
        <p:nvSpPr>
          <p:cNvPr id="2" name="Footer Placeholder 1"/>
          <p:cNvSpPr>
            <a:spLocks noGrp="1"/>
          </p:cNvSpPr>
          <p:nvPr>
            <p:ph type="ftr" sz="quarter" idx="3"/>
          </p:nvPr>
        </p:nvSpPr>
        <p:spPr/>
        <p:txBody>
          <a:bodyPr/>
          <a:lstStyle/>
          <a:p>
            <a:r>
              <a:rPr lang="en-US"/>
              <a:t>3.4 Monitoring and Scanning</a:t>
            </a:r>
            <a:endParaRPr lang="en-US" dirty="0"/>
          </a:p>
        </p:txBody>
      </p:sp>
      <p:sp>
        <p:nvSpPr>
          <p:cNvPr id="3" name="Slide Number Placeholder 2"/>
          <p:cNvSpPr>
            <a:spLocks noGrp="1"/>
          </p:cNvSpPr>
          <p:nvPr>
            <p:ph type="sldNum" sz="quarter" idx="4"/>
          </p:nvPr>
        </p:nvSpPr>
        <p:spPr/>
        <p:txBody>
          <a:bodyPr/>
          <a:lstStyle/>
          <a:p>
            <a:r>
              <a:rPr lang="en-US" noProof="0" dirty="0"/>
              <a:t>227</a:t>
            </a:r>
          </a:p>
        </p:txBody>
      </p:sp>
    </p:spTree>
    <p:extLst>
      <p:ext uri="{BB962C8B-B14F-4D97-AF65-F5344CB8AC3E}">
        <p14:creationId xmlns:p14="http://schemas.microsoft.com/office/powerpoint/2010/main" val="2638548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5E980D46-114A-4722-9CF4-5C7C8F986ED9}"/>
              </a:ext>
            </a:extLst>
          </p:cNvPr>
          <p:cNvSpPr>
            <a:spLocks noGrp="1"/>
          </p:cNvSpPr>
          <p:nvPr>
            <p:ph idx="1"/>
          </p:nvPr>
        </p:nvSpPr>
        <p:spPr/>
        <p:txBody>
          <a:bodyPr>
            <a:normAutofit fontScale="62500" lnSpcReduction="20000"/>
          </a:bodyPr>
          <a:lstStyle/>
          <a:p>
            <a:r>
              <a:rPr lang="en-US" dirty="0"/>
              <a:t>Use network monitoring utilities and load/throughput testers to identify performance and connectivity issues</a:t>
            </a:r>
          </a:p>
          <a:p>
            <a:r>
              <a:rPr lang="en-US" dirty="0"/>
              <a:t>Collect and analyze system, history, and event logs plus interface monitoring metrics using technologies such as SNMP and SIEM</a:t>
            </a:r>
          </a:p>
          <a:p>
            <a:r>
              <a:rPr lang="en-US" dirty="0"/>
              <a:t>Use software tools to scan for vulnerabilities and update/patch network appliances and hosts</a:t>
            </a:r>
          </a:p>
        </p:txBody>
      </p:sp>
      <p:sp>
        <p:nvSpPr>
          <p:cNvPr id="2" name="Footer Placeholder 1"/>
          <p:cNvSpPr>
            <a:spLocks noGrp="1"/>
          </p:cNvSpPr>
          <p:nvPr>
            <p:ph type="ftr" sz="quarter" idx="3"/>
          </p:nvPr>
        </p:nvSpPr>
        <p:spPr/>
        <p:txBody>
          <a:bodyPr/>
          <a:lstStyle/>
          <a:p>
            <a:r>
              <a:rPr lang="en-US"/>
              <a:t>3.4 Monitoring and Scanning</a:t>
            </a:r>
            <a:endParaRPr lang="en-US" dirty="0"/>
          </a:p>
        </p:txBody>
      </p:sp>
      <p:sp>
        <p:nvSpPr>
          <p:cNvPr id="3" name="Slide Number Placeholder 2"/>
          <p:cNvSpPr>
            <a:spLocks noGrp="1"/>
          </p:cNvSpPr>
          <p:nvPr>
            <p:ph type="sldNum" sz="quarter" idx="4"/>
          </p:nvPr>
        </p:nvSpPr>
        <p:spPr/>
        <p:txBody>
          <a:bodyPr/>
          <a:lstStyle/>
          <a:p>
            <a:r>
              <a:rPr lang="en-US" dirty="0"/>
              <a:t>208</a:t>
            </a:r>
          </a:p>
        </p:txBody>
      </p:sp>
    </p:spTree>
    <p:extLst>
      <p:ext uri="{BB962C8B-B14F-4D97-AF65-F5344CB8AC3E}">
        <p14:creationId xmlns:p14="http://schemas.microsoft.com/office/powerpoint/2010/main" val="682901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idx="1"/>
          </p:nvPr>
        </p:nvSpPr>
        <p:spPr/>
        <p:txBody>
          <a:bodyPr/>
          <a:lstStyle/>
          <a:p>
            <a:r>
              <a:rPr lang="en-US" altLang="en-US" noProof="0" dirty="0"/>
              <a:t>Lab 10 / Performance Testing and Monitoring</a:t>
            </a:r>
          </a:p>
        </p:txBody>
      </p:sp>
      <p:sp>
        <p:nvSpPr>
          <p:cNvPr id="2" name="Footer Placeholder 1"/>
          <p:cNvSpPr>
            <a:spLocks noGrp="1"/>
          </p:cNvSpPr>
          <p:nvPr>
            <p:ph type="ftr" sz="quarter" idx="3"/>
          </p:nvPr>
        </p:nvSpPr>
        <p:spPr/>
        <p:txBody>
          <a:bodyPr/>
          <a:lstStyle/>
          <a:p>
            <a:r>
              <a:rPr lang="en-US"/>
              <a:t>3.4 Monitoring and Scanning</a:t>
            </a:r>
            <a:endParaRPr lang="en-US" dirty="0"/>
          </a:p>
        </p:txBody>
      </p:sp>
    </p:spTree>
    <p:extLst>
      <p:ext uri="{BB962C8B-B14F-4D97-AF65-F5344CB8AC3E}">
        <p14:creationId xmlns:p14="http://schemas.microsoft.com/office/powerpoint/2010/main" val="75070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4CCB720D-8CB2-4C32-A18C-99ADC75A6C95}"/>
              </a:ext>
            </a:extLst>
          </p:cNvPr>
          <p:cNvSpPr>
            <a:spLocks noGrp="1"/>
          </p:cNvSpPr>
          <p:nvPr>
            <p:ph idx="1"/>
          </p:nvPr>
        </p:nvSpPr>
        <p:spPr/>
        <p:txBody>
          <a:bodyPr>
            <a:normAutofit fontScale="70000" lnSpcReduction="20000"/>
          </a:bodyPr>
          <a:lstStyle/>
          <a:p>
            <a:r>
              <a:rPr lang="en-US" dirty="0"/>
              <a:t>Proactive performance monitoring allows targeted investment in upgrades and minimizes impact on users</a:t>
            </a:r>
          </a:p>
          <a:p>
            <a:r>
              <a:rPr lang="en-US" dirty="0"/>
              <a:t>Establishing and reviewing baselines</a:t>
            </a:r>
          </a:p>
          <a:p>
            <a:r>
              <a:rPr lang="en-US" dirty="0"/>
              <a:t>Basis for comparison</a:t>
            </a:r>
          </a:p>
          <a:p>
            <a:r>
              <a:rPr lang="en-US" dirty="0"/>
              <a:t>When to update</a:t>
            </a:r>
          </a:p>
          <a:p>
            <a:pPr lvl="1"/>
            <a:r>
              <a:rPr lang="en-US" dirty="0"/>
              <a:t>Hardware or software upgrade</a:t>
            </a:r>
          </a:p>
          <a:p>
            <a:pPr lvl="1"/>
            <a:r>
              <a:rPr lang="en-US" dirty="0"/>
              <a:t>Reconfiguration of network</a:t>
            </a:r>
          </a:p>
          <a:p>
            <a:pPr lvl="1"/>
            <a:r>
              <a:rPr lang="en-US" dirty="0"/>
              <a:t>Installation of new devices/services</a:t>
            </a:r>
          </a:p>
          <a:p>
            <a:pPr lvl="1"/>
            <a:r>
              <a:rPr lang="en-US" dirty="0"/>
              <a:t>Changed user access volume or patterns</a:t>
            </a:r>
          </a:p>
          <a:p>
            <a:pPr lvl="1"/>
            <a:r>
              <a:rPr lang="en-US" dirty="0"/>
              <a:t>Changed server role</a:t>
            </a:r>
          </a:p>
          <a:p>
            <a:endParaRPr lang="en-US" dirty="0"/>
          </a:p>
        </p:txBody>
      </p:sp>
      <p:sp>
        <p:nvSpPr>
          <p:cNvPr id="3" name="Title 2"/>
          <p:cNvSpPr>
            <a:spLocks noGrp="1"/>
          </p:cNvSpPr>
          <p:nvPr>
            <p:ph type="title"/>
          </p:nvPr>
        </p:nvSpPr>
        <p:spPr/>
        <p:txBody>
          <a:bodyPr/>
          <a:lstStyle/>
          <a:p>
            <a:r>
              <a:rPr lang="en-US"/>
              <a:t>Performance Monitoring</a:t>
            </a:r>
            <a:endParaRPr lang="en-US" dirty="0"/>
          </a:p>
        </p:txBody>
      </p:sp>
      <p:sp>
        <p:nvSpPr>
          <p:cNvPr id="4" name="Footer Placeholder 3"/>
          <p:cNvSpPr>
            <a:spLocks noGrp="1"/>
          </p:cNvSpPr>
          <p:nvPr>
            <p:ph type="ftr" sz="quarter" idx="3"/>
          </p:nvPr>
        </p:nvSpPr>
        <p:spPr/>
        <p:txBody>
          <a:bodyPr/>
          <a:lstStyle/>
          <a:p>
            <a:r>
              <a:rPr lang="en-US"/>
              <a:t>3.4 Monitoring and Scanning</a:t>
            </a:r>
            <a:endParaRPr lang="en-US" dirty="0"/>
          </a:p>
        </p:txBody>
      </p:sp>
      <p:sp>
        <p:nvSpPr>
          <p:cNvPr id="5" name="Slide Number Placeholder 4"/>
          <p:cNvSpPr>
            <a:spLocks noGrp="1"/>
          </p:cNvSpPr>
          <p:nvPr>
            <p:ph type="sldNum" sz="quarter" idx="4"/>
          </p:nvPr>
        </p:nvSpPr>
        <p:spPr/>
        <p:txBody>
          <a:bodyPr/>
          <a:lstStyle/>
          <a:p>
            <a:r>
              <a:rPr lang="en-US" dirty="0"/>
              <a:t>209</a:t>
            </a:r>
          </a:p>
        </p:txBody>
      </p:sp>
    </p:spTree>
    <p:extLst>
      <p:ext uri="{BB962C8B-B14F-4D97-AF65-F5344CB8AC3E}">
        <p14:creationId xmlns:p14="http://schemas.microsoft.com/office/powerpoint/2010/main" val="4207746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18F2594F-F923-4BC9-B5E4-3CB8509C02E6}"/>
              </a:ext>
            </a:extLst>
          </p:cNvPr>
          <p:cNvSpPr>
            <a:spLocks noGrp="1"/>
          </p:cNvSpPr>
          <p:nvPr>
            <p:ph idx="1"/>
          </p:nvPr>
        </p:nvSpPr>
        <p:spPr/>
        <p:txBody>
          <a:bodyPr/>
          <a:lstStyle/>
          <a:p>
            <a:r>
              <a:rPr lang="en-US"/>
              <a:t>Thresholds</a:t>
            </a:r>
          </a:p>
          <a:p>
            <a:pPr lvl="1"/>
            <a:r>
              <a:rPr lang="en-US"/>
              <a:t>When to trigger an alert</a:t>
            </a:r>
          </a:p>
          <a:p>
            <a:r>
              <a:rPr lang="en-US"/>
              <a:t>Bottlenecks</a:t>
            </a:r>
          </a:p>
          <a:p>
            <a:pPr lvl="1"/>
            <a:r>
              <a:rPr lang="en-US"/>
              <a:t>“Pinch points” that cause whole system to underperform</a:t>
            </a:r>
          </a:p>
          <a:p>
            <a:pPr lvl="1"/>
            <a:r>
              <a:rPr lang="en-US"/>
              <a:t>Underperforming device or link</a:t>
            </a:r>
          </a:p>
          <a:p>
            <a:pPr lvl="1"/>
            <a:r>
              <a:rPr lang="en-US"/>
              <a:t>Overactive user or application</a:t>
            </a:r>
          </a:p>
          <a:p>
            <a:pPr lvl="1"/>
            <a:r>
              <a:rPr lang="en-US"/>
              <a:t>Poorly scheduled application (e.g. updating service)</a:t>
            </a:r>
          </a:p>
          <a:p>
            <a:endParaRPr lang="en-US"/>
          </a:p>
          <a:p>
            <a:endParaRPr lang="en-US" dirty="0"/>
          </a:p>
        </p:txBody>
      </p:sp>
      <p:sp>
        <p:nvSpPr>
          <p:cNvPr id="3" name="Title 2">
            <a:extLst>
              <a:ext uri="{FF2B5EF4-FFF2-40B4-BE49-F238E27FC236}">
                <a16:creationId xmlns:a16="http://schemas.microsoft.com/office/drawing/2014/main" id="{11B409E6-F2E0-44FB-9861-F9F80A796CAE}"/>
              </a:ext>
            </a:extLst>
          </p:cNvPr>
          <p:cNvSpPr>
            <a:spLocks noGrp="1"/>
          </p:cNvSpPr>
          <p:nvPr>
            <p:ph type="title"/>
          </p:nvPr>
        </p:nvSpPr>
        <p:spPr/>
        <p:txBody>
          <a:bodyPr/>
          <a:lstStyle/>
          <a:p>
            <a:r>
              <a:rPr lang="en-US"/>
              <a:t>Thresholds and Bottlenecks</a:t>
            </a:r>
            <a:endParaRPr lang="en-US" dirty="0"/>
          </a:p>
        </p:txBody>
      </p:sp>
      <p:sp>
        <p:nvSpPr>
          <p:cNvPr id="4" name="Footer Placeholder 3">
            <a:extLst>
              <a:ext uri="{FF2B5EF4-FFF2-40B4-BE49-F238E27FC236}">
                <a16:creationId xmlns:a16="http://schemas.microsoft.com/office/drawing/2014/main" id="{634E23ED-9434-43AF-B10C-77B3664861C9}"/>
              </a:ext>
            </a:extLst>
          </p:cNvPr>
          <p:cNvSpPr>
            <a:spLocks noGrp="1"/>
          </p:cNvSpPr>
          <p:nvPr>
            <p:ph type="ftr" sz="quarter" idx="3"/>
          </p:nvPr>
        </p:nvSpPr>
        <p:spPr/>
        <p:txBody>
          <a:bodyPr/>
          <a:lstStyle/>
          <a:p>
            <a:r>
              <a:rPr lang="en-US"/>
              <a:t>3.4 Monitoring and Scanning</a:t>
            </a:r>
            <a:endParaRPr lang="en-US" dirty="0"/>
          </a:p>
        </p:txBody>
      </p:sp>
      <p:sp>
        <p:nvSpPr>
          <p:cNvPr id="5" name="Slide Number Placeholder 4">
            <a:extLst>
              <a:ext uri="{FF2B5EF4-FFF2-40B4-BE49-F238E27FC236}">
                <a16:creationId xmlns:a16="http://schemas.microsoft.com/office/drawing/2014/main" id="{656DCC7A-57CE-404E-9FC5-A5CA17EA06D2}"/>
              </a:ext>
            </a:extLst>
          </p:cNvPr>
          <p:cNvSpPr>
            <a:spLocks noGrp="1"/>
          </p:cNvSpPr>
          <p:nvPr>
            <p:ph type="sldNum" sz="quarter" idx="4"/>
          </p:nvPr>
        </p:nvSpPr>
        <p:spPr/>
        <p:txBody>
          <a:bodyPr/>
          <a:lstStyle/>
          <a:p>
            <a:r>
              <a:rPr lang="en-US" dirty="0"/>
              <a:t>209</a:t>
            </a:r>
          </a:p>
        </p:txBody>
      </p:sp>
    </p:spTree>
    <p:extLst>
      <p:ext uri="{BB962C8B-B14F-4D97-AF65-F5344CB8AC3E}">
        <p14:creationId xmlns:p14="http://schemas.microsoft.com/office/powerpoint/2010/main" val="1288129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noProof="0"/>
              <a:t>Network Monitoring Utilities (1)</a:t>
            </a:r>
            <a:endParaRPr lang="en-US" altLang="en-US" noProof="0" dirty="0"/>
          </a:p>
        </p:txBody>
      </p:sp>
      <p:sp>
        <p:nvSpPr>
          <p:cNvPr id="3" name="Content Placeholder 2"/>
          <p:cNvSpPr>
            <a:spLocks noGrp="1"/>
          </p:cNvSpPr>
          <p:nvPr>
            <p:ph sz="half" idx="1"/>
          </p:nvPr>
        </p:nvSpPr>
        <p:spPr/>
        <p:txBody>
          <a:bodyPr>
            <a:normAutofit/>
          </a:bodyPr>
          <a:lstStyle/>
          <a:p>
            <a:r>
              <a:rPr lang="en-US" altLang="en-US" dirty="0"/>
              <a:t>Health/service status</a:t>
            </a:r>
          </a:p>
          <a:p>
            <a:r>
              <a:rPr lang="en-US" altLang="en-US" dirty="0"/>
              <a:t>Performance monitor</a:t>
            </a:r>
          </a:p>
          <a:p>
            <a:r>
              <a:rPr lang="en-US" altLang="en-US" dirty="0"/>
              <a:t>Packet flow monitoring</a:t>
            </a:r>
          </a:p>
          <a:p>
            <a:pPr lvl="1"/>
            <a:r>
              <a:rPr lang="en-US" altLang="en-US" dirty="0"/>
              <a:t>NetFlow, sFlow, jFlow</a:t>
            </a:r>
          </a:p>
          <a:p>
            <a:pPr lvl="1"/>
            <a:r>
              <a:rPr lang="en-US" altLang="en-US" dirty="0"/>
              <a:t>Traffic flow defined by packets sharing same characteristics</a:t>
            </a:r>
          </a:p>
        </p:txBody>
      </p:sp>
      <p:pic>
        <p:nvPicPr>
          <p:cNvPr id="8" name="Content Placeholder 7" descr="Dell OpenManage Server Administrator utility"/>
          <p:cNvPicPr>
            <a:picLocks noGrp="1"/>
          </p:cNvPicPr>
          <p:nvPr>
            <p:ph sz="quarter" idx="12"/>
          </p:nvPr>
        </p:nvPicPr>
        <p:blipFill>
          <a:blip r:embed="rId3" cstate="print"/>
          <a:stretch>
            <a:fillRect/>
          </a:stretch>
        </p:blipFill>
        <p:spPr>
          <a:xfrm>
            <a:off x="499745" y="914400"/>
            <a:ext cx="5128260" cy="2743200"/>
          </a:xfrm>
        </p:spPr>
      </p:pic>
      <p:pic>
        <p:nvPicPr>
          <p:cNvPr id="9" name="Content Placeholder 8" descr="Using Performance Monitor for system monitoring in Windows"/>
          <p:cNvPicPr>
            <a:picLocks noGrp="1"/>
          </p:cNvPicPr>
          <p:nvPr>
            <p:ph sz="quarter" idx="13"/>
          </p:nvPr>
        </p:nvPicPr>
        <p:blipFill>
          <a:blip r:embed="rId4">
            <a:extLst>
              <a:ext uri="{28A0092B-C50C-407E-A947-70E740481C1C}">
                <a14:useLocalDpi xmlns:a14="http://schemas.microsoft.com/office/drawing/2010/main" val="0"/>
              </a:ext>
            </a:extLst>
          </a:blip>
          <a:stretch>
            <a:fillRect/>
          </a:stretch>
        </p:blipFill>
        <p:spPr>
          <a:xfrm>
            <a:off x="1235075" y="3749675"/>
            <a:ext cx="3657600" cy="2743200"/>
          </a:xfrm>
        </p:spPr>
      </p:pic>
      <p:sp>
        <p:nvSpPr>
          <p:cNvPr id="2" name="Footer Placeholder 1"/>
          <p:cNvSpPr>
            <a:spLocks noGrp="1"/>
          </p:cNvSpPr>
          <p:nvPr>
            <p:ph type="ftr" sz="quarter" idx="3"/>
          </p:nvPr>
        </p:nvSpPr>
        <p:spPr/>
        <p:txBody>
          <a:bodyPr/>
          <a:lstStyle/>
          <a:p>
            <a:r>
              <a:rPr lang="en-US"/>
              <a:t>3.4 Monitoring and Scanning</a:t>
            </a:r>
            <a:endParaRPr lang="en-US" dirty="0"/>
          </a:p>
        </p:txBody>
      </p:sp>
      <p:sp>
        <p:nvSpPr>
          <p:cNvPr id="4" name="Slide Number Placeholder 3"/>
          <p:cNvSpPr>
            <a:spLocks noGrp="1"/>
          </p:cNvSpPr>
          <p:nvPr>
            <p:ph type="sldNum" sz="quarter" idx="4"/>
          </p:nvPr>
        </p:nvSpPr>
        <p:spPr/>
        <p:txBody>
          <a:bodyPr/>
          <a:lstStyle/>
          <a:p>
            <a:r>
              <a:rPr lang="en-US" dirty="0"/>
              <a:t>210</a:t>
            </a:r>
          </a:p>
        </p:txBody>
      </p:sp>
      <p:sp>
        <p:nvSpPr>
          <p:cNvPr id="10" name="TextBox 9">
            <a:extLst>
              <a:ext uri="{FF2B5EF4-FFF2-40B4-BE49-F238E27FC236}">
                <a16:creationId xmlns:a16="http://schemas.microsoft.com/office/drawing/2014/main" id="{CA5F375A-0A26-419F-BA3B-61CADC51FE7B}"/>
              </a:ext>
            </a:extLst>
          </p:cNvPr>
          <p:cNvSpPr txBox="1"/>
          <p:nvPr/>
        </p:nvSpPr>
        <p:spPr>
          <a:xfrm>
            <a:off x="4892675" y="6170860"/>
            <a:ext cx="2529860" cy="276999"/>
          </a:xfrm>
          <a:prstGeom prst="rect">
            <a:avLst/>
          </a:prstGeom>
          <a:noFill/>
        </p:spPr>
        <p:txBody>
          <a:bodyPr wrap="none" rtlCol="0">
            <a:spAutoFit/>
          </a:bodyPr>
          <a:lstStyle/>
          <a:p>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1457733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altLang="en-US" dirty="0"/>
              <a:t>Top talkers/listeners</a:t>
            </a:r>
          </a:p>
          <a:p>
            <a:r>
              <a:rPr lang="en-US" altLang="en-US" dirty="0"/>
              <a:t>Load/throughput testers</a:t>
            </a:r>
          </a:p>
          <a:p>
            <a:pPr lvl="1"/>
            <a:r>
              <a:rPr lang="en-US" altLang="en-US" dirty="0"/>
              <a:t>Stress tests</a:t>
            </a:r>
          </a:p>
          <a:p>
            <a:pPr lvl="1"/>
            <a:r>
              <a:rPr lang="en-US" altLang="en-US" dirty="0"/>
              <a:t>Identify “goodput”</a:t>
            </a:r>
          </a:p>
          <a:p>
            <a:r>
              <a:rPr lang="en-US" altLang="en-US" dirty="0"/>
              <a:t>Speed test sites</a:t>
            </a:r>
          </a:p>
          <a:p>
            <a:pPr lvl="1"/>
            <a:r>
              <a:rPr lang="en-US" altLang="en-US" dirty="0"/>
              <a:t>Broadband speed checkers</a:t>
            </a:r>
          </a:p>
          <a:p>
            <a:pPr lvl="1"/>
            <a:r>
              <a:rPr lang="en-US" altLang="en-US" dirty="0"/>
              <a:t>Test website performance/monitor availability</a:t>
            </a:r>
          </a:p>
          <a:p>
            <a:endParaRPr lang="en-US" altLang="en-US" dirty="0"/>
          </a:p>
          <a:p>
            <a:endParaRPr lang="en-US" altLang="en-US" dirty="0"/>
          </a:p>
          <a:p>
            <a:endParaRPr lang="en-US" dirty="0"/>
          </a:p>
        </p:txBody>
      </p:sp>
      <p:sp>
        <p:nvSpPr>
          <p:cNvPr id="16386" name="Title 1"/>
          <p:cNvSpPr>
            <a:spLocks noGrp="1"/>
          </p:cNvSpPr>
          <p:nvPr>
            <p:ph type="title"/>
          </p:nvPr>
        </p:nvSpPr>
        <p:spPr/>
        <p:txBody>
          <a:bodyPr/>
          <a:lstStyle/>
          <a:p>
            <a:r>
              <a:rPr lang="en-US" altLang="en-US" noProof="0"/>
              <a:t>Network Monitoring Utilities (2)</a:t>
            </a:r>
            <a:endParaRPr lang="en-US" altLang="en-US" noProof="0" dirty="0"/>
          </a:p>
        </p:txBody>
      </p:sp>
      <p:sp>
        <p:nvSpPr>
          <p:cNvPr id="2" name="Footer Placeholder 1"/>
          <p:cNvSpPr>
            <a:spLocks noGrp="1"/>
          </p:cNvSpPr>
          <p:nvPr>
            <p:ph type="ftr" sz="quarter" idx="3"/>
          </p:nvPr>
        </p:nvSpPr>
        <p:spPr/>
        <p:txBody>
          <a:bodyPr/>
          <a:lstStyle/>
          <a:p>
            <a:r>
              <a:rPr lang="en-US"/>
              <a:t>3.4 Monitoring and Scanning</a:t>
            </a:r>
            <a:endParaRPr lang="en-US" dirty="0"/>
          </a:p>
        </p:txBody>
      </p:sp>
      <p:sp>
        <p:nvSpPr>
          <p:cNvPr id="4" name="Slide Number Placeholder 3"/>
          <p:cNvSpPr>
            <a:spLocks noGrp="1"/>
          </p:cNvSpPr>
          <p:nvPr>
            <p:ph type="sldNum" sz="quarter" idx="4"/>
          </p:nvPr>
        </p:nvSpPr>
        <p:spPr/>
        <p:txBody>
          <a:bodyPr/>
          <a:lstStyle/>
          <a:p>
            <a:r>
              <a:rPr lang="en-US" dirty="0"/>
              <a:t>212</a:t>
            </a:r>
          </a:p>
        </p:txBody>
      </p:sp>
    </p:spTree>
    <p:extLst>
      <p:ext uri="{BB962C8B-B14F-4D97-AF65-F5344CB8AC3E}">
        <p14:creationId xmlns:p14="http://schemas.microsoft.com/office/powerpoint/2010/main" val="2873488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Logs and Event Management</a:t>
            </a:r>
            <a:r>
              <a:rPr lang="en-US" altLang="en-US" noProof="0" dirty="0"/>
              <a:t> (1)</a:t>
            </a:r>
          </a:p>
        </p:txBody>
      </p:sp>
      <p:sp>
        <p:nvSpPr>
          <p:cNvPr id="3" name="Content Placeholder 2"/>
          <p:cNvSpPr>
            <a:spLocks noGrp="1"/>
          </p:cNvSpPr>
          <p:nvPr>
            <p:ph sz="half" idx="1"/>
          </p:nvPr>
        </p:nvSpPr>
        <p:spPr/>
        <p:txBody>
          <a:bodyPr/>
          <a:lstStyle/>
          <a:p>
            <a:r>
              <a:rPr lang="en-US" altLang="en-US" dirty="0"/>
              <a:t>Log types</a:t>
            </a:r>
          </a:p>
          <a:p>
            <a:pPr lvl="1"/>
            <a:r>
              <a:rPr lang="en-US" altLang="en-US" dirty="0"/>
              <a:t>System</a:t>
            </a:r>
          </a:p>
          <a:p>
            <a:pPr lvl="1"/>
            <a:r>
              <a:rPr lang="en-US" altLang="en-US" dirty="0"/>
              <a:t>Event</a:t>
            </a:r>
          </a:p>
          <a:p>
            <a:pPr lvl="1"/>
            <a:r>
              <a:rPr lang="en-US" altLang="en-US" dirty="0"/>
              <a:t>History</a:t>
            </a:r>
          </a:p>
          <a:p>
            <a:pPr lvl="1"/>
            <a:r>
              <a:rPr lang="en-US" altLang="en-US" dirty="0"/>
              <a:t>Performance</a:t>
            </a:r>
          </a:p>
          <a:p>
            <a:endParaRPr lang="en-US" altLang="en-US" dirty="0"/>
          </a:p>
        </p:txBody>
      </p:sp>
      <p:pic>
        <p:nvPicPr>
          <p:cNvPr id="7" name="Content Placeholder 6" descr="Viewing Windows logs in Event Viewer"/>
          <p:cNvPicPr>
            <a:picLocks noGrp="1"/>
          </p:cNvPicPr>
          <p:nvPr>
            <p:ph sz="quarter" idx="12"/>
          </p:nvPr>
        </p:nvPicPr>
        <p:blipFill>
          <a:blip r:embed="rId3" cstate="print">
            <a:extLst>
              <a:ext uri="{28A0092B-C50C-407E-A947-70E740481C1C}">
                <a14:useLocalDpi xmlns:a14="http://schemas.microsoft.com/office/drawing/2010/main" val="0"/>
              </a:ext>
            </a:extLst>
          </a:blip>
          <a:stretch>
            <a:fillRect/>
          </a:stretch>
        </p:blipFill>
        <p:spPr>
          <a:xfrm>
            <a:off x="205027" y="914400"/>
            <a:ext cx="3836643" cy="2743200"/>
          </a:xfrm>
        </p:spPr>
      </p:pic>
      <p:sp>
        <p:nvSpPr>
          <p:cNvPr id="2" name="Footer Placeholder 1"/>
          <p:cNvSpPr>
            <a:spLocks noGrp="1"/>
          </p:cNvSpPr>
          <p:nvPr>
            <p:ph type="ftr" sz="quarter" idx="3"/>
          </p:nvPr>
        </p:nvSpPr>
        <p:spPr/>
        <p:txBody>
          <a:bodyPr/>
          <a:lstStyle/>
          <a:p>
            <a:r>
              <a:rPr lang="en-US"/>
              <a:t>3.4 Monitoring and Scanning</a:t>
            </a:r>
            <a:endParaRPr lang="en-US" dirty="0"/>
          </a:p>
        </p:txBody>
      </p:sp>
      <p:sp>
        <p:nvSpPr>
          <p:cNvPr id="4" name="Slide Number Placeholder 3"/>
          <p:cNvSpPr>
            <a:spLocks noGrp="1"/>
          </p:cNvSpPr>
          <p:nvPr>
            <p:ph type="sldNum" sz="quarter" idx="4"/>
          </p:nvPr>
        </p:nvSpPr>
        <p:spPr/>
        <p:txBody>
          <a:bodyPr/>
          <a:lstStyle/>
          <a:p>
            <a:r>
              <a:rPr lang="en-US" dirty="0"/>
              <a:t>213</a:t>
            </a:r>
          </a:p>
        </p:txBody>
      </p:sp>
      <p:sp>
        <p:nvSpPr>
          <p:cNvPr id="10" name="TextBox 9">
            <a:extLst>
              <a:ext uri="{FF2B5EF4-FFF2-40B4-BE49-F238E27FC236}">
                <a16:creationId xmlns:a16="http://schemas.microsoft.com/office/drawing/2014/main" id="{17C57F35-1378-42C3-AA6A-45EE9B42682D}"/>
              </a:ext>
            </a:extLst>
          </p:cNvPr>
          <p:cNvSpPr txBox="1"/>
          <p:nvPr/>
        </p:nvSpPr>
        <p:spPr>
          <a:xfrm>
            <a:off x="568869" y="5857351"/>
            <a:ext cx="1527068" cy="461665"/>
          </a:xfrm>
          <a:prstGeom prst="rect">
            <a:avLst/>
          </a:prstGeom>
          <a:noFill/>
        </p:spPr>
        <p:txBody>
          <a:bodyPr wrap="square" rtlCol="0">
            <a:spAutoFit/>
          </a:bodyPr>
          <a:lstStyle/>
          <a:p>
            <a:pPr algn="ctr"/>
            <a:r>
              <a:rPr lang="en-GB" sz="1200" i="1" dirty="0">
                <a:solidFill>
                  <a:schemeClr val="accent4"/>
                </a:solidFill>
              </a:rPr>
              <a:t>Used with permission from Microsoft</a:t>
            </a:r>
            <a:endParaRPr lang="en-US" sz="1200" i="1" dirty="0">
              <a:solidFill>
                <a:schemeClr val="accent4"/>
              </a:solidFill>
            </a:endParaRPr>
          </a:p>
        </p:txBody>
      </p:sp>
      <p:pic>
        <p:nvPicPr>
          <p:cNvPr id="11" name="Content Placeholder 10" descr="Data retrieved from a performance log file (Used with permission from Microsoft)">
            <a:extLst>
              <a:ext uri="{FF2B5EF4-FFF2-40B4-BE49-F238E27FC236}">
                <a16:creationId xmlns:a16="http://schemas.microsoft.com/office/drawing/2014/main" id="{55D92DB0-76DF-481D-98FE-186AD14D66C8}"/>
              </a:ext>
            </a:extLst>
          </p:cNvPr>
          <p:cNvPicPr>
            <a:picLocks noGrp="1"/>
          </p:cNvPicPr>
          <p:nvPr>
            <p:ph sz="quarter" idx="13"/>
          </p:nvPr>
        </p:nvPicPr>
        <p:blipFill>
          <a:blip r:embed="rId4">
            <a:extLst>
              <a:ext uri="{28A0092B-C50C-407E-A947-70E740481C1C}">
                <a14:useLocalDpi xmlns:a14="http://schemas.microsoft.com/office/drawing/2010/main" val="0"/>
              </a:ext>
            </a:extLst>
          </a:blip>
          <a:srcRect/>
          <a:stretch>
            <a:fillRect/>
          </a:stretch>
        </p:blipFill>
        <p:spPr bwMode="auto">
          <a:xfrm>
            <a:off x="2095937" y="3749675"/>
            <a:ext cx="3895344" cy="2743200"/>
          </a:xfrm>
          <a:prstGeom prst="rect">
            <a:avLst/>
          </a:prstGeom>
          <a:noFill/>
          <a:ln>
            <a:noFill/>
          </a:ln>
        </p:spPr>
      </p:pic>
    </p:spTree>
    <p:extLst>
      <p:ext uri="{BB962C8B-B14F-4D97-AF65-F5344CB8AC3E}">
        <p14:creationId xmlns:p14="http://schemas.microsoft.com/office/powerpoint/2010/main" val="3002234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57B77A-A77B-46E0-9A31-680D94B5F7BA}"/>
              </a:ext>
            </a:extLst>
          </p:cNvPr>
          <p:cNvSpPr>
            <a:spLocks noGrp="1"/>
          </p:cNvSpPr>
          <p:nvPr>
            <p:ph idx="1"/>
          </p:nvPr>
        </p:nvSpPr>
        <p:spPr/>
        <p:txBody>
          <a:bodyPr/>
          <a:lstStyle/>
          <a:p>
            <a:r>
              <a:rPr lang="en-US" altLang="en-US" dirty="0"/>
              <a:t>Log management</a:t>
            </a:r>
          </a:p>
          <a:p>
            <a:pPr lvl="1"/>
            <a:r>
              <a:rPr lang="en-US" altLang="en-US" dirty="0"/>
              <a:t>Storage considerations</a:t>
            </a:r>
          </a:p>
          <a:p>
            <a:pPr lvl="1"/>
            <a:r>
              <a:rPr lang="en-US" altLang="en-US" dirty="0"/>
              <a:t>Data rollup and resolution</a:t>
            </a:r>
          </a:p>
          <a:p>
            <a:pPr lvl="1"/>
            <a:r>
              <a:rPr lang="en-US" altLang="en-US" dirty="0"/>
              <a:t>Security and integrity</a:t>
            </a:r>
          </a:p>
          <a:p>
            <a:r>
              <a:rPr lang="en-US" altLang="en-US" dirty="0"/>
              <a:t>Alerts and alarms</a:t>
            </a:r>
          </a:p>
          <a:p>
            <a:pPr lvl="1"/>
            <a:r>
              <a:rPr lang="en-US" altLang="en-US" dirty="0"/>
              <a:t>Email</a:t>
            </a:r>
          </a:p>
          <a:p>
            <a:pPr lvl="1"/>
            <a:r>
              <a:rPr lang="en-US" altLang="en-US" dirty="0"/>
              <a:t>SMS</a:t>
            </a:r>
            <a:endParaRPr lang="en-US" dirty="0"/>
          </a:p>
        </p:txBody>
      </p:sp>
      <p:sp>
        <p:nvSpPr>
          <p:cNvPr id="3" name="Title 2">
            <a:extLst>
              <a:ext uri="{FF2B5EF4-FFF2-40B4-BE49-F238E27FC236}">
                <a16:creationId xmlns:a16="http://schemas.microsoft.com/office/drawing/2014/main" id="{B37B6672-79F9-4411-91C3-0CD843974BF8}"/>
              </a:ext>
            </a:extLst>
          </p:cNvPr>
          <p:cNvSpPr>
            <a:spLocks noGrp="1"/>
          </p:cNvSpPr>
          <p:nvPr>
            <p:ph type="title"/>
          </p:nvPr>
        </p:nvSpPr>
        <p:spPr/>
        <p:txBody>
          <a:bodyPr/>
          <a:lstStyle/>
          <a:p>
            <a:r>
              <a:rPr lang="en-US" dirty="0"/>
              <a:t>Logs and Event Management (2)</a:t>
            </a:r>
          </a:p>
        </p:txBody>
      </p:sp>
      <p:sp>
        <p:nvSpPr>
          <p:cNvPr id="4" name="Footer Placeholder 3">
            <a:extLst>
              <a:ext uri="{FF2B5EF4-FFF2-40B4-BE49-F238E27FC236}">
                <a16:creationId xmlns:a16="http://schemas.microsoft.com/office/drawing/2014/main" id="{218BA05A-A7D4-48BB-B498-920FE634BB99}"/>
              </a:ext>
            </a:extLst>
          </p:cNvPr>
          <p:cNvSpPr>
            <a:spLocks noGrp="1"/>
          </p:cNvSpPr>
          <p:nvPr>
            <p:ph type="ftr" sz="quarter" idx="3"/>
          </p:nvPr>
        </p:nvSpPr>
        <p:spPr/>
        <p:txBody>
          <a:bodyPr/>
          <a:lstStyle/>
          <a:p>
            <a:r>
              <a:rPr lang="en-US"/>
              <a:t>3.4 Monitoring and Scanning</a:t>
            </a:r>
            <a:endParaRPr lang="en-US" dirty="0"/>
          </a:p>
        </p:txBody>
      </p:sp>
      <p:sp>
        <p:nvSpPr>
          <p:cNvPr id="5" name="Slide Number Placeholder 4">
            <a:extLst>
              <a:ext uri="{FF2B5EF4-FFF2-40B4-BE49-F238E27FC236}">
                <a16:creationId xmlns:a16="http://schemas.microsoft.com/office/drawing/2014/main" id="{1EE972E4-3BD1-4D2C-B3D9-F005C36FFD09}"/>
              </a:ext>
            </a:extLst>
          </p:cNvPr>
          <p:cNvSpPr>
            <a:spLocks noGrp="1"/>
          </p:cNvSpPr>
          <p:nvPr>
            <p:ph type="sldNum" sz="quarter" idx="4"/>
          </p:nvPr>
        </p:nvSpPr>
        <p:spPr/>
        <p:txBody>
          <a:bodyPr/>
          <a:lstStyle/>
          <a:p>
            <a:r>
              <a:rPr lang="en-US" dirty="0"/>
              <a:t>215</a:t>
            </a:r>
          </a:p>
        </p:txBody>
      </p:sp>
    </p:spTree>
    <p:extLst>
      <p:ext uri="{BB962C8B-B14F-4D97-AF65-F5344CB8AC3E}">
        <p14:creationId xmlns:p14="http://schemas.microsoft.com/office/powerpoint/2010/main" val="693808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5518EA-3726-46B0-9977-DD479A0C2D9B}"/>
              </a:ext>
            </a:extLst>
          </p:cNvPr>
          <p:cNvSpPr>
            <a:spLocks noGrp="1"/>
          </p:cNvSpPr>
          <p:nvPr>
            <p:ph type="title"/>
          </p:nvPr>
        </p:nvSpPr>
        <p:spPr/>
        <p:txBody>
          <a:bodyPr/>
          <a:lstStyle/>
          <a:p>
            <a:r>
              <a:rPr lang="en-US" dirty="0"/>
              <a:t>Logs and Event Management (3)</a:t>
            </a:r>
          </a:p>
        </p:txBody>
      </p:sp>
      <p:sp>
        <p:nvSpPr>
          <p:cNvPr id="2" name="Content Placeholder 1">
            <a:extLst>
              <a:ext uri="{FF2B5EF4-FFF2-40B4-BE49-F238E27FC236}">
                <a16:creationId xmlns:a16="http://schemas.microsoft.com/office/drawing/2014/main" id="{445BABCD-AEAB-4846-B59E-5013D95923C1}"/>
              </a:ext>
            </a:extLst>
          </p:cNvPr>
          <p:cNvSpPr>
            <a:spLocks noGrp="1"/>
          </p:cNvSpPr>
          <p:nvPr>
            <p:ph sz="half" idx="1"/>
          </p:nvPr>
        </p:nvSpPr>
        <p:spPr/>
        <p:txBody>
          <a:bodyPr/>
          <a:lstStyle/>
          <a:p>
            <a:r>
              <a:rPr lang="en-US" altLang="en-US" dirty="0"/>
              <a:t>SYSLOG </a:t>
            </a:r>
          </a:p>
          <a:p>
            <a:r>
              <a:rPr lang="en-US" dirty="0"/>
              <a:t>Security Information and Event Management (SIEM)</a:t>
            </a:r>
          </a:p>
          <a:p>
            <a:pPr lvl="1"/>
            <a:r>
              <a:rPr lang="en-US" dirty="0"/>
              <a:t>Aggregation</a:t>
            </a:r>
          </a:p>
          <a:p>
            <a:pPr lvl="1"/>
            <a:r>
              <a:rPr lang="en-US" dirty="0"/>
              <a:t>Correlation</a:t>
            </a:r>
          </a:p>
          <a:p>
            <a:pPr lvl="1"/>
            <a:r>
              <a:rPr lang="en-US" dirty="0"/>
              <a:t>Alerting/reporting</a:t>
            </a:r>
          </a:p>
        </p:txBody>
      </p:sp>
      <p:sp>
        <p:nvSpPr>
          <p:cNvPr id="4" name="Footer Placeholder 3">
            <a:extLst>
              <a:ext uri="{FF2B5EF4-FFF2-40B4-BE49-F238E27FC236}">
                <a16:creationId xmlns:a16="http://schemas.microsoft.com/office/drawing/2014/main" id="{9EED3BDE-A148-43AD-9D4A-591F70923848}"/>
              </a:ext>
            </a:extLst>
          </p:cNvPr>
          <p:cNvSpPr>
            <a:spLocks noGrp="1"/>
          </p:cNvSpPr>
          <p:nvPr>
            <p:ph type="ftr" sz="quarter" idx="3"/>
          </p:nvPr>
        </p:nvSpPr>
        <p:spPr/>
        <p:txBody>
          <a:bodyPr/>
          <a:lstStyle/>
          <a:p>
            <a:r>
              <a:rPr lang="en-US"/>
              <a:t>3.4 Monitoring and Scanning</a:t>
            </a:r>
            <a:endParaRPr lang="en-US" dirty="0"/>
          </a:p>
        </p:txBody>
      </p:sp>
      <p:sp>
        <p:nvSpPr>
          <p:cNvPr id="5" name="Slide Number Placeholder 4">
            <a:extLst>
              <a:ext uri="{FF2B5EF4-FFF2-40B4-BE49-F238E27FC236}">
                <a16:creationId xmlns:a16="http://schemas.microsoft.com/office/drawing/2014/main" id="{48F62F1D-7F20-4552-85F3-19557D667D42}"/>
              </a:ext>
            </a:extLst>
          </p:cNvPr>
          <p:cNvSpPr>
            <a:spLocks noGrp="1"/>
          </p:cNvSpPr>
          <p:nvPr>
            <p:ph type="sldNum" sz="quarter" idx="4"/>
          </p:nvPr>
        </p:nvSpPr>
        <p:spPr/>
        <p:txBody>
          <a:bodyPr/>
          <a:lstStyle/>
          <a:p>
            <a:r>
              <a:rPr lang="en-US" dirty="0"/>
              <a:t>216</a:t>
            </a:r>
          </a:p>
        </p:txBody>
      </p:sp>
      <p:pic>
        <p:nvPicPr>
          <p:cNvPr id="7" name="Content Placeholder 6" descr="OSSIM SIEM dashboard - configurable dashboards provide the high-level status view of network security metrics">
            <a:extLst>
              <a:ext uri="{FF2B5EF4-FFF2-40B4-BE49-F238E27FC236}">
                <a16:creationId xmlns:a16="http://schemas.microsoft.com/office/drawing/2014/main" id="{A343FFEE-9576-4E8B-9C00-B68C07E1AD5B}"/>
              </a:ext>
            </a:extLst>
          </p:cNvPr>
          <p:cNvPicPr>
            <a:picLocks noGrp="1"/>
          </p:cNvPicPr>
          <p:nvPr>
            <p:ph sz="half" idx="2"/>
          </p:nvPr>
        </p:nvPicPr>
        <p:blipFill rotWithShape="1">
          <a:blip r:embed="rId3" cstate="print">
            <a:extLst>
              <a:ext uri="{28A0092B-C50C-407E-A947-70E740481C1C}">
                <a14:useLocalDpi xmlns:a14="http://schemas.microsoft.com/office/drawing/2010/main" val="0"/>
              </a:ext>
            </a:extLst>
          </a:blip>
          <a:srcRect/>
          <a:stretch/>
        </p:blipFill>
        <p:spPr bwMode="auto">
          <a:xfrm>
            <a:off x="6126163" y="1832136"/>
            <a:ext cx="5940425" cy="374300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94754295"/>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63</TotalTime>
  <Words>1253</Words>
  <Application>Microsoft Office PowerPoint</Application>
  <PresentationFormat>Widescreen</PresentationFormat>
  <Paragraphs>176</Paragraphs>
  <Slides>20</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Courier New</vt:lpstr>
      <vt:lpstr>Times New Roman</vt:lpstr>
      <vt:lpstr>Verdana</vt:lpstr>
      <vt:lpstr>gtsslides-white</vt:lpstr>
      <vt:lpstr>CompTIA Network+ Certification </vt:lpstr>
      <vt:lpstr>PowerPoint Presentation</vt:lpstr>
      <vt:lpstr>Performance Monitoring</vt:lpstr>
      <vt:lpstr>Thresholds and Bottlenecks</vt:lpstr>
      <vt:lpstr>Network Monitoring Utilities (1)</vt:lpstr>
      <vt:lpstr>Network Monitoring Utilities (2)</vt:lpstr>
      <vt:lpstr>Logs and Event Management (1)</vt:lpstr>
      <vt:lpstr>Logs and Event Management (2)</vt:lpstr>
      <vt:lpstr>Logs and Event Management (3)</vt:lpstr>
      <vt:lpstr>SNMP</vt:lpstr>
      <vt:lpstr>Configuring SNMP</vt:lpstr>
      <vt:lpstr>SNMP Security</vt:lpstr>
      <vt:lpstr>Analyzing Performance Metrics</vt:lpstr>
      <vt:lpstr>Interface Monitoring Metrics</vt:lpstr>
      <vt:lpstr>Patch Management</vt:lpstr>
      <vt:lpstr>Upgrading Firmware and Driver Updates</vt:lpstr>
      <vt:lpstr>Vulnerability Scanning (1)</vt:lpstr>
      <vt:lpstr>Vulnerability Scanning (2)</vt:lpstr>
      <vt:lpstr>PowerPoint Presentation</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3.4 Monitoring and Scanning</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25</cp:revision>
  <dcterms:created xsi:type="dcterms:W3CDTF">2018-02-12T23:17:50Z</dcterms:created>
  <dcterms:modified xsi:type="dcterms:W3CDTF">2018-05-25T23:43:22Z</dcterms:modified>
  <cp:category>© 2018 gtslearning</cp:category>
</cp:coreProperties>
</file>