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35"/>
  </p:notesMasterIdLst>
  <p:sldIdLst>
    <p:sldId id="314" r:id="rId2"/>
    <p:sldId id="315" r:id="rId3"/>
    <p:sldId id="316" r:id="rId4"/>
    <p:sldId id="317" r:id="rId5"/>
    <p:sldId id="318" r:id="rId6"/>
    <p:sldId id="319" r:id="rId7"/>
    <p:sldId id="320" r:id="rId8"/>
    <p:sldId id="321" r:id="rId9"/>
    <p:sldId id="322" r:id="rId10"/>
    <p:sldId id="32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24" r:id="rId34"/>
  </p:sldIdLst>
  <p:sldSz cx="9144000" cy="6858000" type="screen4x3"/>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339966"/>
    <a:srgbClr val="663300"/>
    <a:srgbClr val="FFC000"/>
    <a:srgbClr val="00FF99"/>
    <a:srgbClr val="008E00"/>
    <a:srgbClr val="CC6600"/>
    <a:srgbClr val="CC9900"/>
    <a:srgbClr val="CC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ED9C-7456-4EF7-9762-70CF49A51564}" type="datetimeFigureOut">
              <a:rPr lang="en-GB" smtClean="0"/>
              <a:pPr/>
              <a:t>06/05/2019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104E0A-9FF9-45BE-8AF1-5A67C3C92F6F}" type="slidenum">
              <a:rPr lang="en-GB" smtClean="0"/>
              <a:pPr/>
              <a:t>‹#›</a:t>
            </a:fld>
            <a:endParaRPr lang="en-GB" dirty="0"/>
          </a:p>
        </p:txBody>
      </p:sp>
    </p:spTree>
    <p:extLst>
      <p:ext uri="{BB962C8B-B14F-4D97-AF65-F5344CB8AC3E}">
        <p14:creationId xmlns:p14="http://schemas.microsoft.com/office/powerpoint/2010/main" val="376471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E999095-D979-467B-89CD-8AB272478BC7}"/>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1EB402C-C1AD-43AA-BA44-8B04EFD118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595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DFE352D-0609-419D-821C-2C74A602FAF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B674791-DAF1-4FD7-A861-8595C099A48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020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37C45A3-2E2B-49B7-B2E2-83A0E3E66B1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31278B6-F5CC-400E-AA69-264A5F3D9D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3591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A1AB8D8-A7A2-479B-8167-9064300F926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6D36A7B-94CD-4BA8-9272-A968103466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33364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06218DE-61D8-4B44-B643-62FD8CE518E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8DD43CF-E092-4F1A-B055-6FDACFECF5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49440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A51E2DE-D012-4687-934D-4B8555E7F43A}"/>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1EB2ECC-329E-4BD9-B4E2-659788B530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114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CE9A830-69F5-4D4F-9B9F-5E259C4EE48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0B2264B-407B-4226-A15F-8C74250939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6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B5DB742-C765-4423-A2AE-35388B56C4C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A45EDD31-5B41-4656-9842-16D77DEC67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5452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F3F0D84-7FB6-45A6-A2FE-AFFFBA91B0F1}"/>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0268F6F-4704-4ED1-BAB6-0AB81D36D73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185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A224175-EEB1-4428-B019-6660BD57B3A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7C0643B-3DDA-4D24-9169-10B7921F67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821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CC6A599-1661-48EE-A921-FBBB9F1897B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107EFFE-FB3F-49FC-965F-5BAF76A1C3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273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a:p>
          <a:p>
            <a:endParaRPr lang="en-US"/>
          </a:p>
          <a:p>
            <a:endParaRPr lang="en-GB" dirty="0"/>
          </a:p>
        </p:txBody>
      </p:sp>
      <p:sp>
        <p:nvSpPr>
          <p:cNvPr id="5" name="Slide Image Placeholder 4">
            <a:extLst>
              <a:ext uri="{FF2B5EF4-FFF2-40B4-BE49-F238E27FC236}">
                <a16:creationId xmlns:a16="http://schemas.microsoft.com/office/drawing/2014/main" id="{B51E012C-CFEF-47D8-BB64-233B88D454F4}"/>
              </a:ext>
            </a:extLst>
          </p:cNvPr>
          <p:cNvSpPr>
            <a:spLocks noGrp="1" noRot="1" noChangeAspect="1"/>
          </p:cNvSpPr>
          <p:nvPr>
            <p:ph type="sldImg"/>
          </p:nvPr>
        </p:nvSpPr>
        <p:spPr/>
      </p:sp>
    </p:spTree>
    <p:extLst>
      <p:ext uri="{BB962C8B-B14F-4D97-AF65-F5344CB8AC3E}">
        <p14:creationId xmlns:p14="http://schemas.microsoft.com/office/powerpoint/2010/main" val="2940096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A4825F6-7518-41E1-93CC-1CC344223D0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1A36065-74A2-42F8-9426-4A28D3C358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10376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A36CE20-DB8A-4201-9BBF-910F0C29476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30F79E6-EAE8-4D68-AF03-385C9FB8C5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49060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E2E76A0-002F-4822-B5DA-80FBD40C2EB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A93FC2F-B3FB-4F17-A35D-A310D61189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194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B0EA3D0C-1ACF-42B4-A7B9-15C471C4CC4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2076EBB-0F2E-4FB1-86CD-AE57A12C16F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6228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3A7A4DA-50B4-4EAF-9C4D-C18F13B1B0A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412E05E-50B0-4B38-9080-B9D49F29E4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6361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B1E761C-22D5-47D5-9401-E9E3A2F4B10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EB4A26B-59D4-40D6-B3C8-797D928FE6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8012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ED0F2B2-A784-4006-83FD-1D08C5BCD308}"/>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24807AC-9BD7-4D0F-BC3B-EB2B7324C1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8073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A31ED9F-F247-4E5B-8278-E37D9D3631F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56E2A31-2BBD-4DB5-B311-1A83DCDA4C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8750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862E100-446E-4FA8-BD43-8D3BC0457C9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C0005C1-BA1E-4F1C-8689-E336941E02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8611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5E8CC0B-23AB-41A2-A608-3EE99667F63F}"/>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49A10A1-9420-4E5F-AE07-48C7569F4C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7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5762114-CEE4-4320-920A-0D2C0394FAB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41896B7-4D4E-4276-B906-6F999EA79E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0465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F66EDDE-4685-4AF8-AE6B-067A6C939B8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883364F-E191-4F13-8D63-F39A7D59C5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13101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How does the Intelligence-Driven Computer Network </a:t>
            </a:r>
            <a:r>
              <a:rPr lang="en-GB" b="0" dirty="0" err="1"/>
              <a:t>Defense</a:t>
            </a:r>
            <a:r>
              <a:rPr lang="en-GB" b="0" dirty="0"/>
              <a:t> white paper categorize defensive capabilities?</a:t>
            </a:r>
            <a:r>
              <a:rPr lang="en-GB" dirty="0"/>
              <a:t> Detective, destructive, degrading, disruptive, denying, deceptive. </a:t>
            </a:r>
          </a:p>
          <a:p>
            <a:pPr lvl="1"/>
            <a:r>
              <a:rPr lang="en-GB" b="0" dirty="0"/>
              <a:t>What steps would you take to investigate irregular peer-to-peer communication?</a:t>
            </a:r>
            <a:r>
              <a:rPr lang="en-GB" dirty="0"/>
              <a:t> Start an incident response ticket and log all actions taken. Identify the IP addresses involved. On a LAN work out the identity of each host and the accounts and services running on them. On the Internet, use IP reputation services and </a:t>
            </a:r>
            <a:r>
              <a:rPr lang="en-GB" dirty="0" err="1"/>
              <a:t>geoIP</a:t>
            </a:r>
            <a:r>
              <a:rPr lang="en-GB" dirty="0"/>
              <a:t> to identify the host(s). Raise the logging and packet capture level to monitor the communications. Try to identify the traffic - if it contains sensitive data consider closing the channel to prevent further release of information. </a:t>
            </a:r>
          </a:p>
          <a:p>
            <a:pPr lvl="1"/>
            <a:r>
              <a:rPr lang="en-GB" b="0" dirty="0"/>
              <a:t>Your SIEM has alerted you to ongoing scanning activity directed against workstations and servers. The host intrusion detection on each target has blocked access to the source IP automatically. What are your options and considerations for investigating this incident?</a:t>
            </a:r>
            <a:r>
              <a:rPr lang="en-GB" dirty="0"/>
              <a:t> You will want to identify the actor behind the scanning attempts, possibly without alerting him to the fact that he has been discovered. Log the incident and initiate a confidential response process. Gather information about the source IP and how it has been compromised. Verify that no successful exploits have been launched against critical systems. If you require additional evidence, consider using a honeypot to draw the attacker out. Ensure heightened monitoring across the network. </a:t>
            </a:r>
          </a:p>
          <a:p>
            <a:pPr lvl="1"/>
            <a:r>
              <a:rPr lang="en-GB" b="0" dirty="0"/>
              <a:t>Your UTM has prevented the transfer of SQL data from a sales database containing customer records to an external IP address from a workstation on the Windows domain network. A partial transfer of information has already occurred. What are your priorities and how should the incident be managed going forward?</a:t>
            </a:r>
            <a:r>
              <a:rPr lang="en-GB" dirty="0"/>
              <a:t> Initiate a lockdown of premises and urgently review the physical system and network traffic / system logs to determine whether the attacker was physically present and could attempt to remove the data on physical media. If possible, </a:t>
            </a:r>
            <a:r>
              <a:rPr lang="en-GB" dirty="0" err="1"/>
              <a:t>analyze</a:t>
            </a:r>
            <a:r>
              <a:rPr lang="en-GB" dirty="0"/>
              <a:t> a packet trace to determine what information was breached. Prepare for a forensic investigation of the compromised system and for a report to stakeholders about what information could have been disclosed. </a:t>
            </a:r>
          </a:p>
          <a:p>
            <a:pPr lvl="1"/>
            <a:r>
              <a:rPr lang="en-GB" b="0" dirty="0"/>
              <a:t>Your SIEM has flagged unusually high incidence of CPU spikes on multiple workstations across the network, mostly occurring early in the morning. No server systems seem to be affected. What (if any) incident response actions should you perform?</a:t>
            </a:r>
            <a:r>
              <a:rPr lang="en-GB" dirty="0"/>
              <a:t> Log a low priority incident and attempt to correlate (is a faulty patch causing the issue for instance?) Discount malicious actors by </a:t>
            </a:r>
            <a:r>
              <a:rPr lang="en-GB" dirty="0" err="1"/>
              <a:t>analyzing</a:t>
            </a:r>
            <a:r>
              <a:rPr lang="en-GB" dirty="0"/>
              <a:t> network traffic, looking for scan attempts. Continue at a heightened alert level if no definitive cause can be identified. </a:t>
            </a:r>
          </a:p>
          <a:p>
            <a:pPr lvl="1"/>
            <a:r>
              <a:rPr lang="en-GB" b="0" dirty="0"/>
              <a:t>A technician attending a user who has been complaining about frequent lockups and logoffs with his machine has discovered a large cache of encrypted zipped files stored within the "System Volume Information" folder. What are your priorities for incident response and what tools will you use?</a:t>
            </a:r>
            <a:r>
              <a:rPr lang="en-GB" dirty="0"/>
              <a:t> This must be flagged as an important incident that requires the attention of multiple skilled incident responders. You must learn the content of the files, discover whether there has been a data breach, and try to identify the adversary. You will need to use forensic tools to investigate the presence of APT malware and network transmissions, </a:t>
            </a:r>
            <a:r>
              <a:rPr lang="en-GB" dirty="0" err="1"/>
              <a:t>analyzing</a:t>
            </a:r>
            <a:r>
              <a:rPr lang="en-GB" dirty="0"/>
              <a:t> log files and Registry changes on the compromised host. You may also try to use decryption tools to try to decipher the encrypted archives.  </a:t>
            </a:r>
          </a:p>
          <a:p>
            <a:pPr lvl="1"/>
            <a:r>
              <a:rPr lang="en-GB" b="0" dirty="0"/>
              <a:t>Which of the following processes would you NOT expected to be running under services.exe? Csrss.exe, Lsass.exe, Svchost.exe, SearchIndexer.exe, Spoolsv.exe.</a:t>
            </a:r>
            <a:r>
              <a:rPr lang="en-GB" dirty="0"/>
              <a:t> Csrss.exe and Lsass.exe. </a:t>
            </a:r>
          </a:p>
          <a:p>
            <a:pPr lvl="1"/>
            <a:r>
              <a:rPr lang="en-GB" b="0" dirty="0"/>
              <a:t>What containment technique requires most resources to implement?</a:t>
            </a:r>
            <a:r>
              <a:rPr lang="en-GB" dirty="0"/>
              <a:t> Reverse engineering. </a:t>
            </a:r>
          </a:p>
          <a:p>
            <a:pPr lvl="1"/>
            <a:r>
              <a:rPr lang="en-GB" b="0" dirty="0"/>
              <a:t>What are the main four actions that must be performed in validating that an infected host has been remediated?</a:t>
            </a:r>
            <a:r>
              <a:rPr lang="en-GB" dirty="0"/>
              <a:t> Establish patch management, audit permissions, scan for software or configuration vulnerabilities, and verify continuous monitoring via logging and event recording. </a:t>
            </a:r>
          </a:p>
          <a:p>
            <a:pPr lvl="1"/>
            <a:r>
              <a:rPr lang="en-GB" b="0" dirty="0"/>
              <a:t>What distinguishes an incident summary report from a lessons learned report?</a:t>
            </a:r>
            <a:r>
              <a:rPr lang="en-GB" dirty="0"/>
              <a:t> A lessons learned report is a technical report designed for internal use. An incident summary report may be distributed more widely to stakeholders. </a:t>
            </a:r>
            <a:endParaRPr lang="en-US" dirty="0"/>
          </a:p>
        </p:txBody>
      </p:sp>
      <p:sp>
        <p:nvSpPr>
          <p:cNvPr id="5" name="Slide Image Placeholder 4">
            <a:extLst>
              <a:ext uri="{FF2B5EF4-FFF2-40B4-BE49-F238E27FC236}">
                <a16:creationId xmlns:a16="http://schemas.microsoft.com/office/drawing/2014/main" id="{27B0C93F-CA91-4BB8-A2F0-9B0D39D73B31}"/>
              </a:ext>
            </a:extLst>
          </p:cNvPr>
          <p:cNvSpPr>
            <a:spLocks noGrp="1" noRot="1" noChangeAspect="1"/>
          </p:cNvSpPr>
          <p:nvPr>
            <p:ph type="sldImg"/>
          </p:nvPr>
        </p:nvSpPr>
        <p:spPr/>
      </p:sp>
    </p:spTree>
    <p:extLst>
      <p:ext uri="{BB962C8B-B14F-4D97-AF65-F5344CB8AC3E}">
        <p14:creationId xmlns:p14="http://schemas.microsoft.com/office/powerpoint/2010/main" val="673072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a:p>
          <a:p>
            <a:endParaRPr lang="en-US" dirty="0"/>
          </a:p>
        </p:txBody>
      </p:sp>
      <p:sp>
        <p:nvSpPr>
          <p:cNvPr id="5" name="Slide Image Placeholder 4">
            <a:extLst>
              <a:ext uri="{FF2B5EF4-FFF2-40B4-BE49-F238E27FC236}">
                <a16:creationId xmlns:a16="http://schemas.microsoft.com/office/drawing/2014/main" id="{38D4FBAC-3036-40BA-82E6-F6B4D5138510}"/>
              </a:ext>
            </a:extLst>
          </p:cNvPr>
          <p:cNvSpPr>
            <a:spLocks noGrp="1" noRot="1" noChangeAspect="1"/>
          </p:cNvSpPr>
          <p:nvPr>
            <p:ph type="sldImg"/>
          </p:nvPr>
        </p:nvSpPr>
        <p:spPr/>
      </p:sp>
    </p:spTree>
    <p:extLst>
      <p:ext uri="{BB962C8B-B14F-4D97-AF65-F5344CB8AC3E}">
        <p14:creationId xmlns:p14="http://schemas.microsoft.com/office/powerpoint/2010/main" val="603380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dirty="0"/>
              <a:t>This slide shows the sequence of Self-study Online Labs. This sequence is also shown in the student edition by the note at the end of the Review Questions page. Note that the Self-Study Online labs purchased directly by students are NOT suitable for classroom use due to the bandwidth required. Classroom-ready Online Labs can be purchased on request.</a:t>
            </a:r>
          </a:p>
          <a:p>
            <a:r>
              <a:rPr lang="en-GB" dirty="0"/>
              <a:t>If you are not using the self-study online labs you should delete this slide.</a:t>
            </a:r>
            <a:endParaRPr lang="en-US" dirty="0"/>
          </a:p>
          <a:p>
            <a:endParaRPr lang="en-GB" dirty="0"/>
          </a:p>
          <a:p>
            <a:endParaRPr lang="en-US" dirty="0"/>
          </a:p>
        </p:txBody>
      </p:sp>
      <p:sp>
        <p:nvSpPr>
          <p:cNvPr id="5" name="Slide Image Placeholder 4">
            <a:extLst>
              <a:ext uri="{FF2B5EF4-FFF2-40B4-BE49-F238E27FC236}">
                <a16:creationId xmlns:a16="http://schemas.microsoft.com/office/drawing/2014/main" id="{07350828-85F4-4724-BD9E-EE726E2FD99F}"/>
              </a:ext>
            </a:extLst>
          </p:cNvPr>
          <p:cNvSpPr>
            <a:spLocks noGrp="1" noRot="1" noChangeAspect="1"/>
          </p:cNvSpPr>
          <p:nvPr>
            <p:ph type="sldImg"/>
          </p:nvPr>
        </p:nvSpPr>
        <p:spPr/>
      </p:sp>
    </p:spTree>
    <p:extLst>
      <p:ext uri="{BB962C8B-B14F-4D97-AF65-F5344CB8AC3E}">
        <p14:creationId xmlns:p14="http://schemas.microsoft.com/office/powerpoint/2010/main" val="58194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11A81B8A-9C85-4A5A-8740-A402A4CC8CC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F072263-4774-469A-8F66-CEACA40184E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573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9121EB4-681B-40CB-A778-DF07775BE8C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2C269967-A39D-427D-AE8F-859A61B993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817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2A60CCE-F096-4795-B87B-8C38A4455D6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80506CE-26F6-434F-A947-71B075C650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199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9D0FBC3-DF2F-4480-B7E6-C72AA21533E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D9BD829-D122-4DF6-891C-20F56C47BB7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457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3A3530-2D53-4F9B-BBB4-079B1E0E2BC5}"/>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D1C3FE1B-EC4B-485C-81D9-2C935A9C45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56124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D010450-B8FA-4164-AA22-ECAD907B52F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8815310-8F8C-44EF-9C74-4FA5635BA1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34384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dirty="0"/>
            </a:lvl1pPr>
          </a:lstStyle>
          <a:p>
            <a:pPr lvl="0"/>
            <a:r>
              <a:rPr lang="en-US"/>
              <a:t>Click to edit Master title style</a:t>
            </a:r>
            <a:endParaRPr lang="en-GB" dirty="0"/>
          </a:p>
        </p:txBody>
      </p:sp>
      <p:sp>
        <p:nvSpPr>
          <p:cNvPr id="18" name="Subtitle 2"/>
          <p:cNvSpPr>
            <a:spLocks noGrp="1"/>
          </p:cNvSpPr>
          <p:nvPr>
            <p:ph type="subTitle" idx="1"/>
          </p:nvPr>
        </p:nvSpPr>
        <p:spPr>
          <a:xfrm>
            <a:off x="661815" y="3801942"/>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pic>
        <p:nvPicPr>
          <p:cNvPr id="10" name="Picture 9"/>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12" name="Rectangle 11"/>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4" name="Rectangle 13"/>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104826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 r="2730"/>
          <a:stretch/>
        </p:blipFill>
        <p:spPr>
          <a:xfrm>
            <a:off x="623160" y="1641703"/>
            <a:ext cx="8106840" cy="4448524"/>
          </a:xfrm>
          <a:prstGeom prst="rect">
            <a:avLst/>
          </a:prstGeom>
          <a:noFill/>
          <a:ln>
            <a:noFill/>
          </a:ln>
        </p:spPr>
      </p:pic>
      <p:sp>
        <p:nvSpPr>
          <p:cNvPr id="9" name="Rectangle 8"/>
          <p:cNvSpPr/>
          <p:nvPr userDrawn="1"/>
        </p:nvSpPr>
        <p:spPr>
          <a:xfrm>
            <a:off x="0" y="6131598"/>
            <a:ext cx="8244408" cy="108000"/>
          </a:xfrm>
          <a:prstGeom prst="rect">
            <a:avLst/>
          </a:prstGeom>
          <a:solidFill>
            <a:srgbClr val="008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11" name="Rectangle 10"/>
          <p:cNvSpPr/>
          <p:nvPr userDrawn="1"/>
        </p:nvSpPr>
        <p:spPr>
          <a:xfrm>
            <a:off x="8316000" y="6131598"/>
            <a:ext cx="828000" cy="108000"/>
          </a:xfrm>
          <a:prstGeom prst="rect">
            <a:avLst/>
          </a:prstGeom>
          <a:solidFill>
            <a:srgbClr val="CC66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7" name="Title 1"/>
          <p:cNvSpPr>
            <a:spLocks noGrp="1"/>
          </p:cNvSpPr>
          <p:nvPr>
            <p:ph type="ctrTitle"/>
          </p:nvPr>
        </p:nvSpPr>
        <p:spPr>
          <a:xfrm>
            <a:off x="640062" y="2865838"/>
            <a:ext cx="7820370" cy="864096"/>
          </a:xfrm>
          <a:prstGeom prst="rect">
            <a:avLst/>
          </a:prstGeom>
        </p:spPr>
        <p:txBody>
          <a:bodyPr vert="horz" lIns="91440" tIns="180000" rIns="91440" bIns="180000" rtlCol="0" anchor="ctr">
            <a:normAutofit/>
          </a:bodyPr>
          <a:lstStyle>
            <a:lvl1pPr>
              <a:defRPr lang="en-GB" b="1" dirty="0"/>
            </a:lvl1pPr>
          </a:lstStyle>
          <a:p>
            <a:pPr lvl="0"/>
            <a:r>
              <a:rPr lang="en-US" dirty="0"/>
              <a:t>Click to edit Master title style</a:t>
            </a:r>
            <a:endParaRPr lang="en-GB" dirty="0"/>
          </a:p>
        </p:txBody>
      </p:sp>
      <p:sp>
        <p:nvSpPr>
          <p:cNvPr id="18" name="Subtitle 2"/>
          <p:cNvSpPr>
            <a:spLocks noGrp="1"/>
          </p:cNvSpPr>
          <p:nvPr>
            <p:ph type="subTitle" idx="1"/>
          </p:nvPr>
        </p:nvSpPr>
        <p:spPr>
          <a:xfrm>
            <a:off x="649739" y="4550040"/>
            <a:ext cx="7776864" cy="720080"/>
          </a:xfrm>
          <a:prstGeom prst="rect">
            <a:avLst/>
          </a:prstGeom>
        </p:spPr>
        <p:txBody>
          <a:bodyPr/>
          <a:lstStyle>
            <a:lvl1pPr marL="0" indent="0" algn="l">
              <a:buNone/>
              <a:defRPr b="1">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97308" y="85646"/>
            <a:ext cx="2519068" cy="149503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208" y="96315"/>
            <a:ext cx="2519068" cy="1495032"/>
          </a:xfrm>
          <a:prstGeom prst="rect">
            <a:avLst/>
          </a:prstGeom>
        </p:spPr>
      </p:pic>
    </p:spTree>
    <p:custDataLst>
      <p:tags r:id="rId1"/>
    </p:custDataLst>
    <p:extLst>
      <p:ext uri="{BB962C8B-B14F-4D97-AF65-F5344CB8AC3E}">
        <p14:creationId xmlns:p14="http://schemas.microsoft.com/office/powerpoint/2010/main" val="32348860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71185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963367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3787476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1305759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2730339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dirty="0"/>
              <a:t>Click to edit Master title style</a:t>
            </a:r>
            <a:endParaRPr lang="en-GB" dirty="0"/>
          </a:p>
        </p:txBody>
      </p:sp>
    </p:spTree>
    <p:custDataLst>
      <p:tags r:id="rId1"/>
    </p:custDataLst>
    <p:extLst>
      <p:ext uri="{BB962C8B-B14F-4D97-AF65-F5344CB8AC3E}">
        <p14:creationId xmlns:p14="http://schemas.microsoft.com/office/powerpoint/2010/main" val="695935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465013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descr="Objectives">
            <a:extLst>
              <a:ext uri="{FF2B5EF4-FFF2-40B4-BE49-F238E27FC236}">
                <a16:creationId xmlns:a16="http://schemas.microsoft.com/office/drawing/2014/main" id="{1C7F5C99-0345-4FCE-A9C4-F860AC4C87D7}"/>
              </a:ext>
            </a:extLst>
          </p:cNvPr>
          <p:cNvGrpSpPr/>
          <p:nvPr userDrawn="1"/>
        </p:nvGrpSpPr>
        <p:grpSpPr>
          <a:xfrm>
            <a:off x="4718713" y="822960"/>
            <a:ext cx="4425287" cy="5715000"/>
            <a:chOff x="6291618" y="822960"/>
            <a:chExt cx="5900382" cy="5715000"/>
          </a:xfrm>
        </p:grpSpPr>
        <p:pic>
          <p:nvPicPr>
            <p:cNvPr id="8" name="Picture 7" descr="Objectives (Image by racorn © 23rf.com)">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5" y="6177439"/>
              <a:ext cx="1793653" cy="207749"/>
            </a:xfrm>
            <a:prstGeom prst="rect">
              <a:avLst/>
            </a:prstGeom>
            <a:noFill/>
          </p:spPr>
          <p:txBody>
            <a:bodyPr wrap="none" rtlCol="0">
              <a:spAutoFit/>
            </a:bodyPr>
            <a:lstStyle/>
            <a:p>
              <a:r>
                <a:rPr lang="en-US" sz="750" dirty="0">
                  <a:solidFill>
                    <a:schemeClr val="accent5"/>
                  </a:solidFill>
                </a:rPr>
                <a:t>Image by </a:t>
              </a:r>
              <a:r>
                <a:rPr lang="en-US" sz="750" dirty="0" err="1">
                  <a:solidFill>
                    <a:schemeClr val="accent5"/>
                  </a:solidFill>
                </a:rPr>
                <a:t>racorn</a:t>
              </a:r>
              <a:r>
                <a:rPr lang="en-US" sz="75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254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1021" y="914399"/>
            <a:ext cx="3772979"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descr="Review ">
            <a:extLst>
              <a:ext uri="{FF2B5EF4-FFF2-40B4-BE49-F238E27FC236}">
                <a16:creationId xmlns:a16="http://schemas.microsoft.com/office/drawing/2014/main" id="{D9D5A189-4666-4772-A9C8-16648CDE9AE8}"/>
              </a:ext>
            </a:extLst>
          </p:cNvPr>
          <p:cNvGrpSpPr/>
          <p:nvPr userDrawn="1"/>
        </p:nvGrpSpPr>
        <p:grpSpPr>
          <a:xfrm>
            <a:off x="13209" y="822960"/>
            <a:ext cx="5409189" cy="5715000"/>
            <a:chOff x="17612" y="822960"/>
            <a:chExt cx="7212251"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409206" cy="207749"/>
            </a:xfrm>
            <a:prstGeom prst="rect">
              <a:avLst/>
            </a:prstGeom>
            <a:noFill/>
          </p:spPr>
          <p:txBody>
            <a:bodyPr wrap="none" rtlCol="0">
              <a:spAutoFit/>
            </a:bodyPr>
            <a:lstStyle/>
            <a:p>
              <a:r>
                <a:rPr lang="en-US" sz="75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60006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4067299" y="813435"/>
            <a:ext cx="5126075" cy="5724525"/>
            <a:chOff x="5423065" y="813435"/>
            <a:chExt cx="683476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8" y="859869"/>
              <a:ext cx="1866323" cy="207749"/>
            </a:xfrm>
            <a:prstGeom prst="rect">
              <a:avLst/>
            </a:prstGeom>
            <a:noFill/>
          </p:spPr>
          <p:txBody>
            <a:bodyPr wrap="none" rtlCol="0">
              <a:spAutoFit/>
            </a:bodyPr>
            <a:lstStyle/>
            <a:p>
              <a:r>
                <a:rPr lang="en-US" sz="750" dirty="0">
                  <a:solidFill>
                    <a:schemeClr val="accent3"/>
                  </a:solidFill>
                </a:rPr>
                <a:t>Image by </a:t>
              </a:r>
              <a:r>
                <a:rPr lang="en-US" sz="750" dirty="0" err="1">
                  <a:solidFill>
                    <a:schemeClr val="accent3"/>
                  </a:solidFill>
                </a:rPr>
                <a:t>goodluz</a:t>
              </a:r>
              <a:r>
                <a:rPr lang="en-US" sz="750" dirty="0">
                  <a:solidFill>
                    <a:schemeClr val="accent3"/>
                  </a:solidFill>
                </a:rPr>
                <a:t> © 123rf.com</a:t>
              </a:r>
            </a:p>
          </p:txBody>
        </p:sp>
      </p:grpSp>
      <p:sp>
        <p:nvSpPr>
          <p:cNvPr id="3" name="Content Placeholder 2"/>
          <p:cNvSpPr>
            <a:spLocks noGrp="1"/>
          </p:cNvSpPr>
          <p:nvPr>
            <p:ph idx="1"/>
          </p:nvPr>
        </p:nvSpPr>
        <p:spPr>
          <a:xfrm>
            <a:off x="68580"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98519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8"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4" name="Content Placeholder 3"/>
          <p:cNvSpPr>
            <a:spLocks noGrp="1"/>
          </p:cNvSpPr>
          <p:nvPr>
            <p:ph sz="quarter" idx="10"/>
          </p:nvPr>
        </p:nvSpPr>
        <p:spPr>
          <a:xfrm>
            <a:off x="234204" y="1628800"/>
            <a:ext cx="7992789" cy="4392488"/>
          </a:xfrm>
        </p:spPr>
        <p:txBody>
          <a:bodyPr/>
          <a:lstStyle>
            <a:lvl1pPr>
              <a:spcBef>
                <a:spcPts val="1000"/>
              </a:spcBef>
              <a:spcAft>
                <a:spcPts val="1000"/>
              </a:spcAft>
              <a:buClr>
                <a:schemeClr val="accent6">
                  <a:lumMod val="75000"/>
                </a:schemeClr>
              </a:buClr>
              <a:defRPr/>
            </a:lvl1pPr>
            <a:lvl2pPr>
              <a:spcBef>
                <a:spcPts val="1000"/>
              </a:spcBef>
              <a:spcAft>
                <a:spcPts val="1000"/>
              </a:spcAft>
              <a:defRPr/>
            </a:lvl2pPr>
            <a:lvl3pPr>
              <a:spcBef>
                <a:spcPts val="1000"/>
              </a:spcBef>
              <a:spcAft>
                <a:spcPts val="1000"/>
              </a:spcAft>
              <a:defRPr/>
            </a:lvl3pPr>
            <a:lvl4pPr>
              <a:spcBef>
                <a:spcPts val="1000"/>
              </a:spcBef>
              <a:spcAft>
                <a:spcPts val="1000"/>
              </a:spcAft>
              <a:defRPr/>
            </a:lvl4pPr>
            <a:lvl5pPr>
              <a:spcBef>
                <a:spcPts val="1000"/>
              </a:spcBef>
              <a:spcAft>
                <a:spcPts val="10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1"/>
    </p:custDataLst>
    <p:extLst>
      <p:ext uri="{BB962C8B-B14F-4D97-AF65-F5344CB8AC3E}">
        <p14:creationId xmlns:p14="http://schemas.microsoft.com/office/powerpoint/2010/main" val="2292754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5282" y="914400"/>
            <a:ext cx="399871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9144000" cy="822960"/>
          </a:xfrm>
          <a:prstGeom prst="rect">
            <a:avLst/>
          </a:prstGeom>
          <a:solidFill>
            <a:schemeClr val="bg2"/>
          </a:solidFill>
          <a:ln w="9525">
            <a:solidFill>
              <a:schemeClr val="bg2"/>
            </a:solidFill>
            <a:miter lim="800000"/>
            <a:headEnd/>
            <a:tailEnd/>
          </a:ln>
        </p:spPr>
        <p:txBody>
          <a:bodyPr vert="horz" wrap="square" lIns="68580" tIns="34290" rIns="68580" bIns="3429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3600" dirty="0">
                <a:solidFill>
                  <a:schemeClr val="accent5"/>
                </a:solidFill>
                <a:latin typeface="+mj-lt"/>
                <a:ea typeface="Verdana" panose="020B0604030504040204" pitchFamily="34" charset="0"/>
                <a:cs typeface="Verdana" panose="020B0604030504040204" pitchFamily="34" charset="0"/>
              </a:rPr>
              <a:t>Self-study Online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205" y="2105072"/>
            <a:ext cx="4893432"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9630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25416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20320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057414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3717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903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684144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65564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00976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6342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1520"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chemeClr val="accent6">
                  <a:lumMod val="75000"/>
                </a:scheme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sz="3200" dirty="0"/>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lvl="4"/>
            <a:endParaRPr lang="en-GB" dirty="0"/>
          </a:p>
        </p:txBody>
      </p:sp>
      <p:sp>
        <p:nvSpPr>
          <p:cNvPr id="4" name="Content Placeholder 3"/>
          <p:cNvSpPr>
            <a:spLocks noGrp="1"/>
          </p:cNvSpPr>
          <p:nvPr>
            <p:ph sz="half" idx="2" hasCustomPrompt="1"/>
          </p:nvPr>
        </p:nvSpPr>
        <p:spPr>
          <a:xfrm>
            <a:off x="4644008" y="1523925"/>
            <a:ext cx="3960000" cy="4785395"/>
          </a:xfrm>
          <a:prstGeom prst="rect">
            <a:avLst/>
          </a:prstGeom>
        </p:spPr>
        <p:txBody>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2"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7"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6"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3680965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447507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19203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79775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964438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512775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63869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0080259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28884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 y="914400"/>
            <a:ext cx="44577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4594860" y="914400"/>
            <a:ext cx="44577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4594860" y="3749040"/>
            <a:ext cx="44577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95165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26888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611338"/>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32352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ts val="1000"/>
              </a:spcBef>
              <a:spcAft>
                <a:spcPts val="100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ts val="1000"/>
              </a:spcBef>
              <a:spcAft>
                <a:spcPts val="100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ts val="1000"/>
              </a:spcBef>
              <a:spcAft>
                <a:spcPts val="100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5" name="Text Placeholder 4"/>
          <p:cNvSpPr>
            <a:spLocks noGrp="1"/>
          </p:cNvSpPr>
          <p:nvPr>
            <p:ph type="body" sz="quarter" idx="3"/>
          </p:nvPr>
        </p:nvSpPr>
        <p:spPr>
          <a:xfrm>
            <a:off x="4644008" y="1628800"/>
            <a:ext cx="3960000" cy="639762"/>
          </a:xfrm>
          <a:prstGeom prst="rect">
            <a:avLst/>
          </a:prstGeom>
        </p:spPr>
        <p:txBody>
          <a:bodyPr anchor="b"/>
          <a:lstStyle>
            <a:lvl1pPr marL="0" indent="0">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4008" y="2268562"/>
            <a:ext cx="3960000" cy="3852000"/>
          </a:xfrm>
          <a:prstGeom prst="rect">
            <a:avLst/>
          </a:prstGeom>
        </p:spPr>
        <p:txBody>
          <a:bodyPr>
            <a:normAutofit/>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sz="2800">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sz="2400">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a:solidFill>
                  <a:schemeClr val="tx1">
                    <a:lumMod val="65000"/>
                    <a:lumOff val="35000"/>
                  </a:schemeClr>
                </a:solidFill>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4"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13"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8"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28151329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4089709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0284466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957952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012641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873806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50920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992966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061259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 y="914399"/>
            <a:ext cx="898398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9144000" cy="320040"/>
          </a:xfrm>
          <a:prstGeom prst="rect">
            <a:avLst/>
          </a:prstGeom>
          <a:solidFill>
            <a:schemeClr val="accent4"/>
          </a:solidFill>
        </p:spPr>
        <p:txBody>
          <a:bodyPr vert="horz" lIns="91440" tIns="45720" rIns="91440" bIns="45720" rtlCol="0" anchor="ctr">
            <a:noAutofit/>
          </a:bodyPr>
          <a:lstStyle>
            <a:lvl1pPr algn="l">
              <a:defRPr sz="12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8595360" y="6309360"/>
            <a:ext cx="548640" cy="548640"/>
          </a:xfrm>
          <a:prstGeom prst="rect">
            <a:avLst/>
          </a:prstGeom>
          <a:solidFill>
            <a:schemeClr val="accent4"/>
          </a:solidFill>
        </p:spPr>
        <p:txBody>
          <a:bodyPr vert="horz" lIns="91440" tIns="45720" rIns="91440" bIns="45720" rtlCol="0" anchor="ctr"/>
          <a:lstStyle>
            <a:lvl1pPr algn="ctr">
              <a:defRPr sz="12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54692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05474" y="1700808"/>
            <a:ext cx="4392000" cy="4425355"/>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a:solidFill>
                  <a:schemeClr val="tx1">
                    <a:lumMod val="65000"/>
                    <a:lumOff val="35000"/>
                  </a:schemeClr>
                </a:solidFill>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lang="en-US">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US">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lang="en-GB">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Text Placeholder 3"/>
          <p:cNvSpPr>
            <a:spLocks noGrp="1"/>
          </p:cNvSpPr>
          <p:nvPr>
            <p:ph type="body" sz="half" idx="2"/>
          </p:nvPr>
        </p:nvSpPr>
        <p:spPr>
          <a:xfrm>
            <a:off x="179512" y="1772816"/>
            <a:ext cx="4016425" cy="43533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txBox="1">
            <a:spLocks/>
          </p:cNvSpPr>
          <p:nvPr/>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
        <p:nvSpPr>
          <p:cNvPr id="6"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7" name="Slide Number Placeholder 5"/>
          <p:cNvSpPr txBox="1">
            <a:spLocks/>
          </p:cNvSpPr>
          <p:nvPr userDrawn="1"/>
        </p:nvSpPr>
        <p:spPr>
          <a:xfrm>
            <a:off x="107504" y="6381328"/>
            <a:ext cx="720080" cy="365125"/>
          </a:xfrm>
          <a:prstGeom prst="rect">
            <a:avLst/>
          </a:prstGeom>
        </p:spPr>
        <p:txBody>
          <a:bodyPr/>
          <a:lstStyle>
            <a:defPPr>
              <a:defRPr lang="en-US"/>
            </a:defPPr>
            <a:lvl1pPr marL="0" algn="ctr"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1952694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628799"/>
            <a:ext cx="5486400" cy="3098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9" name="Title Placeholder 3"/>
          <p:cNvSpPr txBox="1">
            <a:spLocks noChangeAspect="1"/>
          </p:cNvSpPr>
          <p:nvPr/>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
        <p:nvSpPr>
          <p:cNvPr id="7" name="Title Placeholder 3"/>
          <p:cNvSpPr txBox="1">
            <a:spLocks noChangeAspect="1"/>
          </p:cNvSpPr>
          <p:nvPr userDrawn="1"/>
        </p:nvSpPr>
        <p:spPr>
          <a:xfrm>
            <a:off x="234204" y="260648"/>
            <a:ext cx="6930084" cy="870550"/>
          </a:xfrm>
          <a:prstGeom prst="rect">
            <a:avLst/>
          </a:prstGeom>
        </p:spPr>
        <p:txBody>
          <a:bodyPr vert="horz" lIns="91440" tIns="180000" rIns="91440" bIns="180000" rtlCol="0" anchor="ctr">
            <a:normAutofit fontScale="85000" lnSpcReduction="10000"/>
          </a:bodyPr>
          <a:lstStyle>
            <a:lvl1pPr algn="l" defTabSz="914400" rtl="0" eaLnBrk="1" latinLnBrk="0" hangingPunct="1">
              <a:spcBef>
                <a:spcPct val="0"/>
              </a:spcBef>
              <a:buNone/>
              <a:defRPr sz="4400" b="0" kern="1200">
                <a:solidFill>
                  <a:srgbClr val="006666"/>
                </a:solidFill>
                <a:latin typeface="+mj-lt"/>
                <a:ea typeface="+mj-ea"/>
                <a:cs typeface="+mj-cs"/>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66616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395536" y="1628800"/>
            <a:ext cx="7848872" cy="4497363"/>
          </a:xfrm>
          <a:prstGeom prst="rect">
            <a:avLst/>
          </a:prstGeom>
        </p:spPr>
        <p:txBody>
          <a:bodyPr vert="eaVert"/>
          <a:lstStyle>
            <a:lvl1pPr marL="342900" marR="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lang="en-US" sz="3200" kern="1200">
                <a:solidFill>
                  <a:schemeClr val="tx1">
                    <a:lumMod val="65000"/>
                    <a:lumOff val="35000"/>
                  </a:schemeClr>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solidFill>
                  <a:schemeClr val="tx1">
                    <a:lumMod val="65000"/>
                    <a:lumOff val="35000"/>
                  </a:schemeClr>
                </a:solidFill>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solidFill>
                  <a:schemeClr val="tx1">
                    <a:lumMod val="65000"/>
                    <a:lumOff val="35000"/>
                  </a:schemeClr>
                </a:solidFill>
              </a:defRPr>
            </a:lvl5pPr>
          </a:lstStyle>
          <a:p>
            <a:pPr marL="342900" marR="0" lvl="0" indent="-342900" algn="l" defTabSz="914400" rtl="0" eaLnBrk="1" fontAlgn="auto" latinLnBrk="0" hangingPunct="1">
              <a:lnSpc>
                <a:spcPct val="100000"/>
              </a:lnSpc>
              <a:spcBef>
                <a:spcPct val="20000"/>
              </a:spcBef>
              <a:spcAft>
                <a:spcPts val="0"/>
              </a:spcAft>
              <a:buClr>
                <a:srgbClr val="F79646">
                  <a:lumMod val="75000"/>
                </a:srgbClr>
              </a:buClr>
              <a:buSzPct val="110000"/>
              <a:buFont typeface="Calibri" pitchFamily="34" charset="0"/>
              <a:buChar char="»"/>
              <a:tabLst/>
              <a:defRPr/>
            </a:pPr>
            <a:r>
              <a:rPr kumimoji="0" lang="en-US" sz="3200" b="0" i="0" u="none" strike="noStrike" kern="1200" cap="none" spc="0" normalizeH="0" baseline="0" noProof="0" dirty="0">
                <a:ln>
                  <a:noFill/>
                </a:ln>
                <a:solidFill>
                  <a:srgbClr val="663300"/>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
                <a:srgbClr val="C00000"/>
              </a:buClr>
              <a:buSzPct val="105000"/>
              <a:buFont typeface="Wingdings" pitchFamily="2" charset="2"/>
              <a:buChar char="§"/>
              <a:tabLst/>
              <a:defRPr/>
            </a:pPr>
            <a:r>
              <a:rPr kumimoji="0" lang="en-US" sz="2800" b="0" i="0" u="none" strike="noStrike" kern="1200" cap="none" spc="0" normalizeH="0" baseline="0" noProof="0" dirty="0">
                <a:ln>
                  <a:noFill/>
                </a:ln>
                <a:solidFill>
                  <a:srgbClr val="CC6600"/>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5"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842912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28800"/>
            <a:ext cx="2057400" cy="4497363"/>
          </a:xfrm>
          <a:prstGeom prst="rect">
            <a:avLst/>
          </a:prstGeo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457200" y="1628800"/>
            <a:ext cx="6019800" cy="44973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Tree>
    <p:custDataLst>
      <p:tags r:id="rId1"/>
    </p:custDataLst>
    <p:extLst>
      <p:ext uri="{BB962C8B-B14F-4D97-AF65-F5344CB8AC3E}">
        <p14:creationId xmlns:p14="http://schemas.microsoft.com/office/powerpoint/2010/main" val="633595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0225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lide Number Placeholder 5"/>
          <p:cNvSpPr>
            <a:spLocks noGrp="1"/>
          </p:cNvSpPr>
          <p:nvPr>
            <p:ph type="sldNum" sz="quarter" idx="4"/>
          </p:nvPr>
        </p:nvSpPr>
        <p:spPr>
          <a:xfrm>
            <a:off x="107504" y="6381328"/>
            <a:ext cx="720080" cy="365125"/>
          </a:xfrm>
          <a:prstGeom prst="rect">
            <a:avLst/>
          </a:prstGeom>
        </p:spPr>
        <p:txBody>
          <a:bodyPr/>
          <a:lstStyle>
            <a:lvl1pPr algn="ctr">
              <a:defRPr b="1">
                <a:solidFill>
                  <a:schemeClr val="tx1"/>
                </a:solidFill>
              </a:defRPr>
            </a:lvl1pPr>
          </a:lstStyle>
          <a:p>
            <a:fld id="{3E893B86-34B1-4F0A-975E-9E5EA9AEC0CB}" type="slidenum">
              <a:rPr lang="en-GB" smtClean="0"/>
              <a:pPr/>
              <a:t>‹#›</a:t>
            </a:fld>
            <a:endParaRPr lang="en-GB" dirty="0"/>
          </a:p>
        </p:txBody>
      </p:sp>
      <p:sp>
        <p:nvSpPr>
          <p:cNvPr id="12" name="Rectangle 11"/>
          <p:cNvSpPr/>
          <p:nvPr/>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13" name="Rectangle 12"/>
          <p:cNvSpPr/>
          <p:nvPr/>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sp>
        <p:nvSpPr>
          <p:cNvPr id="4" name="Title Placeholder 3"/>
          <p:cNvSpPr>
            <a:spLocks noGrp="1" noChangeAspect="1"/>
          </p:cNvSpPr>
          <p:nvPr>
            <p:ph type="title"/>
          </p:nvPr>
        </p:nvSpPr>
        <p:spPr>
          <a:xfrm>
            <a:off x="234204" y="260648"/>
            <a:ext cx="6930084" cy="870550"/>
          </a:xfrm>
          <a:prstGeom prst="rect">
            <a:avLst/>
          </a:prstGeom>
        </p:spPr>
        <p:txBody>
          <a:bodyPr vert="horz" lIns="91440" tIns="180000" rIns="91440" bIns="180000" rtlCol="0" anchor="ctr">
            <a:normAutofit/>
          </a:bodyPr>
          <a:lstStyle/>
          <a:p>
            <a:r>
              <a:rPr lang="en-US"/>
              <a:t>Click to edit Master title style</a:t>
            </a:r>
            <a:endParaRPr lang="en-GB" dirty="0"/>
          </a:p>
        </p:txBody>
      </p:sp>
      <p:sp>
        <p:nvSpPr>
          <p:cNvPr id="5" name="Text Placeholder 4"/>
          <p:cNvSpPr>
            <a:spLocks noGrp="1"/>
          </p:cNvSpPr>
          <p:nvPr>
            <p:ph type="body" idx="1"/>
          </p:nvPr>
        </p:nvSpPr>
        <p:spPr>
          <a:xfrm>
            <a:off x="251520" y="1556792"/>
            <a:ext cx="7992888"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
        <p:nvSpPr>
          <p:cNvPr id="8" name="Rectangle 7"/>
          <p:cNvSpPr/>
          <p:nvPr userDrawn="1"/>
        </p:nvSpPr>
        <p:spPr>
          <a:xfrm>
            <a:off x="0" y="1268760"/>
            <a:ext cx="8244408" cy="108000"/>
          </a:xfrm>
          <a:prstGeom prst="rect">
            <a:avLst/>
          </a:prstGeom>
          <a:solidFill>
            <a:srgbClr val="008E00"/>
          </a:solidFill>
          <a:ln>
            <a:noFill/>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GB"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ndParaRPr>
          </a:p>
        </p:txBody>
      </p:sp>
      <p:sp>
        <p:nvSpPr>
          <p:cNvPr id="9" name="Rectangle 8"/>
          <p:cNvSpPr/>
          <p:nvPr userDrawn="1"/>
        </p:nvSpPr>
        <p:spPr>
          <a:xfrm>
            <a:off x="8316000" y="1268760"/>
            <a:ext cx="828000" cy="108000"/>
          </a:xfrm>
          <a:prstGeom prst="rect">
            <a:avLst/>
          </a:prstGeom>
          <a:solidFill>
            <a:srgbClr val="CC66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w="10160">
                <a:solidFill>
                  <a:schemeClr val="accent1"/>
                </a:solidFill>
                <a:prstDash val="solid"/>
              </a:ln>
              <a:solidFill>
                <a:srgbClr val="FFFFFF"/>
              </a:solidFill>
              <a:effectLst>
                <a:outerShdw blurRad="38100" dist="32000" dir="5400000" algn="tl">
                  <a:srgbClr val="000000">
                    <a:alpha val="30000"/>
                  </a:srgbClr>
                </a:outerShdw>
              </a:effectLst>
              <a:uLnTx/>
              <a:uFillTx/>
              <a:latin typeface="Calibri"/>
              <a:ea typeface="+mn-ea"/>
              <a:cs typeface="+mn-cs"/>
            </a:endParaRPr>
          </a:p>
        </p:txBody>
      </p:sp>
      <p:pic>
        <p:nvPicPr>
          <p:cNvPr id="10" name="Picture 9"/>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7380311" y="114689"/>
            <a:ext cx="1656185" cy="982923"/>
          </a:xfrm>
          <a:prstGeom prst="rect">
            <a:avLst/>
          </a:prstGeom>
        </p:spPr>
      </p:pic>
    </p:spTree>
    <p:custDataLst>
      <p:tags r:id="rId50"/>
    </p:custDataLst>
    <p:extLst>
      <p:ext uri="{BB962C8B-B14F-4D97-AF65-F5344CB8AC3E}">
        <p14:creationId xmlns:p14="http://schemas.microsoft.com/office/powerpoint/2010/main" val="15110766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49" r:id="rId10"/>
    <p:sldLayoutId id="2147483650" r:id="rId11"/>
    <p:sldLayoutId id="2147483652" r:id="rId12"/>
    <p:sldLayoutId id="2147483653" r:id="rId13"/>
    <p:sldLayoutId id="2147483656" r:id="rId14"/>
    <p:sldLayoutId id="2147483658" r:id="rId15"/>
    <p:sldLayoutId id="2147483667" r:id="rId16"/>
    <p:sldLayoutId id="2147483678" r:id="rId17"/>
    <p:sldLayoutId id="2147483700" r:id="rId18"/>
    <p:sldLayoutId id="2147483701" r:id="rId19"/>
    <p:sldLayoutId id="2147483702"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l" defTabSz="914400" rtl="0" eaLnBrk="1" latinLnBrk="0" hangingPunct="1">
        <a:spcBef>
          <a:spcPct val="0"/>
        </a:spcBef>
        <a:buNone/>
        <a:defRPr sz="4400" b="0" kern="1200">
          <a:solidFill>
            <a:srgbClr val="006666"/>
          </a:solidFill>
          <a:latin typeface="+mj-lt"/>
          <a:ea typeface="+mj-ea"/>
          <a:cs typeface="+mj-cs"/>
        </a:defRPr>
      </a:lvl1pPr>
    </p:titleStyle>
    <p:bodyStyle>
      <a:lvl1pPr marL="342900" indent="-342900" algn="l" defTabSz="914400" rtl="0" eaLnBrk="1" latinLnBrk="0" hangingPunct="1">
        <a:spcBef>
          <a:spcPct val="20000"/>
        </a:spcBef>
        <a:buClr>
          <a:schemeClr val="accent6">
            <a:lumMod val="75000"/>
          </a:schemeClr>
        </a:buClr>
        <a:buSzPct val="110000"/>
        <a:buFont typeface="Calibri" pitchFamily="34" charset="0"/>
        <a:buChar char="»"/>
        <a:defRPr sz="3200" kern="1200">
          <a:solidFill>
            <a:srgbClr val="663300"/>
          </a:solidFill>
          <a:latin typeface="+mn-lt"/>
          <a:ea typeface="+mn-ea"/>
          <a:cs typeface="+mn-cs"/>
        </a:defRPr>
      </a:lvl1pPr>
      <a:lvl2pPr marL="742950" indent="-285750" algn="l" defTabSz="914400" rtl="0" eaLnBrk="1" latinLnBrk="0" hangingPunct="1">
        <a:spcBef>
          <a:spcPct val="20000"/>
        </a:spcBef>
        <a:buClr>
          <a:srgbClr val="C00000"/>
        </a:buClr>
        <a:buSzPct val="105000"/>
        <a:buFont typeface="Wingdings" pitchFamily="2" charset="2"/>
        <a:buChar char="§"/>
        <a:defRPr sz="2800" kern="1200">
          <a:solidFill>
            <a:srgbClr val="CC66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noProof="0" dirty="0"/>
              <a:t>4.3 Incident Analysis and Recovery</a:t>
            </a:r>
          </a:p>
        </p:txBody>
      </p:sp>
      <p:sp>
        <p:nvSpPr>
          <p:cNvPr id="3" name="Title 2"/>
          <p:cNvSpPr>
            <a:spLocks noGrp="1"/>
          </p:cNvSpPr>
          <p:nvPr>
            <p:ph type="title"/>
          </p:nvPr>
        </p:nvSpPr>
        <p:spPr/>
        <p:txBody>
          <a:bodyPr>
            <a:normAutofit fontScale="90000"/>
          </a:bodyPr>
          <a:lstStyle/>
          <a:p>
            <a:r>
              <a:rPr lang="en-US" noProof="0" dirty="0"/>
              <a:t>CompTIA CySA+ Certification</a:t>
            </a:r>
          </a:p>
        </p:txBody>
      </p:sp>
    </p:spTree>
    <p:extLst>
      <p:ext uri="{BB962C8B-B14F-4D97-AF65-F5344CB8AC3E}">
        <p14:creationId xmlns:p14="http://schemas.microsoft.com/office/powerpoint/2010/main" val="19215615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lnSpcReduction="10000"/>
          </a:bodyPr>
          <a:lstStyle/>
          <a:p>
            <a:r>
              <a:rPr lang="en-US" noProof="0" dirty="0"/>
              <a:t>Rogue devices</a:t>
            </a:r>
          </a:p>
          <a:p>
            <a:pPr lvl="1"/>
            <a:r>
              <a:rPr lang="en-US" noProof="0" dirty="0"/>
              <a:t>Network taps</a:t>
            </a:r>
          </a:p>
          <a:p>
            <a:pPr lvl="1"/>
            <a:r>
              <a:rPr lang="en-US" noProof="0" dirty="0"/>
              <a:t>Network appliances</a:t>
            </a:r>
          </a:p>
          <a:p>
            <a:pPr lvl="1"/>
            <a:r>
              <a:rPr lang="en-US" noProof="0" dirty="0"/>
              <a:t>Servers</a:t>
            </a:r>
          </a:p>
          <a:p>
            <a:pPr lvl="1"/>
            <a:r>
              <a:rPr lang="en-US" noProof="0" dirty="0"/>
              <a:t>Workstations / mobile devices</a:t>
            </a:r>
          </a:p>
          <a:p>
            <a:pPr lvl="1"/>
            <a:r>
              <a:rPr lang="en-US" noProof="0" dirty="0"/>
              <a:t>Smart appliances</a:t>
            </a:r>
          </a:p>
          <a:p>
            <a:r>
              <a:rPr lang="en-US" noProof="0" dirty="0"/>
              <a:t>Beaconing</a:t>
            </a:r>
          </a:p>
          <a:p>
            <a:r>
              <a:rPr lang="en-US" noProof="0" dirty="0"/>
              <a:t>Scan sweeps</a:t>
            </a:r>
          </a:p>
          <a:p>
            <a:endParaRPr lang="en-US" noProof="0" dirty="0"/>
          </a:p>
        </p:txBody>
      </p:sp>
      <p:sp>
        <p:nvSpPr>
          <p:cNvPr id="3" name="Title 2"/>
          <p:cNvSpPr>
            <a:spLocks noGrp="1"/>
          </p:cNvSpPr>
          <p:nvPr>
            <p:ph type="title"/>
          </p:nvPr>
        </p:nvSpPr>
        <p:spPr/>
        <p:txBody>
          <a:bodyPr>
            <a:normAutofit fontScale="90000"/>
          </a:bodyPr>
          <a:lstStyle/>
          <a:p>
            <a:r>
              <a:rPr lang="en-US" noProof="0"/>
              <a:t>Analyzing Network Symptoms (5)</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188</a:t>
            </a:r>
            <a:endParaRPr lang="en-US" dirty="0"/>
          </a:p>
        </p:txBody>
      </p:sp>
    </p:spTree>
    <p:extLst>
      <p:ext uri="{BB962C8B-B14F-4D97-AF65-F5344CB8AC3E}">
        <p14:creationId xmlns:p14="http://schemas.microsoft.com/office/powerpoint/2010/main" val="217167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248027"/>
          </a:xfrm>
        </p:spPr>
        <p:txBody>
          <a:bodyPr/>
          <a:lstStyle/>
          <a:p>
            <a:r>
              <a:rPr lang="en-US" noProof="0" dirty="0"/>
              <a:t>System logs</a:t>
            </a:r>
          </a:p>
          <a:p>
            <a:r>
              <a:rPr lang="en-US" noProof="0" dirty="0"/>
              <a:t>Analysis tools</a:t>
            </a:r>
          </a:p>
          <a:p>
            <a:pPr lvl="1"/>
            <a:r>
              <a:rPr lang="en-US" noProof="0" dirty="0" err="1"/>
              <a:t>Sysinternals</a:t>
            </a:r>
            <a:endParaRPr lang="en-US" noProof="0" dirty="0"/>
          </a:p>
          <a:p>
            <a:pPr lvl="1"/>
            <a:r>
              <a:rPr lang="en-US" noProof="0" dirty="0"/>
              <a:t>Digital forensics suites</a:t>
            </a:r>
          </a:p>
          <a:p>
            <a:pPr lvl="1"/>
            <a:r>
              <a:rPr lang="en-US" noProof="0" dirty="0"/>
              <a:t>Windows Forensic </a:t>
            </a:r>
            <a:r>
              <a:rPr lang="en-US" noProof="0" dirty="0" err="1"/>
              <a:t>Toolchest</a:t>
            </a:r>
            <a:r>
              <a:rPr lang="en-US" noProof="0" dirty="0"/>
              <a:t> (WFT)</a:t>
            </a:r>
          </a:p>
          <a:p>
            <a:pPr lvl="1"/>
            <a:r>
              <a:rPr lang="en-US" noProof="0" dirty="0"/>
              <a:t>Redline</a:t>
            </a:r>
          </a:p>
          <a:p>
            <a:endParaRPr lang="en-US" noProof="0" dirty="0"/>
          </a:p>
        </p:txBody>
      </p:sp>
      <p:sp>
        <p:nvSpPr>
          <p:cNvPr id="3" name="Title 2"/>
          <p:cNvSpPr>
            <a:spLocks noGrp="1"/>
          </p:cNvSpPr>
          <p:nvPr>
            <p:ph type="title"/>
          </p:nvPr>
        </p:nvSpPr>
        <p:spPr/>
        <p:txBody>
          <a:bodyPr>
            <a:normAutofit fontScale="90000"/>
          </a:bodyPr>
          <a:lstStyle/>
          <a:p>
            <a:r>
              <a:rPr lang="en-US" noProof="0"/>
              <a:t>Analyzing Host Symptoms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190</a:t>
            </a:r>
            <a:endParaRPr lang="en-US" dirty="0"/>
          </a:p>
        </p:txBody>
      </p:sp>
    </p:spTree>
    <p:extLst>
      <p:ext uri="{BB962C8B-B14F-4D97-AF65-F5344CB8AC3E}">
        <p14:creationId xmlns:p14="http://schemas.microsoft.com/office/powerpoint/2010/main" val="2490363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248027"/>
          </a:xfrm>
        </p:spPr>
        <p:txBody>
          <a:bodyPr>
            <a:normAutofit fontScale="85000" lnSpcReduction="20000"/>
          </a:bodyPr>
          <a:lstStyle/>
          <a:p>
            <a:r>
              <a:rPr lang="en-US" noProof="0" dirty="0"/>
              <a:t>Malicious processes – code injection</a:t>
            </a:r>
          </a:p>
          <a:p>
            <a:pPr lvl="1"/>
            <a:r>
              <a:rPr lang="en-US" noProof="0" dirty="0"/>
              <a:t>Masquerading </a:t>
            </a:r>
          </a:p>
          <a:p>
            <a:pPr lvl="1"/>
            <a:r>
              <a:rPr lang="en-US" noProof="0" dirty="0"/>
              <a:t>DLL injection </a:t>
            </a:r>
          </a:p>
          <a:p>
            <a:pPr lvl="1"/>
            <a:r>
              <a:rPr lang="en-US" noProof="0" dirty="0"/>
              <a:t>DLL sideloading </a:t>
            </a:r>
          </a:p>
          <a:p>
            <a:pPr lvl="1"/>
            <a:r>
              <a:rPr lang="en-US" noProof="0" dirty="0"/>
              <a:t>Process hollowing</a:t>
            </a:r>
          </a:p>
          <a:p>
            <a:r>
              <a:rPr lang="en-US" noProof="0" dirty="0"/>
              <a:t>Symptoms</a:t>
            </a:r>
          </a:p>
          <a:p>
            <a:pPr lvl="1"/>
            <a:r>
              <a:rPr lang="en-US" noProof="0" dirty="0"/>
              <a:t>Invalid process names or incomplete information</a:t>
            </a:r>
          </a:p>
          <a:p>
            <a:pPr lvl="1"/>
            <a:r>
              <a:rPr lang="en-US" noProof="0" dirty="0"/>
              <a:t>Unsigned processes</a:t>
            </a:r>
          </a:p>
          <a:p>
            <a:pPr lvl="1"/>
            <a:r>
              <a:rPr lang="en-US" noProof="0" dirty="0"/>
              <a:t>Parent / child relationships with valid Windows processes</a:t>
            </a:r>
          </a:p>
          <a:p>
            <a:pPr lvl="1"/>
            <a:r>
              <a:rPr lang="en-US" noProof="0" dirty="0"/>
              <a:t>Packed (compressed) processes</a:t>
            </a:r>
          </a:p>
          <a:p>
            <a:pPr lvl="1"/>
            <a:r>
              <a:rPr lang="en-US" noProof="0" dirty="0"/>
              <a:t>Interactions with file system, registry, and network</a:t>
            </a:r>
          </a:p>
          <a:p>
            <a:pPr lvl="1"/>
            <a:endParaRPr lang="en-US" noProof="0" dirty="0"/>
          </a:p>
        </p:txBody>
      </p:sp>
      <p:sp>
        <p:nvSpPr>
          <p:cNvPr id="3" name="Title 2"/>
          <p:cNvSpPr>
            <a:spLocks noGrp="1"/>
          </p:cNvSpPr>
          <p:nvPr>
            <p:ph type="title"/>
          </p:nvPr>
        </p:nvSpPr>
        <p:spPr/>
        <p:txBody>
          <a:bodyPr>
            <a:normAutofit fontScale="90000"/>
          </a:bodyPr>
          <a:lstStyle/>
          <a:p>
            <a:r>
              <a:rPr lang="en-US" noProof="0"/>
              <a:t>Analyzing Host Symptoms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191</a:t>
            </a:r>
            <a:endParaRPr lang="en-US" dirty="0"/>
          </a:p>
        </p:txBody>
      </p:sp>
    </p:spTree>
    <p:extLst>
      <p:ext uri="{BB962C8B-B14F-4D97-AF65-F5344CB8AC3E}">
        <p14:creationId xmlns:p14="http://schemas.microsoft.com/office/powerpoint/2010/main" val="172912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268759"/>
            <a:ext cx="8945056" cy="4248473"/>
          </a:xfrm>
        </p:spPr>
        <p:txBody>
          <a:bodyPr>
            <a:normAutofit/>
          </a:bodyPr>
          <a:lstStyle/>
          <a:p>
            <a:r>
              <a:rPr lang="en-US" noProof="0" dirty="0"/>
              <a:t>Resource consumption</a:t>
            </a:r>
          </a:p>
          <a:p>
            <a:pPr lvl="1"/>
            <a:r>
              <a:rPr lang="en-US" noProof="0" dirty="0"/>
              <a:t>Processor usage </a:t>
            </a:r>
          </a:p>
          <a:p>
            <a:pPr lvl="1"/>
            <a:r>
              <a:rPr lang="en-US" noProof="0" dirty="0"/>
              <a:t>Memory consumption </a:t>
            </a:r>
          </a:p>
          <a:p>
            <a:pPr lvl="1"/>
            <a:r>
              <a:rPr lang="en-US" noProof="0" dirty="0"/>
              <a:t>Drive capacity </a:t>
            </a:r>
          </a:p>
          <a:p>
            <a:r>
              <a:rPr lang="en-US" noProof="0" dirty="0"/>
              <a:t>Device attachment</a:t>
            </a:r>
          </a:p>
          <a:p>
            <a:r>
              <a:rPr lang="en-US" noProof="0" dirty="0"/>
              <a:t>Unauthorized software</a:t>
            </a:r>
          </a:p>
          <a:p>
            <a:r>
              <a:rPr lang="en-US" noProof="0" dirty="0"/>
              <a:t>Unauthorized changes and privileges</a:t>
            </a:r>
          </a:p>
          <a:p>
            <a:endParaRPr lang="en-US" noProof="0" dirty="0"/>
          </a:p>
          <a:p>
            <a:endParaRPr lang="en-US" noProof="0" dirty="0"/>
          </a:p>
          <a:p>
            <a:pPr lvl="1"/>
            <a:endParaRPr lang="en-US" noProof="0" dirty="0"/>
          </a:p>
        </p:txBody>
      </p:sp>
      <p:sp>
        <p:nvSpPr>
          <p:cNvPr id="3" name="Title 2"/>
          <p:cNvSpPr>
            <a:spLocks noGrp="1"/>
          </p:cNvSpPr>
          <p:nvPr>
            <p:ph type="title"/>
          </p:nvPr>
        </p:nvSpPr>
        <p:spPr/>
        <p:txBody>
          <a:bodyPr>
            <a:normAutofit fontScale="90000"/>
          </a:bodyPr>
          <a:lstStyle/>
          <a:p>
            <a:r>
              <a:rPr lang="en-US" noProof="0"/>
              <a:t>Analyzing Host Symptoms (3)</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192</a:t>
            </a:r>
            <a:endParaRPr lang="en-US" dirty="0"/>
          </a:p>
        </p:txBody>
      </p:sp>
    </p:spTree>
    <p:extLst>
      <p:ext uri="{BB962C8B-B14F-4D97-AF65-F5344CB8AC3E}">
        <p14:creationId xmlns:p14="http://schemas.microsoft.com/office/powerpoint/2010/main" val="105235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248027"/>
          </a:xfrm>
        </p:spPr>
        <p:txBody>
          <a:bodyPr>
            <a:normAutofit lnSpcReduction="10000"/>
          </a:bodyPr>
          <a:lstStyle/>
          <a:p>
            <a:r>
              <a:rPr lang="en-US" noProof="0" dirty="0"/>
              <a:t>HTTP (or HTTPS) transfers to consumer file sharing sites or unknown domains</a:t>
            </a:r>
          </a:p>
          <a:p>
            <a:r>
              <a:rPr lang="en-US" noProof="0" dirty="0"/>
              <a:t>Other overt channels, such as FTP, IM, P2P, email, and so on</a:t>
            </a:r>
          </a:p>
          <a:p>
            <a:r>
              <a:rPr lang="en-US" noProof="0" dirty="0"/>
              <a:t>Explicit tunnels such as SSH or VPNs</a:t>
            </a:r>
          </a:p>
          <a:p>
            <a:r>
              <a:rPr lang="en-US" noProof="0" dirty="0"/>
              <a:t>Steganography </a:t>
            </a:r>
          </a:p>
          <a:p>
            <a:r>
              <a:rPr lang="en-US" noProof="0" dirty="0"/>
              <a:t>File copy to USB, external hard drive, or other media</a:t>
            </a:r>
          </a:p>
          <a:p>
            <a:endParaRPr lang="en-US" noProof="0" dirty="0"/>
          </a:p>
        </p:txBody>
      </p:sp>
      <p:sp>
        <p:nvSpPr>
          <p:cNvPr id="3" name="Title 2"/>
          <p:cNvSpPr>
            <a:spLocks noGrp="1"/>
          </p:cNvSpPr>
          <p:nvPr>
            <p:ph type="title"/>
          </p:nvPr>
        </p:nvSpPr>
        <p:spPr/>
        <p:txBody>
          <a:bodyPr>
            <a:normAutofit fontScale="90000"/>
          </a:bodyPr>
          <a:lstStyle/>
          <a:p>
            <a:r>
              <a:rPr lang="en-US" noProof="0"/>
              <a:t>Analyzing Data Exfiltration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194</a:t>
            </a:r>
            <a:endParaRPr lang="en-US" dirty="0"/>
          </a:p>
        </p:txBody>
      </p:sp>
    </p:spTree>
    <p:extLst>
      <p:ext uri="{BB962C8B-B14F-4D97-AF65-F5344CB8AC3E}">
        <p14:creationId xmlns:p14="http://schemas.microsoft.com/office/powerpoint/2010/main" val="307609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248027"/>
          </a:xfrm>
        </p:spPr>
        <p:txBody>
          <a:bodyPr>
            <a:normAutofit/>
          </a:bodyPr>
          <a:lstStyle/>
          <a:p>
            <a:r>
              <a:rPr lang="en-US" noProof="0" dirty="0"/>
              <a:t>Remote Access Trojans (RAT) and backdoors</a:t>
            </a:r>
          </a:p>
          <a:p>
            <a:r>
              <a:rPr lang="en-US" noProof="0" dirty="0" err="1"/>
              <a:t>netcat</a:t>
            </a:r>
            <a:r>
              <a:rPr lang="en-US" noProof="0" dirty="0"/>
              <a:t> / </a:t>
            </a:r>
            <a:r>
              <a:rPr lang="en-US" noProof="0" dirty="0" err="1"/>
              <a:t>cryptcat</a:t>
            </a:r>
            <a:endParaRPr lang="en-US" noProof="0" dirty="0"/>
          </a:p>
          <a:p>
            <a:r>
              <a:rPr lang="en-US" noProof="0" dirty="0"/>
              <a:t>Staging areas</a:t>
            </a:r>
          </a:p>
          <a:p>
            <a:pPr lvl="1"/>
            <a:r>
              <a:rPr lang="en-US" noProof="0" dirty="0"/>
              <a:t>Split archives using atypical compression or encryption types (RAR or GZIP on Windows)</a:t>
            </a:r>
          </a:p>
          <a:p>
            <a:pPr lvl="1"/>
            <a:r>
              <a:rPr lang="en-US" noProof="0" dirty="0"/>
              <a:t>Use of system locations (Recycle Bin, System Volume Information)</a:t>
            </a:r>
          </a:p>
          <a:p>
            <a:pPr lvl="1"/>
            <a:r>
              <a:rPr lang="en-US" noProof="0" dirty="0"/>
              <a:t>Use of Alternate Data Streams (ADS)</a:t>
            </a:r>
          </a:p>
        </p:txBody>
      </p:sp>
      <p:sp>
        <p:nvSpPr>
          <p:cNvPr id="3" name="Title 2"/>
          <p:cNvSpPr>
            <a:spLocks noGrp="1"/>
          </p:cNvSpPr>
          <p:nvPr>
            <p:ph type="title"/>
          </p:nvPr>
        </p:nvSpPr>
        <p:spPr/>
        <p:txBody>
          <a:bodyPr>
            <a:normAutofit fontScale="90000"/>
          </a:bodyPr>
          <a:lstStyle/>
          <a:p>
            <a:r>
              <a:rPr lang="en-US" noProof="0"/>
              <a:t>Analyzing Data Exfiltration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195</a:t>
            </a:r>
            <a:endParaRPr lang="en-US" dirty="0"/>
          </a:p>
        </p:txBody>
      </p:sp>
    </p:spTree>
    <p:extLst>
      <p:ext uri="{BB962C8B-B14F-4D97-AF65-F5344CB8AC3E}">
        <p14:creationId xmlns:p14="http://schemas.microsoft.com/office/powerpoint/2010/main" val="200789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248027"/>
          </a:xfrm>
        </p:spPr>
        <p:txBody>
          <a:bodyPr>
            <a:normAutofit/>
          </a:bodyPr>
          <a:lstStyle/>
          <a:p>
            <a:r>
              <a:rPr lang="en-US" noProof="0" dirty="0"/>
              <a:t>Anomalous activity</a:t>
            </a:r>
          </a:p>
          <a:p>
            <a:r>
              <a:rPr lang="en-US" noProof="0" dirty="0"/>
              <a:t>Unexpected outbound communication</a:t>
            </a:r>
          </a:p>
          <a:p>
            <a:r>
              <a:rPr lang="en-US" noProof="0" dirty="0"/>
              <a:t>Introduction of new accounts</a:t>
            </a:r>
          </a:p>
          <a:p>
            <a:r>
              <a:rPr lang="en-US" noProof="0" dirty="0"/>
              <a:t>Service interruption</a:t>
            </a:r>
          </a:p>
          <a:p>
            <a:r>
              <a:rPr lang="en-US" noProof="0" dirty="0"/>
              <a:t>Memory overflow</a:t>
            </a:r>
          </a:p>
          <a:p>
            <a:r>
              <a:rPr lang="en-US" noProof="0" dirty="0"/>
              <a:t>Unexpected output</a:t>
            </a:r>
          </a:p>
        </p:txBody>
      </p:sp>
      <p:sp>
        <p:nvSpPr>
          <p:cNvPr id="3" name="Title 2"/>
          <p:cNvSpPr>
            <a:spLocks noGrp="1"/>
          </p:cNvSpPr>
          <p:nvPr>
            <p:ph type="title"/>
          </p:nvPr>
        </p:nvSpPr>
        <p:spPr/>
        <p:txBody>
          <a:bodyPr>
            <a:normAutofit fontScale="90000"/>
          </a:bodyPr>
          <a:lstStyle/>
          <a:p>
            <a:r>
              <a:rPr lang="en-US" noProof="0"/>
              <a:t>Analyzing Application Symptoms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196</a:t>
            </a:r>
            <a:endParaRPr lang="en-US" dirty="0"/>
          </a:p>
        </p:txBody>
      </p:sp>
    </p:spTree>
    <p:extLst>
      <p:ext uri="{BB962C8B-B14F-4D97-AF65-F5344CB8AC3E}">
        <p14:creationId xmlns:p14="http://schemas.microsoft.com/office/powerpoint/2010/main" val="3517520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TSLABS\Users\Admin\Documents\meterpreter analysis 0 preattack.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96928" y="1543051"/>
            <a:ext cx="4727522" cy="4183856"/>
          </a:xfrm>
        </p:spPr>
      </p:pic>
      <p:sp>
        <p:nvSpPr>
          <p:cNvPr id="3" name="Title 2"/>
          <p:cNvSpPr>
            <a:spLocks noGrp="1"/>
          </p:cNvSpPr>
          <p:nvPr>
            <p:ph type="title"/>
          </p:nvPr>
        </p:nvSpPr>
        <p:spPr/>
        <p:txBody>
          <a:bodyPr>
            <a:normAutofit fontScale="90000"/>
          </a:bodyPr>
          <a:lstStyle/>
          <a:p>
            <a:r>
              <a:rPr lang="en-US" noProof="0"/>
              <a:t>Using Process Explorer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198</a:t>
            </a:r>
            <a:endParaRPr lang="en-US" dirty="0"/>
          </a:p>
        </p:txBody>
      </p:sp>
    </p:spTree>
    <p:extLst>
      <p:ext uri="{BB962C8B-B14F-4D97-AF65-F5344CB8AC3E}">
        <p14:creationId xmlns:p14="http://schemas.microsoft.com/office/powerpoint/2010/main" val="175675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fontScale="85000" lnSpcReduction="20000"/>
          </a:bodyPr>
          <a:lstStyle/>
          <a:p>
            <a:r>
              <a:rPr lang="en-US" noProof="0" dirty="0"/>
              <a:t>Windows system processes</a:t>
            </a:r>
          </a:p>
          <a:p>
            <a:pPr lvl="1"/>
            <a:r>
              <a:rPr lang="en-US" noProof="0" dirty="0"/>
              <a:t>System Idle (PID 0) and System (PID 4) </a:t>
            </a:r>
          </a:p>
          <a:p>
            <a:pPr lvl="1"/>
            <a:r>
              <a:rPr lang="en-US" noProof="0" dirty="0"/>
              <a:t>Client Server Runtime </a:t>
            </a:r>
            <a:r>
              <a:rPr lang="en-US" noProof="0" dirty="0" err="1"/>
              <a:t>SubSystem</a:t>
            </a:r>
            <a:r>
              <a:rPr lang="en-US" noProof="0" dirty="0"/>
              <a:t> (csrss.exe) </a:t>
            </a:r>
          </a:p>
          <a:p>
            <a:pPr lvl="1"/>
            <a:r>
              <a:rPr lang="en-US" noProof="0" dirty="0"/>
              <a:t>WININIT (wininit.exe) </a:t>
            </a:r>
          </a:p>
          <a:p>
            <a:pPr lvl="1"/>
            <a:r>
              <a:rPr lang="en-US" noProof="0" dirty="0"/>
              <a:t>Services </a:t>
            </a:r>
          </a:p>
          <a:p>
            <a:pPr lvl="1"/>
            <a:r>
              <a:rPr lang="en-US" noProof="0" dirty="0"/>
              <a:t>Local Security Authority </a:t>
            </a:r>
            <a:r>
              <a:rPr lang="en-US" noProof="0" dirty="0" err="1"/>
              <a:t>SubSystem</a:t>
            </a:r>
            <a:r>
              <a:rPr lang="en-US" noProof="0" dirty="0"/>
              <a:t> (lsass.exe) </a:t>
            </a:r>
          </a:p>
          <a:p>
            <a:pPr lvl="1"/>
            <a:r>
              <a:rPr lang="en-US" noProof="0" dirty="0"/>
              <a:t>WINLOGON (winlogon.exe) </a:t>
            </a:r>
          </a:p>
          <a:p>
            <a:pPr lvl="1"/>
            <a:r>
              <a:rPr lang="en-US" noProof="0" dirty="0"/>
              <a:t>USERINIT (userinit.exe) </a:t>
            </a:r>
          </a:p>
          <a:p>
            <a:pPr lvl="1"/>
            <a:r>
              <a:rPr lang="en-US" noProof="0" dirty="0"/>
              <a:t>Explorer (explorer.exe) </a:t>
            </a:r>
          </a:p>
          <a:p>
            <a:r>
              <a:rPr lang="en-US" noProof="0" dirty="0"/>
              <a:t>Show loaded DLLs</a:t>
            </a:r>
          </a:p>
          <a:p>
            <a:r>
              <a:rPr lang="en-US" noProof="0" dirty="0"/>
              <a:t>Show handles (interactions with file system and registry)</a:t>
            </a:r>
          </a:p>
          <a:p>
            <a:endParaRPr lang="en-US" noProof="0" dirty="0"/>
          </a:p>
        </p:txBody>
      </p:sp>
      <p:sp>
        <p:nvSpPr>
          <p:cNvPr id="3" name="Title 2"/>
          <p:cNvSpPr>
            <a:spLocks noGrp="1"/>
          </p:cNvSpPr>
          <p:nvPr>
            <p:ph type="title"/>
          </p:nvPr>
        </p:nvSpPr>
        <p:spPr/>
        <p:txBody>
          <a:bodyPr>
            <a:normAutofit fontScale="90000"/>
          </a:bodyPr>
          <a:lstStyle/>
          <a:p>
            <a:r>
              <a:rPr lang="en-US" noProof="0"/>
              <a:t>Using Process Explorer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199</a:t>
            </a:r>
            <a:endParaRPr lang="en-US" dirty="0"/>
          </a:p>
        </p:txBody>
      </p:sp>
    </p:spTree>
    <p:extLst>
      <p:ext uri="{BB962C8B-B14F-4D97-AF65-F5344CB8AC3E}">
        <p14:creationId xmlns:p14="http://schemas.microsoft.com/office/powerpoint/2010/main" val="1707046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aging the psexec_psh (PSExec PowerShell) attack"/>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96928" y="1543051"/>
            <a:ext cx="4727522" cy="4183856"/>
          </a:xfrm>
        </p:spPr>
      </p:pic>
      <p:sp>
        <p:nvSpPr>
          <p:cNvPr id="3" name="Title 2"/>
          <p:cNvSpPr>
            <a:spLocks noGrp="1"/>
          </p:cNvSpPr>
          <p:nvPr>
            <p:ph type="title"/>
          </p:nvPr>
        </p:nvSpPr>
        <p:spPr/>
        <p:txBody>
          <a:bodyPr>
            <a:normAutofit fontScale="90000"/>
          </a:bodyPr>
          <a:lstStyle/>
          <a:p>
            <a:r>
              <a:rPr lang="en-US" noProof="0"/>
              <a:t>Droppers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200</a:t>
            </a:r>
            <a:endParaRPr lang="en-US" dirty="0"/>
          </a:p>
        </p:txBody>
      </p:sp>
    </p:spTree>
    <p:extLst>
      <p:ext uri="{BB962C8B-B14F-4D97-AF65-F5344CB8AC3E}">
        <p14:creationId xmlns:p14="http://schemas.microsoft.com/office/powerpoint/2010/main" val="426346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340767"/>
            <a:ext cx="4611210" cy="4419477"/>
          </a:xfrm>
        </p:spPr>
        <p:txBody>
          <a:bodyPr>
            <a:normAutofit fontScale="92500"/>
          </a:bodyPr>
          <a:lstStyle/>
          <a:p>
            <a:r>
              <a:rPr lang="en-US" noProof="0" dirty="0"/>
              <a:t>Identify the common symptoms of incidents affecting networks, hosts, and applications</a:t>
            </a:r>
          </a:p>
          <a:p>
            <a:r>
              <a:rPr lang="en-US" noProof="0" dirty="0"/>
              <a:t>Respond to an incident with appropriate containment, eradication, validation, and corrective techniques</a:t>
            </a:r>
          </a:p>
        </p:txBody>
      </p:sp>
      <p:sp>
        <p:nvSpPr>
          <p:cNvPr id="3" name="Footer Placeholder 2"/>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4" name="Slide Number Placeholder 3"/>
          <p:cNvSpPr>
            <a:spLocks noGrp="1"/>
          </p:cNvSpPr>
          <p:nvPr>
            <p:ph type="sldNum" sz="quarter" idx="4"/>
          </p:nvPr>
        </p:nvSpPr>
        <p:spPr>
          <a:xfrm>
            <a:off x="8595123" y="5588794"/>
            <a:ext cx="548878" cy="411956"/>
          </a:xfrm>
        </p:spPr>
        <p:txBody>
          <a:bodyPr/>
          <a:lstStyle/>
          <a:p>
            <a:r>
              <a:rPr lang="en-US"/>
              <a:t>183</a:t>
            </a:r>
            <a:endParaRPr lang="en-US" dirty="0"/>
          </a:p>
        </p:txBody>
      </p:sp>
    </p:spTree>
    <p:extLst>
      <p:ext uri="{BB962C8B-B14F-4D97-AF65-F5344CB8AC3E}">
        <p14:creationId xmlns:p14="http://schemas.microsoft.com/office/powerpoint/2010/main" val="286728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noProof="0"/>
              <a:t>Process Monitor</a:t>
            </a:r>
            <a:endParaRPr lang="en-US" noProof="0" dirty="0"/>
          </a:p>
        </p:txBody>
      </p:sp>
      <p:sp>
        <p:nvSpPr>
          <p:cNvPr id="6" name="Content Placeholder 5"/>
          <p:cNvSpPr>
            <a:spLocks noGrp="1"/>
          </p:cNvSpPr>
          <p:nvPr>
            <p:ph sz="half" idx="1"/>
          </p:nvPr>
        </p:nvSpPr>
        <p:spPr>
          <a:xfrm>
            <a:off x="107504" y="1340768"/>
            <a:ext cx="4418776" cy="4248026"/>
          </a:xfrm>
        </p:spPr>
        <p:txBody>
          <a:bodyPr/>
          <a:lstStyle/>
          <a:p>
            <a:r>
              <a:rPr lang="en-US" noProof="0" dirty="0"/>
              <a:t>View events as they occur</a:t>
            </a:r>
          </a:p>
          <a:p>
            <a:r>
              <a:rPr lang="en-US" noProof="0" dirty="0"/>
              <a:t>Filter to avoid overwhelming host resources</a:t>
            </a:r>
          </a:p>
        </p:txBody>
      </p:sp>
      <p:pic>
        <p:nvPicPr>
          <p:cNvPr id="9" name="Content Placeholder 8" descr="\\GTSLABS\Users\Admin\Documents\meterpreter analysis 2 procmon filter.png"/>
          <p:cNvPicPr>
            <a:picLocks noGrp="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5181328" y="1543050"/>
            <a:ext cx="3284289" cy="2057400"/>
          </a:xfrm>
        </p:spPr>
      </p:pic>
      <p:pic>
        <p:nvPicPr>
          <p:cNvPr id="10" name="Content Placeholder 9" descr="Viewing process activity in Process Monitor"/>
          <p:cNvPicPr>
            <a:picLocks noGrp="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a:xfrm>
            <a:off x="5242655" y="3669506"/>
            <a:ext cx="3161634" cy="2057400"/>
          </a:xfrm>
        </p:spPr>
      </p:pic>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201</a:t>
            </a:r>
            <a:endParaRPr lang="en-US" dirty="0"/>
          </a:p>
        </p:txBody>
      </p:sp>
    </p:spTree>
    <p:extLst>
      <p:ext uri="{BB962C8B-B14F-4D97-AF65-F5344CB8AC3E}">
        <p14:creationId xmlns:p14="http://schemas.microsoft.com/office/powerpoint/2010/main" val="7532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jecting a keylogger into the target"/>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512666" y="1543051"/>
            <a:ext cx="4096046" cy="4183856"/>
          </a:xfrm>
        </p:spPr>
      </p:pic>
      <p:sp>
        <p:nvSpPr>
          <p:cNvPr id="3" name="Title 2"/>
          <p:cNvSpPr>
            <a:spLocks noGrp="1"/>
          </p:cNvSpPr>
          <p:nvPr>
            <p:ph type="title"/>
          </p:nvPr>
        </p:nvSpPr>
        <p:spPr/>
        <p:txBody>
          <a:bodyPr>
            <a:normAutofit fontScale="90000"/>
          </a:bodyPr>
          <a:lstStyle/>
          <a:p>
            <a:r>
              <a:rPr lang="en-US" noProof="0"/>
              <a:t>Post-exploitation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202</a:t>
            </a:r>
            <a:endParaRPr lang="en-US" dirty="0"/>
          </a:p>
        </p:txBody>
      </p:sp>
    </p:spTree>
    <p:extLst>
      <p:ext uri="{BB962C8B-B14F-4D97-AF65-F5344CB8AC3E}">
        <p14:creationId xmlns:p14="http://schemas.microsoft.com/office/powerpoint/2010/main" val="372492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Meterpreter has closed its copy of powershell.exe and is now occupying explorer.exe - though there is little evidence of this to be found"/>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96928" y="1543051"/>
            <a:ext cx="4727522" cy="4183856"/>
          </a:xfrm>
        </p:spPr>
      </p:pic>
      <p:sp>
        <p:nvSpPr>
          <p:cNvPr id="3" name="Title 2"/>
          <p:cNvSpPr>
            <a:spLocks noGrp="1"/>
          </p:cNvSpPr>
          <p:nvPr>
            <p:ph type="title"/>
          </p:nvPr>
        </p:nvSpPr>
        <p:spPr/>
        <p:txBody>
          <a:bodyPr>
            <a:normAutofit fontScale="90000"/>
          </a:bodyPr>
          <a:lstStyle/>
          <a:p>
            <a:r>
              <a:rPr lang="en-US" noProof="0"/>
              <a:t>Post-exploitation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203</a:t>
            </a:r>
            <a:endParaRPr lang="en-US" dirty="0"/>
          </a:p>
        </p:txBody>
      </p:sp>
    </p:spTree>
    <p:extLst>
      <p:ext uri="{BB962C8B-B14F-4D97-AF65-F5344CB8AC3E}">
        <p14:creationId xmlns:p14="http://schemas.microsoft.com/office/powerpoint/2010/main" val="94798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Filtering netstat output - the first query looks for activity by a particular PID on the local subnet; the second looks for any activity associated with the IP address identified in the first query"/>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142192" y="2409655"/>
            <a:ext cx="4836994" cy="2450648"/>
          </a:xfrm>
        </p:spPr>
      </p:pic>
      <p:sp>
        <p:nvSpPr>
          <p:cNvPr id="3" name="Title 2"/>
          <p:cNvSpPr>
            <a:spLocks noGrp="1"/>
          </p:cNvSpPr>
          <p:nvPr>
            <p:ph type="title"/>
          </p:nvPr>
        </p:nvSpPr>
        <p:spPr/>
        <p:txBody>
          <a:bodyPr>
            <a:normAutofit fontScale="90000"/>
          </a:bodyPr>
          <a:lstStyle/>
          <a:p>
            <a:r>
              <a:rPr lang="en-US" noProof="0"/>
              <a:t>Post-exploitation (3)</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203</a:t>
            </a:r>
            <a:endParaRPr lang="en-US" dirty="0"/>
          </a:p>
        </p:txBody>
      </p:sp>
    </p:spTree>
    <p:extLst>
      <p:ext uri="{BB962C8B-B14F-4D97-AF65-F5344CB8AC3E}">
        <p14:creationId xmlns:p14="http://schemas.microsoft.com/office/powerpoint/2010/main" val="113769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 &quot;\Windows\CurrentVersion\Run&quot; registry key is being used to launch a script with a randomized file nam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307337" y="1543051"/>
            <a:ext cx="4506704" cy="4183856"/>
          </a:xfrm>
        </p:spPr>
      </p:pic>
      <p:sp>
        <p:nvSpPr>
          <p:cNvPr id="3" name="Title 2"/>
          <p:cNvSpPr>
            <a:spLocks noGrp="1"/>
          </p:cNvSpPr>
          <p:nvPr>
            <p:ph type="title"/>
          </p:nvPr>
        </p:nvSpPr>
        <p:spPr/>
        <p:txBody>
          <a:bodyPr>
            <a:normAutofit fontScale="90000"/>
          </a:bodyPr>
          <a:lstStyle/>
          <a:p>
            <a:r>
              <a:rPr lang="en-US" noProof="0"/>
              <a:t>Persistence</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204</a:t>
            </a:r>
            <a:endParaRPr lang="en-US" dirty="0"/>
          </a:p>
        </p:txBody>
      </p:sp>
    </p:spTree>
    <p:extLst>
      <p:ext uri="{BB962C8B-B14F-4D97-AF65-F5344CB8AC3E}">
        <p14:creationId xmlns:p14="http://schemas.microsoft.com/office/powerpoint/2010/main" val="256184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a:bodyPr>
          <a:lstStyle/>
          <a:p>
            <a:r>
              <a:rPr lang="en-US" noProof="0" dirty="0"/>
              <a:t>Prevent ongoing intrusion or data breach</a:t>
            </a:r>
          </a:p>
          <a:p>
            <a:pPr lvl="1"/>
            <a:r>
              <a:rPr lang="en-US" noProof="0" dirty="0"/>
              <a:t>Likely to be the overriding priority</a:t>
            </a:r>
          </a:p>
          <a:p>
            <a:r>
              <a:rPr lang="en-US" noProof="0" dirty="0"/>
              <a:t>Identify whether the intrusion is the primary attack or a secondary one</a:t>
            </a:r>
          </a:p>
          <a:p>
            <a:r>
              <a:rPr lang="en-US" noProof="0" dirty="0"/>
              <a:t>Avoid alerting the attacker to the fact that the intrusion has been discovered</a:t>
            </a:r>
          </a:p>
          <a:p>
            <a:r>
              <a:rPr lang="en-US" noProof="0" dirty="0"/>
              <a:t>Preserve forensic evidence of the intrusion</a:t>
            </a:r>
          </a:p>
        </p:txBody>
      </p:sp>
      <p:sp>
        <p:nvSpPr>
          <p:cNvPr id="3" name="Title 2"/>
          <p:cNvSpPr>
            <a:spLocks noGrp="1"/>
          </p:cNvSpPr>
          <p:nvPr>
            <p:ph type="title"/>
          </p:nvPr>
        </p:nvSpPr>
        <p:spPr/>
        <p:txBody>
          <a:bodyPr>
            <a:normAutofit fontScale="90000"/>
          </a:bodyPr>
          <a:lstStyle/>
          <a:p>
            <a:r>
              <a:rPr lang="en-US" noProof="0"/>
              <a:t>Containment Techniques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206</a:t>
            </a:r>
            <a:endParaRPr lang="en-US" dirty="0"/>
          </a:p>
        </p:txBody>
      </p:sp>
    </p:spTree>
    <p:extLst>
      <p:ext uri="{BB962C8B-B14F-4D97-AF65-F5344CB8AC3E}">
        <p14:creationId xmlns:p14="http://schemas.microsoft.com/office/powerpoint/2010/main" val="686083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67"/>
            <a:ext cx="9052560" cy="4248027"/>
          </a:xfrm>
        </p:spPr>
        <p:txBody>
          <a:bodyPr/>
          <a:lstStyle/>
          <a:p>
            <a:r>
              <a:rPr lang="en-US" noProof="0" dirty="0"/>
              <a:t>Removal </a:t>
            </a:r>
          </a:p>
          <a:p>
            <a:r>
              <a:rPr lang="en-US" noProof="0" dirty="0"/>
              <a:t>Isolation </a:t>
            </a:r>
          </a:p>
          <a:p>
            <a:r>
              <a:rPr lang="en-US" noProof="0" dirty="0"/>
              <a:t>Segmentation </a:t>
            </a:r>
          </a:p>
          <a:p>
            <a:r>
              <a:rPr lang="en-US" noProof="0" dirty="0"/>
              <a:t>Reverse engineering </a:t>
            </a:r>
          </a:p>
        </p:txBody>
      </p:sp>
      <p:sp>
        <p:nvSpPr>
          <p:cNvPr id="3" name="Title 2"/>
          <p:cNvSpPr>
            <a:spLocks noGrp="1"/>
          </p:cNvSpPr>
          <p:nvPr>
            <p:ph type="title"/>
          </p:nvPr>
        </p:nvSpPr>
        <p:spPr/>
        <p:txBody>
          <a:bodyPr>
            <a:normAutofit fontScale="90000"/>
          </a:bodyPr>
          <a:lstStyle/>
          <a:p>
            <a:r>
              <a:rPr lang="en-US" noProof="0"/>
              <a:t>Containment Techniques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206</a:t>
            </a:r>
            <a:endParaRPr lang="en-US" dirty="0"/>
          </a:p>
        </p:txBody>
      </p:sp>
    </p:spTree>
    <p:extLst>
      <p:ext uri="{BB962C8B-B14F-4D97-AF65-F5344CB8AC3E}">
        <p14:creationId xmlns:p14="http://schemas.microsoft.com/office/powerpoint/2010/main" val="2911078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176465"/>
          </a:xfrm>
        </p:spPr>
        <p:txBody>
          <a:bodyPr>
            <a:normAutofit fontScale="77500" lnSpcReduction="20000"/>
          </a:bodyPr>
          <a:lstStyle/>
          <a:p>
            <a:r>
              <a:rPr lang="en-US" noProof="0" dirty="0"/>
              <a:t>Sanitize media</a:t>
            </a:r>
          </a:p>
          <a:p>
            <a:r>
              <a:rPr lang="en-US" noProof="0" dirty="0"/>
              <a:t>Replace with clean image / reconstruct by reinstalling applications and data</a:t>
            </a:r>
          </a:p>
          <a:p>
            <a:r>
              <a:rPr lang="en-US" noProof="0" dirty="0"/>
              <a:t>Manual eradication</a:t>
            </a:r>
          </a:p>
          <a:p>
            <a:pPr lvl="1"/>
            <a:r>
              <a:rPr lang="en-US" noProof="0" dirty="0"/>
              <a:t>Contain system and analyze</a:t>
            </a:r>
          </a:p>
          <a:p>
            <a:pPr lvl="1"/>
            <a:r>
              <a:rPr lang="en-US" noProof="0" dirty="0"/>
              <a:t>Terminate suspicious processes and delete</a:t>
            </a:r>
          </a:p>
          <a:p>
            <a:pPr lvl="1"/>
            <a:r>
              <a:rPr lang="en-US" noProof="0" dirty="0"/>
              <a:t>Recover data if possible</a:t>
            </a:r>
          </a:p>
          <a:p>
            <a:pPr lvl="1"/>
            <a:r>
              <a:rPr lang="en-US" noProof="0" dirty="0"/>
              <a:t>Identify malware </a:t>
            </a:r>
            <a:r>
              <a:rPr lang="en-US" noProof="0" dirty="0" err="1"/>
              <a:t>autostart</a:t>
            </a:r>
            <a:r>
              <a:rPr lang="en-US" noProof="0" dirty="0"/>
              <a:t> locations and clean</a:t>
            </a:r>
          </a:p>
          <a:p>
            <a:pPr lvl="1"/>
            <a:r>
              <a:rPr lang="en-US" noProof="0" dirty="0"/>
              <a:t>Restore clean system files</a:t>
            </a:r>
          </a:p>
          <a:p>
            <a:pPr lvl="1"/>
            <a:r>
              <a:rPr lang="en-US" noProof="0" dirty="0"/>
              <a:t>Reboot and analyze again (still sandboxed)</a:t>
            </a:r>
          </a:p>
          <a:p>
            <a:pPr lvl="1"/>
            <a:r>
              <a:rPr lang="en-US" noProof="0" dirty="0"/>
              <a:t>If necessary, analyze firmware for contamination</a:t>
            </a:r>
          </a:p>
          <a:p>
            <a:pPr lvl="1"/>
            <a:r>
              <a:rPr lang="en-US" noProof="0" dirty="0"/>
              <a:t>If successful, restore system to production role, with close monitoring</a:t>
            </a:r>
          </a:p>
        </p:txBody>
      </p:sp>
      <p:sp>
        <p:nvSpPr>
          <p:cNvPr id="3" name="Title 2"/>
          <p:cNvSpPr>
            <a:spLocks noGrp="1"/>
          </p:cNvSpPr>
          <p:nvPr>
            <p:ph type="title"/>
          </p:nvPr>
        </p:nvSpPr>
        <p:spPr/>
        <p:txBody>
          <a:bodyPr>
            <a:normAutofit fontScale="90000"/>
          </a:bodyPr>
          <a:lstStyle/>
          <a:p>
            <a:r>
              <a:rPr lang="en-US" noProof="0" dirty="0"/>
              <a:t>Eradication Techniques</a:t>
            </a:r>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207</a:t>
            </a:r>
            <a:endParaRPr lang="en-US" dirty="0"/>
          </a:p>
        </p:txBody>
      </p:sp>
    </p:spTree>
    <p:extLst>
      <p:ext uri="{BB962C8B-B14F-4D97-AF65-F5344CB8AC3E}">
        <p14:creationId xmlns:p14="http://schemas.microsoft.com/office/powerpoint/2010/main" val="644119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340767"/>
            <a:ext cx="9017064" cy="4176465"/>
          </a:xfrm>
        </p:spPr>
        <p:txBody>
          <a:bodyPr/>
          <a:lstStyle/>
          <a:p>
            <a:r>
              <a:rPr lang="en-US" noProof="0" dirty="0"/>
              <a:t>Patching</a:t>
            </a:r>
          </a:p>
          <a:p>
            <a:r>
              <a:rPr lang="en-US" noProof="0" dirty="0"/>
              <a:t>Permissions</a:t>
            </a:r>
          </a:p>
          <a:p>
            <a:r>
              <a:rPr lang="en-US" noProof="0" dirty="0"/>
              <a:t>Scanning / verify logging</a:t>
            </a:r>
          </a:p>
          <a:p>
            <a:endParaRPr lang="en-US" noProof="0" dirty="0"/>
          </a:p>
        </p:txBody>
      </p:sp>
      <p:sp>
        <p:nvSpPr>
          <p:cNvPr id="3" name="Title 2"/>
          <p:cNvSpPr>
            <a:spLocks noGrp="1"/>
          </p:cNvSpPr>
          <p:nvPr>
            <p:ph type="title"/>
          </p:nvPr>
        </p:nvSpPr>
        <p:spPr/>
        <p:txBody>
          <a:bodyPr>
            <a:normAutofit fontScale="90000"/>
          </a:bodyPr>
          <a:lstStyle/>
          <a:p>
            <a:r>
              <a:rPr lang="en-US" noProof="0"/>
              <a:t>Validation Techniques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208</a:t>
            </a:r>
            <a:endParaRPr lang="en-US" dirty="0"/>
          </a:p>
        </p:txBody>
      </p:sp>
    </p:spTree>
    <p:extLst>
      <p:ext uri="{BB962C8B-B14F-4D97-AF65-F5344CB8AC3E}">
        <p14:creationId xmlns:p14="http://schemas.microsoft.com/office/powerpoint/2010/main" val="287206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fontScale="85000" lnSpcReduction="20000"/>
          </a:bodyPr>
          <a:lstStyle/>
          <a:p>
            <a:r>
              <a:rPr lang="en-US" noProof="0" dirty="0"/>
              <a:t>Report writing</a:t>
            </a:r>
          </a:p>
          <a:p>
            <a:pPr lvl="1"/>
            <a:r>
              <a:rPr lang="en-US" noProof="0" dirty="0"/>
              <a:t>Communicate clearly and effectively</a:t>
            </a:r>
          </a:p>
          <a:p>
            <a:pPr lvl="1"/>
            <a:r>
              <a:rPr lang="en-US" noProof="0" dirty="0"/>
              <a:t>Organize source material</a:t>
            </a:r>
          </a:p>
          <a:p>
            <a:pPr lvl="1"/>
            <a:r>
              <a:rPr lang="en-US" noProof="0" dirty="0"/>
              <a:t>Structure report appropriately</a:t>
            </a:r>
          </a:p>
          <a:p>
            <a:pPr lvl="1"/>
            <a:r>
              <a:rPr lang="en-US" noProof="0" dirty="0"/>
              <a:t>Consider target audience(s)</a:t>
            </a:r>
          </a:p>
          <a:p>
            <a:r>
              <a:rPr lang="en-US" noProof="0" dirty="0"/>
              <a:t>Lessons learned report</a:t>
            </a:r>
          </a:p>
          <a:p>
            <a:pPr lvl="1"/>
            <a:r>
              <a:rPr lang="en-US" noProof="0" dirty="0"/>
              <a:t>Meeting to review incident and procedures</a:t>
            </a:r>
          </a:p>
          <a:p>
            <a:pPr lvl="1"/>
            <a:r>
              <a:rPr lang="en-US" noProof="0" dirty="0"/>
              <a:t>Structure meeting – 6 questions or timeline</a:t>
            </a:r>
          </a:p>
          <a:p>
            <a:pPr lvl="1"/>
            <a:r>
              <a:rPr lang="en-US" noProof="0" dirty="0"/>
              <a:t>Report to show technical features and recommendations</a:t>
            </a:r>
          </a:p>
          <a:p>
            <a:r>
              <a:rPr lang="en-US" noProof="0" dirty="0"/>
              <a:t>Incident summary report</a:t>
            </a:r>
          </a:p>
          <a:p>
            <a:pPr lvl="1"/>
            <a:r>
              <a:rPr lang="en-US" noProof="0" dirty="0"/>
              <a:t>More general report for wider stakeholders</a:t>
            </a:r>
          </a:p>
          <a:p>
            <a:endParaRPr lang="en-US" noProof="0" dirty="0"/>
          </a:p>
        </p:txBody>
      </p:sp>
      <p:sp>
        <p:nvSpPr>
          <p:cNvPr id="3" name="Title 2"/>
          <p:cNvSpPr>
            <a:spLocks noGrp="1"/>
          </p:cNvSpPr>
          <p:nvPr>
            <p:ph type="title"/>
          </p:nvPr>
        </p:nvSpPr>
        <p:spPr/>
        <p:txBody>
          <a:bodyPr>
            <a:normAutofit fontScale="90000"/>
          </a:bodyPr>
          <a:lstStyle/>
          <a:p>
            <a:r>
              <a:rPr lang="en-US" noProof="0"/>
              <a:t>Corrective Actions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209</a:t>
            </a:r>
            <a:endParaRPr lang="en-US" dirty="0"/>
          </a:p>
        </p:txBody>
      </p:sp>
    </p:spTree>
    <p:extLst>
      <p:ext uri="{BB962C8B-B14F-4D97-AF65-F5344CB8AC3E}">
        <p14:creationId xmlns:p14="http://schemas.microsoft.com/office/powerpoint/2010/main" val="319428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96" y="1412775"/>
            <a:ext cx="9017064" cy="4176019"/>
          </a:xfrm>
        </p:spPr>
        <p:txBody>
          <a:bodyPr>
            <a:normAutofit fontScale="92500" lnSpcReduction="20000"/>
          </a:bodyPr>
          <a:lstStyle/>
          <a:p>
            <a:r>
              <a:rPr lang="en-US" noProof="0" dirty="0"/>
              <a:t>Coping with incidents at a tactical level</a:t>
            </a:r>
          </a:p>
          <a:p>
            <a:r>
              <a:rPr lang="en-US" noProof="0" dirty="0"/>
              <a:t>Countering hostile actions</a:t>
            </a:r>
          </a:p>
          <a:p>
            <a:r>
              <a:rPr lang="en-US" noProof="0" dirty="0"/>
              <a:t>OODA Loop</a:t>
            </a:r>
          </a:p>
          <a:p>
            <a:pPr lvl="2"/>
            <a:r>
              <a:rPr lang="en-US" noProof="0" dirty="0"/>
              <a:t>Observe</a:t>
            </a:r>
          </a:p>
          <a:p>
            <a:pPr lvl="2"/>
            <a:r>
              <a:rPr lang="en-US" noProof="0" dirty="0"/>
              <a:t>Orient</a:t>
            </a:r>
          </a:p>
          <a:p>
            <a:pPr lvl="2"/>
            <a:r>
              <a:rPr lang="en-US" noProof="0" dirty="0"/>
              <a:t>Decide</a:t>
            </a:r>
          </a:p>
          <a:p>
            <a:pPr lvl="2"/>
            <a:r>
              <a:rPr lang="en-US" noProof="0" dirty="0"/>
              <a:t>Act</a:t>
            </a:r>
          </a:p>
          <a:p>
            <a:r>
              <a:rPr lang="en-US" noProof="0" dirty="0"/>
              <a:t>Gain and maintain initiative rather than reacting to adversary actions</a:t>
            </a:r>
          </a:p>
          <a:p>
            <a:r>
              <a:rPr lang="en-US" noProof="0" dirty="0"/>
              <a:t>Avoid “analysis paralysis”</a:t>
            </a:r>
          </a:p>
          <a:p>
            <a:pPr lvl="1"/>
            <a:endParaRPr lang="en-US" noProof="0" dirty="0"/>
          </a:p>
        </p:txBody>
      </p:sp>
      <p:sp>
        <p:nvSpPr>
          <p:cNvPr id="3" name="Title 2"/>
          <p:cNvSpPr>
            <a:spLocks noGrp="1"/>
          </p:cNvSpPr>
          <p:nvPr>
            <p:ph type="title"/>
          </p:nvPr>
        </p:nvSpPr>
        <p:spPr/>
        <p:txBody>
          <a:bodyPr>
            <a:normAutofit fontScale="90000"/>
          </a:bodyPr>
          <a:lstStyle/>
          <a:p>
            <a:r>
              <a:rPr lang="en-US" noProof="0"/>
              <a:t>Analysis and Recovery Frameworks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183</a:t>
            </a:r>
            <a:endParaRPr lang="en-US" dirty="0"/>
          </a:p>
        </p:txBody>
      </p:sp>
    </p:spTree>
    <p:extLst>
      <p:ext uri="{BB962C8B-B14F-4D97-AF65-F5344CB8AC3E}">
        <p14:creationId xmlns:p14="http://schemas.microsoft.com/office/powerpoint/2010/main" val="4082529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5151471"/>
          </a:xfrm>
        </p:spPr>
        <p:txBody>
          <a:bodyPr/>
          <a:lstStyle/>
          <a:p>
            <a:r>
              <a:rPr lang="en-US" noProof="0" dirty="0"/>
              <a:t>Update incident response plan</a:t>
            </a:r>
          </a:p>
          <a:p>
            <a:r>
              <a:rPr lang="en-US" noProof="0" dirty="0"/>
              <a:t>Change control process</a:t>
            </a:r>
          </a:p>
        </p:txBody>
      </p:sp>
      <p:sp>
        <p:nvSpPr>
          <p:cNvPr id="3" name="Title 2"/>
          <p:cNvSpPr>
            <a:spLocks noGrp="1"/>
          </p:cNvSpPr>
          <p:nvPr>
            <p:ph type="title"/>
          </p:nvPr>
        </p:nvSpPr>
        <p:spPr/>
        <p:txBody>
          <a:bodyPr>
            <a:normAutofit fontScale="90000"/>
          </a:bodyPr>
          <a:lstStyle/>
          <a:p>
            <a:r>
              <a:rPr lang="en-US" noProof="0"/>
              <a:t>Corrective Actions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210</a:t>
            </a:r>
            <a:endParaRPr lang="en-US" dirty="0"/>
          </a:p>
        </p:txBody>
      </p:sp>
    </p:spTree>
    <p:extLst>
      <p:ext uri="{BB962C8B-B14F-4D97-AF65-F5344CB8AC3E}">
        <p14:creationId xmlns:p14="http://schemas.microsoft.com/office/powerpoint/2010/main" val="1816420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436096" y="1340767"/>
            <a:ext cx="3707904" cy="4419477"/>
          </a:xfrm>
        </p:spPr>
        <p:txBody>
          <a:bodyPr>
            <a:normAutofit fontScale="85000" lnSpcReduction="10000"/>
          </a:bodyPr>
          <a:lstStyle/>
          <a:p>
            <a:r>
              <a:rPr lang="en-US" noProof="0" dirty="0"/>
              <a:t>Identify the common symptoms of incidents affecting networks, hosts, and applications</a:t>
            </a:r>
          </a:p>
          <a:p>
            <a:r>
              <a:rPr lang="en-US" noProof="0" dirty="0"/>
              <a:t>Respond to an incident with appropriate containment, eradication, validation, and corrective techniques</a:t>
            </a:r>
          </a:p>
        </p:txBody>
      </p:sp>
      <p:sp>
        <p:nvSpPr>
          <p:cNvPr id="3" name="Footer Placeholder 2"/>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4" name="Slide Number Placeholder 3"/>
          <p:cNvSpPr>
            <a:spLocks noGrp="1"/>
          </p:cNvSpPr>
          <p:nvPr>
            <p:ph type="sldNum" sz="quarter" idx="4"/>
          </p:nvPr>
        </p:nvSpPr>
        <p:spPr/>
        <p:txBody>
          <a:bodyPr/>
          <a:lstStyle/>
          <a:p>
            <a:r>
              <a:rPr lang="en-US"/>
              <a:t>211</a:t>
            </a:r>
            <a:endParaRPr lang="en-US" dirty="0"/>
          </a:p>
        </p:txBody>
      </p:sp>
    </p:spTree>
    <p:extLst>
      <p:ext uri="{BB962C8B-B14F-4D97-AF65-F5344CB8AC3E}">
        <p14:creationId xmlns:p14="http://schemas.microsoft.com/office/powerpoint/2010/main" val="3282474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504" y="1412776"/>
            <a:ext cx="3959794" cy="4347468"/>
          </a:xfrm>
        </p:spPr>
        <p:txBody>
          <a:bodyPr/>
          <a:lstStyle/>
          <a:p>
            <a:r>
              <a:rPr lang="en-US" dirty="0"/>
              <a:t>Lab 11 / Red Team Versus Blue Team</a:t>
            </a:r>
          </a:p>
        </p:txBody>
      </p:sp>
      <p:sp>
        <p:nvSpPr>
          <p:cNvPr id="3" name="Footer Placeholder 2"/>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Tree>
    <p:extLst>
      <p:ext uri="{BB962C8B-B14F-4D97-AF65-F5344CB8AC3E}">
        <p14:creationId xmlns:p14="http://schemas.microsoft.com/office/powerpoint/2010/main" val="1497655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5144691" y="1543051"/>
            <a:ext cx="3999309" cy="4183856"/>
          </a:xfrm>
        </p:spPr>
        <p:txBody>
          <a:bodyPr/>
          <a:lstStyle/>
          <a:p>
            <a:r>
              <a:rPr lang="en-US" noProof="0"/>
              <a:t>Forensics - E-mail and Social Media Investigations</a:t>
            </a:r>
            <a:endParaRPr lang="en-US" noProof="0" dirty="0"/>
          </a:p>
        </p:txBody>
      </p:sp>
      <p:sp>
        <p:nvSpPr>
          <p:cNvPr id="2" name="Footer Placeholder 1"/>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Tree>
    <p:extLst>
      <p:ext uri="{BB962C8B-B14F-4D97-AF65-F5344CB8AC3E}">
        <p14:creationId xmlns:p14="http://schemas.microsoft.com/office/powerpoint/2010/main" val="142131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2775"/>
            <a:ext cx="9052560" cy="4176019"/>
          </a:xfrm>
        </p:spPr>
        <p:txBody>
          <a:bodyPr>
            <a:normAutofit fontScale="77500" lnSpcReduction="20000"/>
          </a:bodyPr>
          <a:lstStyle/>
          <a:p>
            <a:r>
              <a:rPr lang="en-US" noProof="0" dirty="0"/>
              <a:t>Detect - identify the presence of an adversary and the resources at his or her disposal</a:t>
            </a:r>
          </a:p>
          <a:p>
            <a:r>
              <a:rPr lang="en-US" noProof="0" dirty="0"/>
              <a:t>Destroy - render an adversary's resources permanently useless or ineffective</a:t>
            </a:r>
          </a:p>
          <a:p>
            <a:r>
              <a:rPr lang="en-US" noProof="0" dirty="0"/>
              <a:t>Degrade - reduce an adversary's capabilities or functionality, possibly temporarily</a:t>
            </a:r>
          </a:p>
          <a:p>
            <a:r>
              <a:rPr lang="en-US" noProof="0" dirty="0"/>
              <a:t>Disrupt - interrupt an adversary's communications or frustrate or confuse their efforts</a:t>
            </a:r>
          </a:p>
          <a:p>
            <a:r>
              <a:rPr lang="en-US" noProof="0" dirty="0"/>
              <a:t>Deny - prevent an adversary from learning about your capabilities or accessing your information assets</a:t>
            </a:r>
          </a:p>
          <a:p>
            <a:r>
              <a:rPr lang="en-US" noProof="0" dirty="0"/>
              <a:t>Deceive - supply false information to distort the adversary's understanding and awareness</a:t>
            </a:r>
          </a:p>
          <a:p>
            <a:endParaRPr lang="en-US" noProof="0" dirty="0"/>
          </a:p>
        </p:txBody>
      </p:sp>
      <p:sp>
        <p:nvSpPr>
          <p:cNvPr id="3" name="Title 2"/>
          <p:cNvSpPr>
            <a:spLocks noGrp="1"/>
          </p:cNvSpPr>
          <p:nvPr>
            <p:ph type="title"/>
          </p:nvPr>
        </p:nvSpPr>
        <p:spPr/>
        <p:txBody>
          <a:bodyPr>
            <a:normAutofit fontScale="90000"/>
          </a:bodyPr>
          <a:lstStyle/>
          <a:p>
            <a:r>
              <a:rPr lang="en-US" noProof="0"/>
              <a:t>Defensive Capabilities</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185</a:t>
            </a:r>
            <a:endParaRPr lang="en-US" dirty="0"/>
          </a:p>
        </p:txBody>
      </p:sp>
    </p:spTree>
    <p:extLst>
      <p:ext uri="{BB962C8B-B14F-4D97-AF65-F5344CB8AC3E}">
        <p14:creationId xmlns:p14="http://schemas.microsoft.com/office/powerpoint/2010/main" val="198900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236393" y="1936607"/>
            <a:ext cx="6648593" cy="3396743"/>
          </a:xfrm>
        </p:spPr>
      </p:pic>
      <p:sp>
        <p:nvSpPr>
          <p:cNvPr id="3" name="Title 2"/>
          <p:cNvSpPr>
            <a:spLocks noGrp="1"/>
          </p:cNvSpPr>
          <p:nvPr>
            <p:ph type="title"/>
          </p:nvPr>
        </p:nvSpPr>
        <p:spPr/>
        <p:txBody>
          <a:bodyPr>
            <a:normAutofit fontScale="90000"/>
          </a:bodyPr>
          <a:lstStyle/>
          <a:p>
            <a:r>
              <a:rPr lang="en-US" noProof="0"/>
              <a:t>Courses of Action Matrix</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185</a:t>
            </a:r>
            <a:endParaRPr lang="en-US" dirty="0"/>
          </a:p>
        </p:txBody>
      </p:sp>
    </p:spTree>
    <p:extLst>
      <p:ext uri="{BB962C8B-B14F-4D97-AF65-F5344CB8AC3E}">
        <p14:creationId xmlns:p14="http://schemas.microsoft.com/office/powerpoint/2010/main" val="291616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40767"/>
            <a:ext cx="8945056" cy="4248027"/>
          </a:xfrm>
        </p:spPr>
        <p:txBody>
          <a:bodyPr>
            <a:normAutofit fontScale="92500" lnSpcReduction="10000"/>
          </a:bodyPr>
          <a:lstStyle/>
          <a:p>
            <a:r>
              <a:rPr lang="en-US" noProof="0" dirty="0"/>
              <a:t>Unusual traffic spikes</a:t>
            </a:r>
          </a:p>
          <a:p>
            <a:pPr lvl="1"/>
            <a:r>
              <a:rPr lang="en-US" noProof="0" dirty="0"/>
              <a:t>DDoS – identify malicious traffic and redirect</a:t>
            </a:r>
          </a:p>
          <a:p>
            <a:r>
              <a:rPr lang="en-US" noProof="0" dirty="0"/>
              <a:t>Irregular peer-to-peer communication</a:t>
            </a:r>
          </a:p>
          <a:p>
            <a:pPr lvl="1"/>
            <a:r>
              <a:rPr lang="en-US" noProof="0" dirty="0"/>
              <a:t>Analyzing traffic flows</a:t>
            </a:r>
          </a:p>
          <a:p>
            <a:pPr lvl="1"/>
            <a:r>
              <a:rPr lang="en-US" noProof="0" dirty="0"/>
              <a:t>Endpoints involved</a:t>
            </a:r>
          </a:p>
          <a:p>
            <a:pPr lvl="1"/>
            <a:r>
              <a:rPr lang="en-US" noProof="0" dirty="0"/>
              <a:t>Protocols / ports used</a:t>
            </a:r>
          </a:p>
          <a:p>
            <a:pPr lvl="1"/>
            <a:r>
              <a:rPr lang="en-US" noProof="0" dirty="0"/>
              <a:t>Timing of communications (time of day or frequency of transmissions)</a:t>
            </a:r>
          </a:p>
          <a:p>
            <a:pPr lvl="1"/>
            <a:r>
              <a:rPr lang="en-US" noProof="0" dirty="0"/>
              <a:t>Packet sizes / overall bandwidth</a:t>
            </a:r>
          </a:p>
        </p:txBody>
      </p:sp>
      <p:sp>
        <p:nvSpPr>
          <p:cNvPr id="3" name="Title 2"/>
          <p:cNvSpPr>
            <a:spLocks noGrp="1"/>
          </p:cNvSpPr>
          <p:nvPr>
            <p:ph type="title"/>
          </p:nvPr>
        </p:nvSpPr>
        <p:spPr/>
        <p:txBody>
          <a:bodyPr>
            <a:normAutofit fontScale="90000"/>
          </a:bodyPr>
          <a:lstStyle/>
          <a:p>
            <a:r>
              <a:rPr lang="en-US" noProof="0"/>
              <a:t>Analyzing Network Symptoms (1)</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186</a:t>
            </a:r>
            <a:endParaRPr lang="en-US" dirty="0"/>
          </a:p>
        </p:txBody>
      </p:sp>
    </p:spTree>
    <p:extLst>
      <p:ext uri="{BB962C8B-B14F-4D97-AF65-F5344CB8AC3E}">
        <p14:creationId xmlns:p14="http://schemas.microsoft.com/office/powerpoint/2010/main" val="52581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pooler service and SMB traffic generated when a client (10.1.0.133) connects to a shared printer on a known file / print server (10.1.0.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50380" y="1543051"/>
            <a:ext cx="5620619" cy="4183856"/>
          </a:xfrm>
        </p:spPr>
      </p:pic>
      <p:sp>
        <p:nvSpPr>
          <p:cNvPr id="3" name="Title 2"/>
          <p:cNvSpPr>
            <a:spLocks noGrp="1"/>
          </p:cNvSpPr>
          <p:nvPr>
            <p:ph type="title"/>
          </p:nvPr>
        </p:nvSpPr>
        <p:spPr/>
        <p:txBody>
          <a:bodyPr>
            <a:normAutofit fontScale="90000"/>
          </a:bodyPr>
          <a:lstStyle/>
          <a:p>
            <a:r>
              <a:rPr lang="en-US" noProof="0"/>
              <a:t>Analyzing Network Symptoms (2)</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187</a:t>
            </a:r>
            <a:endParaRPr lang="en-US" dirty="0"/>
          </a:p>
        </p:txBody>
      </p:sp>
    </p:spTree>
    <p:extLst>
      <p:ext uri="{BB962C8B-B14F-4D97-AF65-F5344CB8AC3E}">
        <p14:creationId xmlns:p14="http://schemas.microsoft.com/office/powerpoint/2010/main" val="214980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river download - the MZ ASCII string (4d 5a in hex) marks a Windows binary in transmissi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50380" y="1543051"/>
            <a:ext cx="5620619" cy="4183856"/>
          </a:xfrm>
        </p:spPr>
      </p:pic>
      <p:sp>
        <p:nvSpPr>
          <p:cNvPr id="3" name="Title 2"/>
          <p:cNvSpPr>
            <a:spLocks noGrp="1"/>
          </p:cNvSpPr>
          <p:nvPr>
            <p:ph type="title"/>
          </p:nvPr>
        </p:nvSpPr>
        <p:spPr/>
        <p:txBody>
          <a:bodyPr>
            <a:normAutofit fontScale="90000"/>
          </a:bodyPr>
          <a:lstStyle/>
          <a:p>
            <a:r>
              <a:rPr lang="en-US" noProof="0"/>
              <a:t>Analyzing Network Symptoms (3)</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187</a:t>
            </a:r>
            <a:endParaRPr lang="en-US" dirty="0"/>
          </a:p>
        </p:txBody>
      </p:sp>
    </p:spTree>
    <p:extLst>
      <p:ext uri="{BB962C8B-B14F-4D97-AF65-F5344CB8AC3E}">
        <p14:creationId xmlns:p14="http://schemas.microsoft.com/office/powerpoint/2010/main" val="377993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alyzing a suspicious captur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750380" y="1543051"/>
            <a:ext cx="5620619" cy="4183856"/>
          </a:xfrm>
        </p:spPr>
      </p:pic>
      <p:sp>
        <p:nvSpPr>
          <p:cNvPr id="3" name="Title 2"/>
          <p:cNvSpPr>
            <a:spLocks noGrp="1"/>
          </p:cNvSpPr>
          <p:nvPr>
            <p:ph type="title"/>
          </p:nvPr>
        </p:nvSpPr>
        <p:spPr/>
        <p:txBody>
          <a:bodyPr>
            <a:normAutofit fontScale="90000"/>
          </a:bodyPr>
          <a:lstStyle/>
          <a:p>
            <a:r>
              <a:rPr lang="en-US" noProof="0"/>
              <a:t>Analyzing Network Symptoms (4)</a:t>
            </a:r>
            <a:endParaRPr lang="en-US" noProof="0" dirty="0"/>
          </a:p>
        </p:txBody>
      </p:sp>
      <p:sp>
        <p:nvSpPr>
          <p:cNvPr id="4" name="Footer Placeholder 3"/>
          <p:cNvSpPr>
            <a:spLocks noGrp="1"/>
          </p:cNvSpPr>
          <p:nvPr>
            <p:ph type="ftr" sz="quarter" idx="3"/>
          </p:nvPr>
        </p:nvSpPr>
        <p:spPr>
          <a:xfrm>
            <a:off x="0" y="5760244"/>
            <a:ext cx="9144000" cy="240506"/>
          </a:xfrm>
        </p:spPr>
        <p:txBody>
          <a:bodyPr/>
          <a:lstStyle/>
          <a:p>
            <a:r>
              <a:rPr lang="en-GB"/>
              <a:t>4.3 Incident Analysis and Recovery</a:t>
            </a:r>
            <a:endParaRPr lang="en-US" dirty="0"/>
          </a:p>
        </p:txBody>
      </p:sp>
      <p:sp>
        <p:nvSpPr>
          <p:cNvPr id="5" name="Slide Number Placeholder 4"/>
          <p:cNvSpPr>
            <a:spLocks noGrp="1"/>
          </p:cNvSpPr>
          <p:nvPr>
            <p:ph type="sldNum" sz="quarter" idx="4"/>
          </p:nvPr>
        </p:nvSpPr>
        <p:spPr>
          <a:xfrm>
            <a:off x="8595123" y="5588794"/>
            <a:ext cx="548878" cy="411956"/>
          </a:xfrm>
        </p:spPr>
        <p:txBody>
          <a:bodyPr/>
          <a:lstStyle/>
          <a:p>
            <a:r>
              <a:rPr lang="en-US"/>
              <a:t>188</a:t>
            </a:r>
            <a:endParaRPr lang="en-US" dirty="0"/>
          </a:p>
        </p:txBody>
      </p:sp>
    </p:spTree>
    <p:extLst>
      <p:ext uri="{BB962C8B-B14F-4D97-AF65-F5344CB8AC3E}">
        <p14:creationId xmlns:p14="http://schemas.microsoft.com/office/powerpoint/2010/main" val="3669824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rista Retail Sa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arista Retail Sales" id="{95B5E1FF-A33A-424D-8081-71FD54102483}" vid="{544AE75F-FCAA-41C4-86DF-99DC97490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Barista Retail Sales</Template>
  <TotalTime>3823</TotalTime>
  <Words>2062</Words>
  <Application>Microsoft Office PowerPoint</Application>
  <PresentationFormat>On-screen Show (4:3)</PresentationFormat>
  <Paragraphs>242</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Barista Retail Sales</vt:lpstr>
      <vt:lpstr>CompTIA CySA+ Certification</vt:lpstr>
      <vt:lpstr>PowerPoint Presentation</vt:lpstr>
      <vt:lpstr>Analysis and Recovery Frameworks</vt:lpstr>
      <vt:lpstr>Defensive Capabilities</vt:lpstr>
      <vt:lpstr>Courses of Action Matrix</vt:lpstr>
      <vt:lpstr>Analyzing Network Symptoms (1)</vt:lpstr>
      <vt:lpstr>Analyzing Network Symptoms (2)</vt:lpstr>
      <vt:lpstr>Analyzing Network Symptoms (3)</vt:lpstr>
      <vt:lpstr>Analyzing Network Symptoms (4)</vt:lpstr>
      <vt:lpstr>Analyzing Network Symptoms (5)</vt:lpstr>
      <vt:lpstr>Analyzing Host Symptoms (1)</vt:lpstr>
      <vt:lpstr>Analyzing Host Symptoms (2)</vt:lpstr>
      <vt:lpstr>Analyzing Host Symptoms (3)</vt:lpstr>
      <vt:lpstr>Analyzing Data Exfiltration (1)</vt:lpstr>
      <vt:lpstr>Analyzing Data Exfiltration (2)</vt:lpstr>
      <vt:lpstr>Analyzing Application Symptoms</vt:lpstr>
      <vt:lpstr>Using Process Explorer (1)</vt:lpstr>
      <vt:lpstr>Using Process Explorer (2)</vt:lpstr>
      <vt:lpstr>Droppers</vt:lpstr>
      <vt:lpstr>Process Monitor</vt:lpstr>
      <vt:lpstr>Post-exploitation (1)</vt:lpstr>
      <vt:lpstr>Post-exploitation (2)</vt:lpstr>
      <vt:lpstr>Post-exploitation (3)</vt:lpstr>
      <vt:lpstr>Persistence</vt:lpstr>
      <vt:lpstr>Containment Techniques (1)</vt:lpstr>
      <vt:lpstr>Containment Techniques (2)</vt:lpstr>
      <vt:lpstr>Eradication Techniques</vt:lpstr>
      <vt:lpstr>Validation Techniques</vt:lpstr>
      <vt:lpstr>Corrective Actions (1)</vt:lpstr>
      <vt:lpstr>Corrective Actions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jkldslksdj</dc:title>
  <dc:creator>Student</dc:creator>
  <cp:lastModifiedBy>Kenneth Jones</cp:lastModifiedBy>
  <cp:revision>545</cp:revision>
  <cp:lastPrinted>2019-04-30T13:46:42Z</cp:lastPrinted>
  <dcterms:created xsi:type="dcterms:W3CDTF">2012-02-10T11:33:12Z</dcterms:created>
  <dcterms:modified xsi:type="dcterms:W3CDTF">2019-05-06T07:34:35Z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322F10E6-1A27-406E-AD67-67C06866BA2C</vt:lpwstr>
  </property>
  <property fmtid="{D5CDD505-2E9C-101B-9397-08002B2CF9AE}" pid="3" name="ArticulatePath">
    <vt:lpwstr>ETB Open Day Presentation</vt:lpwstr>
  </property>
</Properties>
</file>