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7"/>
  </p:notesMasterIdLst>
  <p:handoutMasterIdLst>
    <p:handoutMasterId r:id="rId28"/>
  </p:handoutMasterIdLst>
  <p:sldIdLst>
    <p:sldId id="256" r:id="rId2"/>
    <p:sldId id="257" r:id="rId3"/>
    <p:sldId id="258" r:id="rId4"/>
    <p:sldId id="273" r:id="rId5"/>
    <p:sldId id="274" r:id="rId6"/>
    <p:sldId id="275" r:id="rId7"/>
    <p:sldId id="279" r:id="rId8"/>
    <p:sldId id="281" r:id="rId9"/>
    <p:sldId id="280" r:id="rId10"/>
    <p:sldId id="259" r:id="rId11"/>
    <p:sldId id="261" r:id="rId12"/>
    <p:sldId id="262" r:id="rId13"/>
    <p:sldId id="263" r:id="rId14"/>
    <p:sldId id="282" r:id="rId15"/>
    <p:sldId id="283" r:id="rId16"/>
    <p:sldId id="264" r:id="rId17"/>
    <p:sldId id="270" r:id="rId18"/>
    <p:sldId id="271" r:id="rId19"/>
    <p:sldId id="284" r:id="rId20"/>
    <p:sldId id="272" r:id="rId21"/>
    <p:sldId id="285" r:id="rId22"/>
    <p:sldId id="286" r:id="rId23"/>
    <p:sldId id="287" r:id="rId24"/>
    <p:sldId id="276"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9377" autoAdjust="0"/>
  </p:normalViewPr>
  <p:slideViewPr>
    <p:cSldViewPr snapToGrid="0">
      <p:cViewPr varScale="1">
        <p:scale>
          <a:sx n="78" d="100"/>
          <a:sy n="78" d="100"/>
        </p:scale>
        <p:origin x="878"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1E6AE-3CEC-4B8A-B846-A447934C87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686D6F-3303-4642-AA9D-527A12DE616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85359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2016E-0BFA-4BFB-98F8-717253760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E4C29-CB9D-4C2E-B94D-767623BEA5F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96485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D50123-025A-4414-AB6F-8EAF41ACC0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EB43A6-93B0-499B-B4C3-B9287B7F318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4042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58A24-0A6A-49F9-B8A7-6CB82A5756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B96EE-E8B6-4038-90CE-FE6D9A9548C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97403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81394-168E-4A47-ACB5-E86BBA26BB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40964D-0720-414C-ADD8-F656127E77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01056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E4CCE12-CA7C-4006-978D-853FCB2A360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3E82DDB-B53E-4594-ACFB-B2ED8776273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2749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08ABAD0-A197-4E62-94D6-63239CA3FFF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4D8FF30-119F-40C5-A2F6-235BC3C7420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79272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4A776-F772-4A45-AE16-31F8BC043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EE48D-4CAF-4A5E-B4C5-BFB2F9FB50C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4563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74940-4240-4364-9F6E-142805550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6E3C4-1C81-4787-B599-8D6B4380A6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03639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4FA834-3857-4C3F-86EF-AA87C33A8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CC5D9E-0696-4FEF-90B4-AEA3C2B0C93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31881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E6A686A-D882-4631-A9D6-F65BFC76E6F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8E505F1-CC97-4D27-A68C-6D066D6A74D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2481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E74AEAE5-08D0-48CB-8FFC-B361BC4A6B4F}"/>
              </a:ext>
            </a:extLst>
          </p:cNvPr>
          <p:cNvSpPr>
            <a:spLocks noGrp="1" noRot="1" noChangeAspect="1"/>
          </p:cNvSpPr>
          <p:nvPr>
            <p:ph type="sldImg"/>
          </p:nvPr>
        </p:nvSpPr>
        <p:spPr/>
      </p:sp>
    </p:spTree>
    <p:extLst>
      <p:ext uri="{BB962C8B-B14F-4D97-AF65-F5344CB8AC3E}">
        <p14:creationId xmlns:p14="http://schemas.microsoft.com/office/powerpoint/2010/main" val="1971299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E037E7-BC87-4649-ACB0-1ADBBE52D3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B6C17-900F-41B6-AF91-E9C88EC207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25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ACA813A-666E-401B-99B8-BE80B54273F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FFAF33C-E303-493F-B859-89A9AA2FC1D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83359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8D183-908A-44B9-86F0-FE2B70D309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B8685-AAF1-4CA0-9C5C-04209D56A3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326362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0FC062D-91F7-4280-8937-2E743B9B880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37B0A45-D2AF-40C0-B5C5-94E230A37B4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910781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distinguishes ATM from Ethernet? </a:t>
            </a:r>
            <a:r>
              <a:rPr lang="en-GB" dirty="0"/>
              <a:t>ATM uses fixed size cells compared to Ethernet's variable size frames.</a:t>
            </a:r>
            <a:endParaRPr lang="en-US" b="0" dirty="0"/>
          </a:p>
          <a:p>
            <a:pPr lvl="1"/>
            <a:r>
              <a:rPr lang="en-GB" b="0" dirty="0"/>
              <a:t>What is the difference between IP and MPLS routing? </a:t>
            </a:r>
            <a:r>
              <a:rPr lang="en-GB" dirty="0"/>
              <a:t>IP routing is "best effort" while MPLS allows for constraint-based routing, enabling traffic shaping.</a:t>
            </a:r>
            <a:endParaRPr lang="en-US" b="0" dirty="0"/>
          </a:p>
          <a:p>
            <a:pPr lvl="1"/>
            <a:r>
              <a:rPr lang="en-GB" b="0" dirty="0"/>
              <a:t>How does PPP work to allow a computer with a dialup modem to connect to the Internet? </a:t>
            </a:r>
            <a:r>
              <a:rPr lang="en-GB" dirty="0"/>
              <a:t>The Point-to-Point Protocol (PPP) is a layer 2 protocol. IP packets are encapsulated within PPP frames to be transported to the ISP's router via the dialup link.</a:t>
            </a:r>
            <a:endParaRPr lang="en-US" b="0" dirty="0"/>
          </a:p>
          <a:p>
            <a:pPr lvl="1"/>
            <a:r>
              <a:rPr lang="en-GB" b="0" dirty="0"/>
              <a:t>What are the three main topologies for implementing a VPN? </a:t>
            </a:r>
            <a:r>
              <a:rPr lang="en-GB" dirty="0"/>
              <a:t>Many Virtual Private Networks (VPN) use a client-to-site topology, where one or more hosts connect to a site (a remote access VPN). Other options include site-to-site and host-to-host topologies.</a:t>
            </a:r>
            <a:endParaRPr lang="en-US" b="0" dirty="0"/>
          </a:p>
          <a:p>
            <a:pPr lvl="1"/>
            <a:r>
              <a:rPr lang="en-GB" b="0" dirty="0"/>
              <a:t>How does TLS improve the security of a VPN connection compared to PPTP? </a:t>
            </a:r>
            <a:r>
              <a:rPr lang="en-GB" dirty="0"/>
              <a:t>Transport Layer Security (TLS) uses a digital certificate on the VPN gateway to authenticate the remote host and encrypt the setup of the VPN session, providing better protection for the exchange of user credentials.</a:t>
            </a:r>
            <a:endParaRPr lang="en-US" b="0" dirty="0"/>
          </a:p>
          <a:p>
            <a:pPr lvl="1"/>
            <a:r>
              <a:rPr lang="en-GB" b="0" dirty="0"/>
              <a:t>What IPsec mode would you use for data confidentiality on a private network? </a:t>
            </a:r>
            <a:r>
              <a:rPr lang="en-GB" dirty="0"/>
              <a:t>Transport mode with Encapsulation Security Payload (ESP). Tunnel mode encrypts the IP header information, but this is unnecessary on a private network. Authentication Header only provides authentication and integrity validation, not confidentiality.</a:t>
            </a:r>
            <a:endParaRPr lang="en-US" b="0" dirty="0"/>
          </a:p>
          <a:p>
            <a:pPr lvl="1"/>
            <a:r>
              <a:rPr lang="en-GB" b="0" dirty="0"/>
              <a:t>What step can you take to prevent unauthorized use of a remote access server? </a:t>
            </a:r>
            <a:r>
              <a:rPr lang="en-GB" dirty="0"/>
              <a:t>Define which user accounts have dial-in rights and ensure each user protects their authentication credentials.</a:t>
            </a:r>
            <a:endParaRPr lang="en-US" b="0" dirty="0"/>
          </a:p>
          <a:p>
            <a:pPr lvl="1"/>
            <a:r>
              <a:rPr lang="en-GB" b="0" dirty="0"/>
              <a:t>What TCP/IP application protocol is associated with TCP port 23? </a:t>
            </a:r>
            <a:r>
              <a:rPr lang="en-GB" dirty="0"/>
              <a:t>Telnet.</a:t>
            </a:r>
            <a:endParaRPr lang="en-US" b="0" dirty="0"/>
          </a:p>
          <a:p>
            <a:pPr lvl="1"/>
            <a:r>
              <a:rPr lang="en-GB" b="0" dirty="0"/>
              <a:t>What are the main uses of SSH? </a:t>
            </a:r>
            <a:r>
              <a:rPr lang="en-GB" dirty="0"/>
              <a:t>Typically to provide a secure terminal to a remote Linux or UNIX host (or any other host with an SSH server installed). SSH can also be used as a type of VPN.</a:t>
            </a:r>
            <a:endParaRPr lang="en-US" b="0" dirty="0"/>
          </a:p>
          <a:p>
            <a:pPr lvl="1"/>
            <a:r>
              <a:rPr lang="en-GB" b="0" dirty="0"/>
              <a:t>What type of attack is RDP Remote Credential Guard designed to protect against? </a:t>
            </a:r>
            <a:r>
              <a:rPr lang="en-GB" dirty="0"/>
              <a:t>Pass-the-Hash (PtH) attacks. In PtH, the attacker obtains credentials from an RDP session from the RDP server and tries to re-use them. Credential Guard is designed to prevent the RDP server from storing or processing the password hash.</a:t>
            </a:r>
            <a:endParaRPr lang="en-US" b="0" dirty="0"/>
          </a:p>
          <a:p>
            <a:pPr lvl="1"/>
            <a:r>
              <a:rPr lang="en-GB" b="0" dirty="0"/>
              <a:t>What is a virtual terminal? </a:t>
            </a:r>
            <a:r>
              <a:rPr lang="en-GB" dirty="0"/>
              <a:t>Configuring a management IP address on a switch to connect to its command line interface over the network (rather than via a serial port).</a:t>
            </a:r>
            <a:endParaRPr lang="en-US" b="0" dirty="0"/>
          </a:p>
          <a:p>
            <a:pPr lvl="1"/>
            <a:r>
              <a:rPr lang="en-GB" b="0" dirty="0"/>
              <a:t>What distinguishes TFTP from FTP? </a:t>
            </a:r>
            <a:r>
              <a:rPr lang="en-GB" dirty="0"/>
              <a:t>T(rivial)FTP only supports GET and PUT commands (not directory browsing, file deletion, and so </a:t>
            </a:r>
            <a:r>
              <a:rPr lang="en-GB"/>
              <a:t>on).</a:t>
            </a:r>
            <a:endParaRPr lang="en-US" b="0"/>
          </a:p>
        </p:txBody>
      </p:sp>
      <p:sp>
        <p:nvSpPr>
          <p:cNvPr id="5" name="Slide Image Placeholder 4">
            <a:extLst>
              <a:ext uri="{FF2B5EF4-FFF2-40B4-BE49-F238E27FC236}">
                <a16:creationId xmlns:a16="http://schemas.microsoft.com/office/drawing/2014/main" id="{578325DF-A133-4CBC-B812-24175B265824}"/>
              </a:ext>
            </a:extLst>
          </p:cNvPr>
          <p:cNvSpPr>
            <a:spLocks noGrp="1" noRot="1" noChangeAspect="1"/>
          </p:cNvSpPr>
          <p:nvPr>
            <p:ph type="sldImg"/>
          </p:nvPr>
        </p:nvSpPr>
        <p:spPr/>
      </p:sp>
    </p:spTree>
    <p:extLst>
      <p:ext uri="{BB962C8B-B14F-4D97-AF65-F5344CB8AC3E}">
        <p14:creationId xmlns:p14="http://schemas.microsoft.com/office/powerpoint/2010/main" val="10816413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9391850-315D-4A32-9501-85B9639A78E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29A97A7-8CE6-44D9-9728-E29CB51B5874}"/>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2913841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F8891-3560-4100-BC67-49A1F692F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A22BC4-CB0D-418E-BD8E-F79CD6FC5B6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35222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36C56-99B9-43ED-AD07-22ACF35072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90DAF-28D1-4A49-8726-792381D3E4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88387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D2D2B-C000-48A5-AAF2-10FA1CA57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EC1D0-584E-4FA3-8625-E7EFACEC402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88245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DA324-491E-482F-809B-A13B6F8F4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6D93F-FF03-4FA2-8022-23DCE9F1FD3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64083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9AAB2-8C9F-4A76-B389-4AB89CB6D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809C7F-D3B5-44BA-9C86-DF64B0CFD7A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430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B664A9C-5620-4706-9A47-8DC834BFD6DC}"/>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F9C8C36-51EE-4A60-911D-D4B73156346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055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E52A6-2AA4-420D-9C0A-6D5535F0D7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D4FC05-8EF3-4FC2-A2FD-77A6233E2AB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675290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5.5 Configuring Remote Access</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GB" altLang="en-US" dirty="0"/>
              <a:t>5.5 Configuring Remote Access</a:t>
            </a:r>
            <a:endParaRPr lang="en-US" altLang="en-US" noProof="0" dirty="0"/>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3008786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noProof="0" dirty="0"/>
              <a:t>Virtual Private Network (VPN) Topologies</a:t>
            </a:r>
          </a:p>
        </p:txBody>
      </p:sp>
      <p:sp>
        <p:nvSpPr>
          <p:cNvPr id="3" name="Content Placeholder 2"/>
          <p:cNvSpPr>
            <a:spLocks noGrp="1"/>
          </p:cNvSpPr>
          <p:nvPr>
            <p:ph sz="half" idx="1"/>
          </p:nvPr>
        </p:nvSpPr>
        <p:spPr/>
        <p:txBody>
          <a:bodyPr/>
          <a:lstStyle/>
          <a:p>
            <a:r>
              <a:rPr lang="en-US" dirty="0"/>
              <a:t>Client-to-site</a:t>
            </a:r>
          </a:p>
          <a:p>
            <a:r>
              <a:rPr lang="en-US" dirty="0"/>
              <a:t>Site-to-site</a:t>
            </a:r>
          </a:p>
          <a:p>
            <a:r>
              <a:rPr lang="en-US" dirty="0"/>
              <a:t>Host-to-host</a:t>
            </a:r>
          </a:p>
          <a:p>
            <a:endParaRPr lang="en-US" dirty="0"/>
          </a:p>
        </p:txBody>
      </p:sp>
      <p:pic>
        <p:nvPicPr>
          <p:cNvPr id="12" name="Picture 9"/>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tretch>
            <a:fillRect/>
          </a:stretch>
        </p:blipFill>
        <p:spPr>
          <a:xfrm>
            <a:off x="6888439" y="1247905"/>
            <a:ext cx="4419048" cy="2076190"/>
          </a:xfrm>
        </p:spPr>
      </p:pic>
      <p:pic>
        <p:nvPicPr>
          <p:cNvPr id="11" name="Content Placeholder 10"/>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tretch>
            <a:fillRect/>
          </a:stretch>
        </p:blipFill>
        <p:spPr>
          <a:xfrm>
            <a:off x="6888439" y="4511751"/>
            <a:ext cx="4419048" cy="1219048"/>
          </a:xfrm>
        </p:spPr>
      </p:pic>
      <p:sp>
        <p:nvSpPr>
          <p:cNvPr id="2" name="Footer Placeholder 1"/>
          <p:cNvSpPr>
            <a:spLocks noGrp="1"/>
          </p:cNvSpPr>
          <p:nvPr>
            <p:ph type="ftr" sz="quarter" idx="3"/>
          </p:nvPr>
        </p:nvSpPr>
        <p:spPr>
          <a:xfrm>
            <a:off x="0" y="6537325"/>
            <a:ext cx="12192000" cy="320675"/>
          </a:xfrm>
        </p:spPr>
        <p:txBody>
          <a:bodyPr/>
          <a:lstStyle/>
          <a:p>
            <a:r>
              <a:rPr lang="en-GB"/>
              <a:t>5.5 Configuring Remote Access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476</a:t>
            </a:r>
          </a:p>
        </p:txBody>
      </p:sp>
      <p:sp>
        <p:nvSpPr>
          <p:cNvPr id="11269"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1270" name="Rectangle 9"/>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572619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SSL/TLS/DTLS VPN</a:t>
            </a:r>
          </a:p>
        </p:txBody>
      </p:sp>
      <p:sp>
        <p:nvSpPr>
          <p:cNvPr id="2" name="Content Placeholder 1"/>
          <p:cNvSpPr>
            <a:spLocks noGrp="1"/>
          </p:cNvSpPr>
          <p:nvPr>
            <p:ph sz="half" idx="1"/>
          </p:nvPr>
        </p:nvSpPr>
        <p:spPr>
          <a:xfrm>
            <a:off x="5036234" y="914400"/>
            <a:ext cx="7029806" cy="5577840"/>
          </a:xfrm>
        </p:spPr>
        <p:txBody>
          <a:bodyPr>
            <a:normAutofit fontScale="70000" lnSpcReduction="20000"/>
          </a:bodyPr>
          <a:lstStyle/>
          <a:p>
            <a:r>
              <a:rPr lang="en-US" dirty="0"/>
              <a:t>Use SSL/TLS to authenticate and encrypt tunnel</a:t>
            </a:r>
          </a:p>
          <a:p>
            <a:pPr lvl="1"/>
            <a:r>
              <a:rPr lang="en-US" dirty="0"/>
              <a:t>Can work over UDP (Datagram TLS [DTLS]) by establishing a control channel to mitigate for UDP’s connectionless, unreliable data transfer</a:t>
            </a:r>
          </a:p>
          <a:p>
            <a:pPr lvl="1"/>
            <a:r>
              <a:rPr lang="en-US" dirty="0"/>
              <a:t>Multiplexes network traffic over single secured port</a:t>
            </a:r>
          </a:p>
          <a:p>
            <a:pPr lvl="1"/>
            <a:r>
              <a:rPr lang="en-US" dirty="0"/>
              <a:t>Can work in bridged mode to tunnel Ethernet frames or router mode to tunnel IP packets</a:t>
            </a:r>
          </a:p>
          <a:p>
            <a:r>
              <a:rPr lang="en-US" dirty="0"/>
              <a:t>Secure Sockets Tunneling Protocol (SSTP)</a:t>
            </a:r>
          </a:p>
          <a:p>
            <a:pPr lvl="1"/>
            <a:r>
              <a:rPr lang="en-US" dirty="0"/>
              <a:t>Use machine certificates to protect user authentication and session setup</a:t>
            </a:r>
            <a:endParaRPr lang="en-GB" dirty="0"/>
          </a:p>
          <a:p>
            <a:endParaRPr lang="en-US" dirty="0"/>
          </a:p>
          <a:p>
            <a:endParaRPr lang="en-US" dirty="0"/>
          </a:p>
        </p:txBody>
      </p:sp>
      <p:sp>
        <p:nvSpPr>
          <p:cNvPr id="4" name="Footer Placeholder 3"/>
          <p:cNvSpPr>
            <a:spLocks noGrp="1"/>
          </p:cNvSpPr>
          <p:nvPr>
            <p:ph type="ftr" sz="quarter" idx="3"/>
          </p:nvPr>
        </p:nvSpPr>
        <p:spPr/>
        <p:txBody>
          <a:bodyPr/>
          <a:lstStyle/>
          <a:p>
            <a:r>
              <a:rPr lang="en-GB"/>
              <a:t>5.5 Configuring Remote Access</a:t>
            </a:r>
            <a:endParaRPr lang="en-US" dirty="0"/>
          </a:p>
        </p:txBody>
      </p:sp>
      <p:sp>
        <p:nvSpPr>
          <p:cNvPr id="5" name="Slide Number Placeholder 4"/>
          <p:cNvSpPr>
            <a:spLocks noGrp="1"/>
          </p:cNvSpPr>
          <p:nvPr>
            <p:ph type="sldNum" sz="quarter" idx="4"/>
          </p:nvPr>
        </p:nvSpPr>
        <p:spPr/>
        <p:txBody>
          <a:bodyPr/>
          <a:lstStyle/>
          <a:p>
            <a:r>
              <a:rPr lang="en-US" dirty="0"/>
              <a:t>477</a:t>
            </a:r>
          </a:p>
        </p:txBody>
      </p:sp>
      <p:pic>
        <p:nvPicPr>
          <p:cNvPr id="9" name="Content Placeholder 8" descr="Configuring an OpenVPN server">
            <a:extLst>
              <a:ext uri="{FF2B5EF4-FFF2-40B4-BE49-F238E27FC236}">
                <a16:creationId xmlns:a16="http://schemas.microsoft.com/office/drawing/2014/main" id="{51BA1BEC-9F4A-4D70-9251-553466303623}"/>
              </a:ext>
            </a:extLst>
          </p:cNvPr>
          <p:cNvPicPr>
            <a:picLocks noGrp="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337937" y="914400"/>
            <a:ext cx="4523408" cy="2743200"/>
          </a:xfrm>
          <a:prstGeom prst="rect">
            <a:avLst/>
          </a:prstGeom>
          <a:noFill/>
          <a:ln>
            <a:noFill/>
          </a:ln>
        </p:spPr>
      </p:pic>
      <p:pic>
        <p:nvPicPr>
          <p:cNvPr id="10" name="Content Placeholder 9" descr="Configuring a client certificate for mutual authentication">
            <a:extLst>
              <a:ext uri="{FF2B5EF4-FFF2-40B4-BE49-F238E27FC236}">
                <a16:creationId xmlns:a16="http://schemas.microsoft.com/office/drawing/2014/main" id="{8F420C96-8483-42D8-9938-44D08BC2BA2B}"/>
              </a:ext>
            </a:extLst>
          </p:cNvPr>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365757" y="3749675"/>
            <a:ext cx="4467767" cy="2743200"/>
          </a:xfrm>
          <a:prstGeom prst="rect">
            <a:avLst/>
          </a:prstGeom>
          <a:noFill/>
          <a:ln>
            <a:noFill/>
          </a:ln>
        </p:spPr>
      </p:pic>
    </p:spTree>
    <p:extLst>
      <p:ext uri="{BB962C8B-B14F-4D97-AF65-F5344CB8AC3E}">
        <p14:creationId xmlns:p14="http://schemas.microsoft.com/office/powerpoint/2010/main" val="696349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noProof="0"/>
              <a:t>IP Security (IPsec)</a:t>
            </a:r>
            <a:endParaRPr lang="en-US" altLang="en-US" noProof="0" dirty="0"/>
          </a:p>
        </p:txBody>
      </p:sp>
      <p:sp>
        <p:nvSpPr>
          <p:cNvPr id="3" name="Content Placeholder 2"/>
          <p:cNvSpPr>
            <a:spLocks noGrp="1"/>
          </p:cNvSpPr>
          <p:nvPr>
            <p:ph sz="half" idx="1"/>
          </p:nvPr>
        </p:nvSpPr>
        <p:spPr/>
        <p:txBody>
          <a:bodyPr>
            <a:normAutofit fontScale="70000" lnSpcReduction="20000"/>
          </a:bodyPr>
          <a:lstStyle/>
          <a:p>
            <a:r>
              <a:rPr lang="en-US" dirty="0"/>
              <a:t>Layer 3 encryption protocol suite</a:t>
            </a:r>
          </a:p>
          <a:p>
            <a:r>
              <a:rPr lang="en-US" dirty="0"/>
              <a:t>IPsec provides confidentiality and/or integrity</a:t>
            </a:r>
          </a:p>
          <a:p>
            <a:r>
              <a:rPr lang="en-US" dirty="0"/>
              <a:t>Authentication Header (AH) protocol provides authentication/integrity only</a:t>
            </a:r>
          </a:p>
          <a:p>
            <a:r>
              <a:rPr lang="en-US" dirty="0"/>
              <a:t>Encapsulating Security Payload (ESP) protocol can provide confidentiality and authentication/integrity</a:t>
            </a:r>
          </a:p>
          <a:p>
            <a:endParaRPr lang="en-US" dirty="0"/>
          </a:p>
        </p:txBody>
      </p:sp>
      <p:pic>
        <p:nvPicPr>
          <p:cNvPr id="10" name="Picture 17" descr="IPsec datagram using AH "/>
          <p:cNvPicPr>
            <a:picLocks noGrp="1" noChangeAspect="1" noChangeArrowheads="1"/>
          </p:cNvPicPr>
          <p:nvPr>
            <p:ph sz="quarter" idx="1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26163" y="1873708"/>
            <a:ext cx="5943600" cy="824583"/>
          </a:xfrm>
        </p:spPr>
      </p:pic>
      <p:pic>
        <p:nvPicPr>
          <p:cNvPr id="11" name="Picture 18" descr="IPsec datagram using ESP "/>
          <p:cNvPicPr>
            <a:picLocks noGrp="1" noChangeAspect="1" noChangeArrowheads="1"/>
          </p:cNvPicPr>
          <p:nvPr>
            <p:ph sz="quarter" idx="13"/>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26163" y="4715580"/>
            <a:ext cx="5943600" cy="811390"/>
          </a:xfrm>
        </p:spPr>
      </p:pic>
      <p:sp>
        <p:nvSpPr>
          <p:cNvPr id="2" name="Footer Placeholder 1"/>
          <p:cNvSpPr>
            <a:spLocks noGrp="1"/>
          </p:cNvSpPr>
          <p:nvPr>
            <p:ph type="ftr" sz="quarter" idx="3"/>
          </p:nvPr>
        </p:nvSpPr>
        <p:spPr>
          <a:xfrm>
            <a:off x="0" y="6537325"/>
            <a:ext cx="12192000" cy="320675"/>
          </a:xfrm>
        </p:spPr>
        <p:txBody>
          <a:bodyPr/>
          <a:lstStyle/>
          <a:p>
            <a:r>
              <a:rPr lang="en-GB"/>
              <a:t>5.5 Configuring Remote Access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478</a:t>
            </a:r>
          </a:p>
        </p:txBody>
      </p:sp>
    </p:spTree>
    <p:extLst>
      <p:ext uri="{BB962C8B-B14F-4D97-AF65-F5344CB8AC3E}">
        <p14:creationId xmlns:p14="http://schemas.microsoft.com/office/powerpoint/2010/main" val="297330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noProof="0"/>
              <a:t>IPsec Transport and Tunnel Modes</a:t>
            </a:r>
            <a:endParaRPr lang="en-US" noProof="0" dirty="0"/>
          </a:p>
        </p:txBody>
      </p:sp>
      <p:sp>
        <p:nvSpPr>
          <p:cNvPr id="3" name="Content Placeholder 2"/>
          <p:cNvSpPr>
            <a:spLocks noGrp="1"/>
          </p:cNvSpPr>
          <p:nvPr>
            <p:ph sz="half" idx="1"/>
          </p:nvPr>
        </p:nvSpPr>
        <p:spPr/>
        <p:txBody>
          <a:bodyPr>
            <a:normAutofit fontScale="62500" lnSpcReduction="20000"/>
          </a:bodyPr>
          <a:lstStyle/>
          <a:p>
            <a:r>
              <a:rPr lang="en-US" dirty="0"/>
              <a:t>Transport mode</a:t>
            </a:r>
          </a:p>
          <a:p>
            <a:pPr lvl="1"/>
            <a:r>
              <a:rPr lang="en-US" dirty="0"/>
              <a:t>IP header is unencrypted</a:t>
            </a:r>
          </a:p>
          <a:p>
            <a:pPr lvl="1"/>
            <a:r>
              <a:rPr lang="en-US" dirty="0"/>
              <a:t>Used for end-to-end communication over the same network</a:t>
            </a:r>
          </a:p>
          <a:p>
            <a:pPr lvl="1"/>
            <a:r>
              <a:rPr lang="en-US" dirty="0"/>
              <a:t>Client to server</a:t>
            </a:r>
          </a:p>
          <a:p>
            <a:r>
              <a:rPr lang="en-US" dirty="0"/>
              <a:t>Tunnel mode</a:t>
            </a:r>
          </a:p>
          <a:p>
            <a:pPr lvl="1"/>
            <a:r>
              <a:rPr lang="en-US" dirty="0"/>
              <a:t>Encapsulates encrypted packet within new unencrypted header</a:t>
            </a:r>
          </a:p>
          <a:p>
            <a:pPr lvl="1"/>
            <a:r>
              <a:rPr lang="en-US" dirty="0"/>
              <a:t>Used when traffic must pass over an intermediate network (VPN)</a:t>
            </a:r>
          </a:p>
          <a:p>
            <a:pPr lvl="1"/>
            <a:r>
              <a:rPr lang="en-US" dirty="0"/>
              <a:t>Gateway-to-gateway</a:t>
            </a:r>
          </a:p>
          <a:p>
            <a:pPr lvl="1"/>
            <a:r>
              <a:rPr lang="en-US" dirty="0"/>
              <a:t>Server-to-gateway</a:t>
            </a:r>
          </a:p>
          <a:p>
            <a:pPr lvl="1"/>
            <a:r>
              <a:rPr lang="en-US" dirty="0"/>
              <a:t>Server-to-server</a:t>
            </a:r>
          </a:p>
        </p:txBody>
      </p:sp>
      <p:pic>
        <p:nvPicPr>
          <p:cNvPr id="10" name="Picture 19" descr="IPsec datagram using AH and ESP in transport mode"/>
          <p:cNvPicPr>
            <a:picLocks noGrp="1" noChangeAspect="1" noChangeArrowheads="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075" y="1929614"/>
            <a:ext cx="5943600" cy="712772"/>
          </a:xfrm>
        </p:spPr>
      </p:pic>
      <p:pic>
        <p:nvPicPr>
          <p:cNvPr id="11" name="Picture 20" descr="IPsec datagram using ESP in tunnel mode"/>
          <p:cNvPicPr>
            <a:picLocks noGrp="1" noChangeAspect="1" noChangeArrowheads="1"/>
          </p:cNvPicPr>
          <p:nvPr>
            <p:ph sz="quarter" idx="13"/>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075" y="4767763"/>
            <a:ext cx="5943600" cy="707023"/>
          </a:xfrm>
        </p:spPr>
      </p:pic>
      <p:sp>
        <p:nvSpPr>
          <p:cNvPr id="2" name="Footer Placeholder 1"/>
          <p:cNvSpPr>
            <a:spLocks noGrp="1"/>
          </p:cNvSpPr>
          <p:nvPr>
            <p:ph type="ftr" sz="quarter" idx="3"/>
          </p:nvPr>
        </p:nvSpPr>
        <p:spPr>
          <a:xfrm>
            <a:off x="0" y="6537325"/>
            <a:ext cx="12192000" cy="320675"/>
          </a:xfrm>
        </p:spPr>
        <p:txBody>
          <a:bodyPr/>
          <a:lstStyle/>
          <a:p>
            <a:r>
              <a:rPr lang="en-GB"/>
              <a:t>5.5 Configuring Remote Access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480</a:t>
            </a:r>
          </a:p>
        </p:txBody>
      </p:sp>
    </p:spTree>
    <p:extLst>
      <p:ext uri="{BB962C8B-B14F-4D97-AF65-F5344CB8AC3E}">
        <p14:creationId xmlns:p14="http://schemas.microsoft.com/office/powerpoint/2010/main" val="3831918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C34FBD-0E8A-46AF-85CA-269A862956F2}"/>
              </a:ext>
            </a:extLst>
          </p:cNvPr>
          <p:cNvSpPr>
            <a:spLocks noGrp="1"/>
          </p:cNvSpPr>
          <p:nvPr>
            <p:ph type="title"/>
          </p:nvPr>
        </p:nvSpPr>
        <p:spPr/>
        <p:txBody>
          <a:bodyPr/>
          <a:lstStyle/>
          <a:p>
            <a:r>
              <a:rPr lang="en-US" dirty="0"/>
              <a:t>Dynamic Multipoint VPN (DMVPN)</a:t>
            </a:r>
          </a:p>
        </p:txBody>
      </p:sp>
      <p:sp>
        <p:nvSpPr>
          <p:cNvPr id="4" name="Footer Placeholder 3">
            <a:extLst>
              <a:ext uri="{FF2B5EF4-FFF2-40B4-BE49-F238E27FC236}">
                <a16:creationId xmlns:a16="http://schemas.microsoft.com/office/drawing/2014/main" id="{2DC99677-7E25-4C8E-B5CE-4ED1EEE7BB33}"/>
              </a:ext>
            </a:extLst>
          </p:cNvPr>
          <p:cNvSpPr>
            <a:spLocks noGrp="1"/>
          </p:cNvSpPr>
          <p:nvPr>
            <p:ph type="ftr" sz="quarter" idx="3"/>
          </p:nvPr>
        </p:nvSpPr>
        <p:spPr/>
        <p:txBody>
          <a:bodyPr/>
          <a:lstStyle/>
          <a:p>
            <a:r>
              <a:rPr lang="en-US"/>
              <a:t>5.5 Configuring Remote Access</a:t>
            </a:r>
            <a:endParaRPr lang="en-US" dirty="0"/>
          </a:p>
        </p:txBody>
      </p:sp>
      <p:sp>
        <p:nvSpPr>
          <p:cNvPr id="5" name="Slide Number Placeholder 4">
            <a:extLst>
              <a:ext uri="{FF2B5EF4-FFF2-40B4-BE49-F238E27FC236}">
                <a16:creationId xmlns:a16="http://schemas.microsoft.com/office/drawing/2014/main" id="{A96C2388-5E9C-475E-9CB3-1217B5FECAA4}"/>
              </a:ext>
            </a:extLst>
          </p:cNvPr>
          <p:cNvSpPr>
            <a:spLocks noGrp="1"/>
          </p:cNvSpPr>
          <p:nvPr>
            <p:ph type="sldNum" sz="quarter" idx="4"/>
          </p:nvPr>
        </p:nvSpPr>
        <p:spPr/>
        <p:txBody>
          <a:bodyPr/>
          <a:lstStyle/>
          <a:p>
            <a:r>
              <a:rPr lang="en-US" dirty="0"/>
              <a:t>481</a:t>
            </a:r>
          </a:p>
        </p:txBody>
      </p:sp>
      <p:pic>
        <p:nvPicPr>
          <p:cNvPr id="6" name="Content Placeholder 5" descr="DMVPN topology - each branch office establishes a permanent VPN with the HQ (hub) but can also create spoke-to-spoke VPNs dynamically">
            <a:extLst>
              <a:ext uri="{FF2B5EF4-FFF2-40B4-BE49-F238E27FC236}">
                <a16:creationId xmlns:a16="http://schemas.microsoft.com/office/drawing/2014/main" id="{AA6A460C-FF97-43EB-A06B-03F219FE097E}"/>
              </a:ext>
            </a:extLst>
          </p:cNvPr>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2014" y="1097914"/>
            <a:ext cx="8617810" cy="5211446"/>
          </a:xfrm>
          <a:prstGeom prst="rect">
            <a:avLst/>
          </a:prstGeom>
          <a:noFill/>
          <a:ln>
            <a:noFill/>
          </a:ln>
        </p:spPr>
      </p:pic>
    </p:spTree>
    <p:extLst>
      <p:ext uri="{BB962C8B-B14F-4D97-AF65-F5344CB8AC3E}">
        <p14:creationId xmlns:p14="http://schemas.microsoft.com/office/powerpoint/2010/main" val="4284821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5603FE-22FD-469F-865C-5CF3519626AB}"/>
              </a:ext>
            </a:extLst>
          </p:cNvPr>
          <p:cNvSpPr>
            <a:spLocks noGrp="1"/>
          </p:cNvSpPr>
          <p:nvPr>
            <p:ph type="title"/>
          </p:nvPr>
        </p:nvSpPr>
        <p:spPr/>
        <p:txBody>
          <a:bodyPr/>
          <a:lstStyle/>
          <a:p>
            <a:r>
              <a:rPr lang="en-US" dirty="0"/>
              <a:t>Internet Key Exchange (IKE)</a:t>
            </a:r>
          </a:p>
        </p:txBody>
      </p:sp>
      <p:sp>
        <p:nvSpPr>
          <p:cNvPr id="6" name="Content Placeholder 5">
            <a:extLst>
              <a:ext uri="{FF2B5EF4-FFF2-40B4-BE49-F238E27FC236}">
                <a16:creationId xmlns:a16="http://schemas.microsoft.com/office/drawing/2014/main" id="{6768F7BE-EAC1-4057-9472-63E3BE220764}"/>
              </a:ext>
            </a:extLst>
          </p:cNvPr>
          <p:cNvSpPr>
            <a:spLocks noGrp="1"/>
          </p:cNvSpPr>
          <p:nvPr>
            <p:ph sz="half" idx="1"/>
          </p:nvPr>
        </p:nvSpPr>
        <p:spPr/>
        <p:txBody>
          <a:bodyPr>
            <a:normAutofit fontScale="92500"/>
          </a:bodyPr>
          <a:lstStyle/>
          <a:p>
            <a:r>
              <a:rPr lang="en-US" dirty="0"/>
              <a:t>Protocol that establishes IPsec connection parameters and authenticates host</a:t>
            </a:r>
          </a:p>
          <a:p>
            <a:r>
              <a:rPr lang="en-US" dirty="0"/>
              <a:t>Security Association (SA)</a:t>
            </a:r>
          </a:p>
          <a:p>
            <a:r>
              <a:rPr lang="en-US" dirty="0"/>
              <a:t>IKEv2 improves usability as a VPN solution</a:t>
            </a:r>
          </a:p>
        </p:txBody>
      </p:sp>
      <p:sp>
        <p:nvSpPr>
          <p:cNvPr id="4" name="Footer Placeholder 3">
            <a:extLst>
              <a:ext uri="{FF2B5EF4-FFF2-40B4-BE49-F238E27FC236}">
                <a16:creationId xmlns:a16="http://schemas.microsoft.com/office/drawing/2014/main" id="{822B83C7-6DDB-4083-8671-EE1EECF3351F}"/>
              </a:ext>
            </a:extLst>
          </p:cNvPr>
          <p:cNvSpPr>
            <a:spLocks noGrp="1"/>
          </p:cNvSpPr>
          <p:nvPr>
            <p:ph type="ftr" sz="quarter" idx="3"/>
          </p:nvPr>
        </p:nvSpPr>
        <p:spPr/>
        <p:txBody>
          <a:bodyPr/>
          <a:lstStyle/>
          <a:p>
            <a:r>
              <a:rPr lang="en-US"/>
              <a:t>5.5 Configuring Remote Access</a:t>
            </a:r>
            <a:endParaRPr lang="en-US" dirty="0"/>
          </a:p>
        </p:txBody>
      </p:sp>
      <p:sp>
        <p:nvSpPr>
          <p:cNvPr id="5" name="Slide Number Placeholder 4">
            <a:extLst>
              <a:ext uri="{FF2B5EF4-FFF2-40B4-BE49-F238E27FC236}">
                <a16:creationId xmlns:a16="http://schemas.microsoft.com/office/drawing/2014/main" id="{584939BD-0A58-4E25-B21B-42ED6622D0ED}"/>
              </a:ext>
            </a:extLst>
          </p:cNvPr>
          <p:cNvSpPr>
            <a:spLocks noGrp="1"/>
          </p:cNvSpPr>
          <p:nvPr>
            <p:ph type="sldNum" sz="quarter" idx="4"/>
          </p:nvPr>
        </p:nvSpPr>
        <p:spPr/>
        <p:txBody>
          <a:bodyPr/>
          <a:lstStyle/>
          <a:p>
            <a:r>
              <a:rPr lang="en-US" dirty="0"/>
              <a:t>482</a:t>
            </a:r>
          </a:p>
        </p:txBody>
      </p:sp>
      <p:pic>
        <p:nvPicPr>
          <p:cNvPr id="8" name="Content Placeholder 7" descr="Configuring IKE">
            <a:extLst>
              <a:ext uri="{FF2B5EF4-FFF2-40B4-BE49-F238E27FC236}">
                <a16:creationId xmlns:a16="http://schemas.microsoft.com/office/drawing/2014/main" id="{C950C1E5-1235-45C6-B18F-B5B964B99A43}"/>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26163" y="1786159"/>
            <a:ext cx="5940425" cy="3834957"/>
          </a:xfrm>
          <a:prstGeom prst="rect">
            <a:avLst/>
          </a:prstGeom>
          <a:noFill/>
          <a:ln>
            <a:noFill/>
          </a:ln>
        </p:spPr>
      </p:pic>
    </p:spTree>
    <p:extLst>
      <p:ext uri="{BB962C8B-B14F-4D97-AF65-F5344CB8AC3E}">
        <p14:creationId xmlns:p14="http://schemas.microsoft.com/office/powerpoint/2010/main" val="3420440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noProof="0"/>
              <a:t>Remote Access Servers</a:t>
            </a:r>
            <a:endParaRPr lang="en-US" altLang="en-US" noProof="0" dirty="0"/>
          </a:p>
        </p:txBody>
      </p:sp>
      <p:sp>
        <p:nvSpPr>
          <p:cNvPr id="9" name="Content Placeholder 8">
            <a:extLst>
              <a:ext uri="{FF2B5EF4-FFF2-40B4-BE49-F238E27FC236}">
                <a16:creationId xmlns:a16="http://schemas.microsoft.com/office/drawing/2014/main" id="{76D65B45-4A7F-4D99-8EE5-9ED51840A7E9}"/>
              </a:ext>
            </a:extLst>
          </p:cNvPr>
          <p:cNvSpPr>
            <a:spLocks noGrp="1"/>
          </p:cNvSpPr>
          <p:nvPr>
            <p:ph sz="half" idx="1"/>
          </p:nvPr>
        </p:nvSpPr>
        <p:spPr/>
        <p:txBody>
          <a:bodyPr/>
          <a:lstStyle/>
          <a:p>
            <a:r>
              <a:rPr lang="en-US" altLang="en-US" dirty="0"/>
              <a:t>VPN RAS</a:t>
            </a:r>
          </a:p>
          <a:p>
            <a:r>
              <a:rPr lang="en-US" altLang="en-US" dirty="0"/>
              <a:t>VPN concentrators</a:t>
            </a:r>
          </a:p>
          <a:p>
            <a:endParaRPr lang="en-US" dirty="0"/>
          </a:p>
        </p:txBody>
      </p:sp>
      <p:sp>
        <p:nvSpPr>
          <p:cNvPr id="3" name="Footer Placeholder 2"/>
          <p:cNvSpPr>
            <a:spLocks noGrp="1"/>
          </p:cNvSpPr>
          <p:nvPr>
            <p:ph type="ftr" sz="quarter" idx="3"/>
          </p:nvPr>
        </p:nvSpPr>
        <p:spPr/>
        <p:txBody>
          <a:bodyPr/>
          <a:lstStyle/>
          <a:p>
            <a:r>
              <a:rPr lang="en-GB"/>
              <a:t>5.5 Configuring Remote Access</a:t>
            </a:r>
            <a:endParaRPr lang="en-US" dirty="0"/>
          </a:p>
        </p:txBody>
      </p:sp>
      <p:sp>
        <p:nvSpPr>
          <p:cNvPr id="4" name="Slide Number Placeholder 3"/>
          <p:cNvSpPr>
            <a:spLocks noGrp="1"/>
          </p:cNvSpPr>
          <p:nvPr>
            <p:ph type="sldNum" sz="quarter" idx="4"/>
          </p:nvPr>
        </p:nvSpPr>
        <p:spPr/>
        <p:txBody>
          <a:bodyPr/>
          <a:lstStyle/>
          <a:p>
            <a:r>
              <a:rPr lang="en-US" dirty="0"/>
              <a:t>483</a:t>
            </a:r>
          </a:p>
        </p:txBody>
      </p:sp>
      <p:pic>
        <p:nvPicPr>
          <p:cNvPr id="15" name="Content Placeholder 14" descr="Configuring a VPN client (Used with permission from Microsoft)">
            <a:extLst>
              <a:ext uri="{FF2B5EF4-FFF2-40B4-BE49-F238E27FC236}">
                <a16:creationId xmlns:a16="http://schemas.microsoft.com/office/drawing/2014/main" id="{EE9F3678-7129-495B-BFE2-0B155F799BD3}"/>
              </a:ext>
            </a:extLst>
          </p:cNvPr>
          <p:cNvPicPr>
            <a:picLocks noGrp="1"/>
          </p:cNvPicPr>
          <p:nvPr>
            <p:ph sz="quarter" idx="12"/>
          </p:nvPr>
        </p:nvPicPr>
        <p:blipFill>
          <a:blip r:embed="rId3"/>
          <a:stretch>
            <a:fillRect/>
          </a:stretch>
        </p:blipFill>
        <p:spPr>
          <a:xfrm>
            <a:off x="1215453" y="914400"/>
            <a:ext cx="3696844" cy="2743200"/>
          </a:xfrm>
          <a:prstGeom prst="rect">
            <a:avLst/>
          </a:prstGeom>
        </p:spPr>
      </p:pic>
      <p:pic>
        <p:nvPicPr>
          <p:cNvPr id="16" name="Content Placeholder 15" descr="Configuring a pfSense security appliance as a VPN concentrator and RADIUS client - this avoids having to host the authentication server on the network edge">
            <a:extLst>
              <a:ext uri="{FF2B5EF4-FFF2-40B4-BE49-F238E27FC236}">
                <a16:creationId xmlns:a16="http://schemas.microsoft.com/office/drawing/2014/main" id="{3A1EF310-8A6C-4A17-BA98-0E5D122450CC}"/>
              </a:ext>
            </a:extLst>
          </p:cNvPr>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1040658" y="3749675"/>
            <a:ext cx="4046433" cy="2743200"/>
          </a:xfrm>
          <a:prstGeom prst="rect">
            <a:avLst/>
          </a:prstGeom>
          <a:noFill/>
          <a:ln>
            <a:noFill/>
          </a:ln>
        </p:spPr>
      </p:pic>
    </p:spTree>
    <p:extLst>
      <p:ext uri="{BB962C8B-B14F-4D97-AF65-F5344CB8AC3E}">
        <p14:creationId xmlns:p14="http://schemas.microsoft.com/office/powerpoint/2010/main" val="3608097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Telnet</a:t>
            </a:r>
            <a:endParaRPr lang="en-US" dirty="0"/>
          </a:p>
        </p:txBody>
      </p:sp>
      <p:pic>
        <p:nvPicPr>
          <p:cNvPr id="5" name="Picture 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a:xfrm>
            <a:off x="92075" y="2202190"/>
            <a:ext cx="5943600" cy="3002895"/>
          </a:xfrm>
        </p:spPr>
      </p:pic>
      <p:sp>
        <p:nvSpPr>
          <p:cNvPr id="4" name="Content Placeholder 3"/>
          <p:cNvSpPr>
            <a:spLocks noGrp="1"/>
          </p:cNvSpPr>
          <p:nvPr>
            <p:ph sz="half" idx="2"/>
          </p:nvPr>
        </p:nvSpPr>
        <p:spPr/>
        <p:txBody>
          <a:bodyPr>
            <a:normAutofit fontScale="92500" lnSpcReduction="10000"/>
          </a:bodyPr>
          <a:lstStyle/>
          <a:p>
            <a:r>
              <a:rPr lang="en-US"/>
              <a:t>Command line terminal emulation</a:t>
            </a:r>
          </a:p>
          <a:p>
            <a:r>
              <a:rPr lang="en-US"/>
              <a:t>Connect client to remote server (daemon)</a:t>
            </a:r>
          </a:p>
          <a:p>
            <a:r>
              <a:rPr lang="en-US"/>
              <a:t>TCP port 23</a:t>
            </a:r>
          </a:p>
          <a:p>
            <a:r>
              <a:rPr lang="en-US"/>
              <a:t>Plaintext protocol – no security</a:t>
            </a:r>
            <a:endParaRPr lang="en-US" dirty="0"/>
          </a:p>
        </p:txBody>
      </p:sp>
      <p:sp>
        <p:nvSpPr>
          <p:cNvPr id="3" name="Footer Placeholder 2"/>
          <p:cNvSpPr>
            <a:spLocks noGrp="1"/>
          </p:cNvSpPr>
          <p:nvPr>
            <p:ph type="ftr" sz="quarter" idx="3"/>
          </p:nvPr>
        </p:nvSpPr>
        <p:spPr>
          <a:xfrm>
            <a:off x="0" y="6537325"/>
            <a:ext cx="12192000" cy="320675"/>
          </a:xfrm>
        </p:spPr>
        <p:txBody>
          <a:bodyPr/>
          <a:lstStyle/>
          <a:p>
            <a:r>
              <a:rPr lang="en-US"/>
              <a:t>5.5 Configuring Remote Access</a:t>
            </a:r>
            <a:endParaRPr lang="en-US" dirty="0"/>
          </a:p>
        </p:txBody>
      </p:sp>
      <p:sp>
        <p:nvSpPr>
          <p:cNvPr id="6" name="Slide Number Placeholder 5"/>
          <p:cNvSpPr>
            <a:spLocks noGrp="1"/>
          </p:cNvSpPr>
          <p:nvPr>
            <p:ph type="sldNum" sz="quarter" idx="4"/>
          </p:nvPr>
        </p:nvSpPr>
        <p:spPr>
          <a:xfrm>
            <a:off x="11460163" y="6308725"/>
            <a:ext cx="731837" cy="549275"/>
          </a:xfrm>
        </p:spPr>
        <p:txBody>
          <a:bodyPr/>
          <a:lstStyle/>
          <a:p>
            <a:r>
              <a:rPr lang="en-US" dirty="0"/>
              <a:t>485</a:t>
            </a:r>
          </a:p>
        </p:txBody>
      </p:sp>
    </p:spTree>
    <p:extLst>
      <p:ext uri="{BB962C8B-B14F-4D97-AF65-F5344CB8AC3E}">
        <p14:creationId xmlns:p14="http://schemas.microsoft.com/office/powerpoint/2010/main" val="487580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Secure Shell (SSH)</a:t>
            </a:r>
            <a:endParaRPr lang="en-US" dirty="0"/>
          </a:p>
        </p:txBody>
      </p:sp>
      <p:sp>
        <p:nvSpPr>
          <p:cNvPr id="3" name="Footer Placeholder 2"/>
          <p:cNvSpPr>
            <a:spLocks noGrp="1"/>
          </p:cNvSpPr>
          <p:nvPr>
            <p:ph type="ftr" sz="quarter" idx="3"/>
          </p:nvPr>
        </p:nvSpPr>
        <p:spPr/>
        <p:txBody>
          <a:bodyPr/>
          <a:lstStyle/>
          <a:p>
            <a:r>
              <a:rPr lang="en-US"/>
              <a:t>5.5 Configuring Remote Access</a:t>
            </a:r>
            <a:endParaRPr lang="en-US" dirty="0"/>
          </a:p>
        </p:txBody>
      </p:sp>
      <p:sp>
        <p:nvSpPr>
          <p:cNvPr id="6" name="Slide Number Placeholder 5"/>
          <p:cNvSpPr>
            <a:spLocks noGrp="1"/>
          </p:cNvSpPr>
          <p:nvPr>
            <p:ph type="sldNum" sz="quarter" idx="4"/>
          </p:nvPr>
        </p:nvSpPr>
        <p:spPr/>
        <p:txBody>
          <a:bodyPr/>
          <a:lstStyle/>
          <a:p>
            <a:r>
              <a:rPr lang="en-US" dirty="0"/>
              <a:t>486</a:t>
            </a:r>
          </a:p>
        </p:txBody>
      </p:sp>
      <p:sp>
        <p:nvSpPr>
          <p:cNvPr id="8" name="Content Placeholder 7">
            <a:extLst>
              <a:ext uri="{FF2B5EF4-FFF2-40B4-BE49-F238E27FC236}">
                <a16:creationId xmlns:a16="http://schemas.microsoft.com/office/drawing/2014/main" id="{90CF11EA-9AD9-4907-8D87-96DD4D13AAFC}"/>
              </a:ext>
            </a:extLst>
          </p:cNvPr>
          <p:cNvSpPr>
            <a:spLocks noGrp="1"/>
          </p:cNvSpPr>
          <p:nvPr>
            <p:ph sz="half" idx="1"/>
          </p:nvPr>
        </p:nvSpPr>
        <p:spPr/>
        <p:txBody>
          <a:bodyPr>
            <a:normAutofit fontScale="70000" lnSpcReduction="20000"/>
          </a:bodyPr>
          <a:lstStyle/>
          <a:p>
            <a:r>
              <a:rPr lang="en-US" dirty="0"/>
              <a:t>Secure terminal emulation</a:t>
            </a:r>
          </a:p>
          <a:p>
            <a:r>
              <a:rPr lang="en-US" dirty="0"/>
              <a:t>TCP port 22</a:t>
            </a:r>
          </a:p>
          <a:p>
            <a:r>
              <a:rPr lang="en-US" dirty="0"/>
              <a:t>Tunnel other traffic over SSH</a:t>
            </a:r>
          </a:p>
          <a:p>
            <a:pPr lvl="1"/>
            <a:r>
              <a:rPr lang="en-US" dirty="0"/>
              <a:t>Telnet</a:t>
            </a:r>
          </a:p>
          <a:p>
            <a:pPr lvl="1"/>
            <a:r>
              <a:rPr lang="en-US" dirty="0"/>
              <a:t>SFTP</a:t>
            </a:r>
          </a:p>
          <a:p>
            <a:pPr lvl="1"/>
            <a:r>
              <a:rPr lang="en-US" dirty="0"/>
              <a:t>Port forwarding</a:t>
            </a:r>
          </a:p>
          <a:p>
            <a:r>
              <a:rPr lang="en-US" dirty="0"/>
              <a:t>Server authenticated by a host key</a:t>
            </a:r>
          </a:p>
          <a:p>
            <a:r>
              <a:rPr lang="en-US" dirty="0"/>
              <a:t>Windows Remote Host (WinRM and WinRS)</a:t>
            </a:r>
          </a:p>
        </p:txBody>
      </p:sp>
      <p:pic>
        <p:nvPicPr>
          <p:cNvPr id="9" name="Content Placeholder 8" descr="PuTTY SSH client for Windows">
            <a:extLst>
              <a:ext uri="{FF2B5EF4-FFF2-40B4-BE49-F238E27FC236}">
                <a16:creationId xmlns:a16="http://schemas.microsoft.com/office/drawing/2014/main" id="{F4BBCA9E-621E-4037-8D21-49FCF3898E30}"/>
              </a:ext>
            </a:extLst>
          </p:cNvPr>
          <p:cNvPicPr>
            <a:picLocks noGrp="1"/>
          </p:cNvPicPr>
          <p:nvPr>
            <p:ph sz="quarter" idx="12"/>
          </p:nvPr>
        </p:nvPicPr>
        <p:blipFill>
          <a:blip r:embed="rId3"/>
          <a:stretch>
            <a:fillRect/>
          </a:stretch>
        </p:blipFill>
        <p:spPr>
          <a:xfrm>
            <a:off x="7674432" y="914400"/>
            <a:ext cx="2847062" cy="2743200"/>
          </a:xfrm>
          <a:prstGeom prst="rect">
            <a:avLst/>
          </a:prstGeom>
        </p:spPr>
      </p:pic>
      <p:pic>
        <p:nvPicPr>
          <p:cNvPr id="10" name="Content Placeholder 9" descr="Confirming the SSH server's host key">
            <a:extLst>
              <a:ext uri="{FF2B5EF4-FFF2-40B4-BE49-F238E27FC236}">
                <a16:creationId xmlns:a16="http://schemas.microsoft.com/office/drawing/2014/main" id="{C754303C-D0C1-4E15-8BA3-200C099E24F4}"/>
              </a:ext>
            </a:extLst>
          </p:cNvPr>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6893201" y="3811751"/>
            <a:ext cx="4409524" cy="2619048"/>
          </a:xfrm>
          <a:prstGeom prst="rect">
            <a:avLst/>
          </a:prstGeom>
          <a:noFill/>
          <a:ln>
            <a:noFill/>
          </a:ln>
        </p:spPr>
      </p:pic>
    </p:spTree>
    <p:extLst>
      <p:ext uri="{BB962C8B-B14F-4D97-AF65-F5344CB8AC3E}">
        <p14:creationId xmlns:p14="http://schemas.microsoft.com/office/powerpoint/2010/main" val="3570248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055EF4-755A-4F12-9E3E-C37FC4D9F4C1}"/>
              </a:ext>
            </a:extLst>
          </p:cNvPr>
          <p:cNvSpPr>
            <a:spLocks noGrp="1"/>
          </p:cNvSpPr>
          <p:nvPr>
            <p:ph idx="1"/>
          </p:nvPr>
        </p:nvSpPr>
        <p:spPr/>
        <p:txBody>
          <a:bodyPr/>
          <a:lstStyle/>
          <a:p>
            <a:r>
              <a:rPr lang="en-US" dirty="0"/>
              <a:t>User name/password </a:t>
            </a:r>
          </a:p>
          <a:p>
            <a:r>
              <a:rPr lang="en-US" dirty="0"/>
              <a:t>Kerberos </a:t>
            </a:r>
          </a:p>
          <a:p>
            <a:r>
              <a:rPr lang="en-US" dirty="0"/>
              <a:t>Host-based authentication </a:t>
            </a:r>
          </a:p>
          <a:p>
            <a:r>
              <a:rPr lang="en-US" dirty="0"/>
              <a:t>Public key authentication </a:t>
            </a:r>
          </a:p>
          <a:p>
            <a:r>
              <a:rPr lang="en-US" dirty="0"/>
              <a:t>Ensure secure management of keys used for non-interactive logon</a:t>
            </a:r>
          </a:p>
        </p:txBody>
      </p:sp>
      <p:sp>
        <p:nvSpPr>
          <p:cNvPr id="3" name="Title 2">
            <a:extLst>
              <a:ext uri="{FF2B5EF4-FFF2-40B4-BE49-F238E27FC236}">
                <a16:creationId xmlns:a16="http://schemas.microsoft.com/office/drawing/2014/main" id="{BA8103F5-E58C-4BA6-B690-74923CC2C81F}"/>
              </a:ext>
            </a:extLst>
          </p:cNvPr>
          <p:cNvSpPr>
            <a:spLocks noGrp="1"/>
          </p:cNvSpPr>
          <p:nvPr>
            <p:ph type="title"/>
          </p:nvPr>
        </p:nvSpPr>
        <p:spPr/>
        <p:txBody>
          <a:bodyPr/>
          <a:lstStyle/>
          <a:p>
            <a:r>
              <a:rPr lang="en-US" dirty="0"/>
              <a:t>SSH Client Authentication</a:t>
            </a:r>
          </a:p>
        </p:txBody>
      </p:sp>
      <p:sp>
        <p:nvSpPr>
          <p:cNvPr id="4" name="Footer Placeholder 3">
            <a:extLst>
              <a:ext uri="{FF2B5EF4-FFF2-40B4-BE49-F238E27FC236}">
                <a16:creationId xmlns:a16="http://schemas.microsoft.com/office/drawing/2014/main" id="{B4C432A7-8133-4BD9-B61E-D5A69DFCE7C1}"/>
              </a:ext>
            </a:extLst>
          </p:cNvPr>
          <p:cNvSpPr>
            <a:spLocks noGrp="1"/>
          </p:cNvSpPr>
          <p:nvPr>
            <p:ph type="ftr" sz="quarter" idx="3"/>
          </p:nvPr>
        </p:nvSpPr>
        <p:spPr/>
        <p:txBody>
          <a:bodyPr/>
          <a:lstStyle/>
          <a:p>
            <a:r>
              <a:rPr lang="en-US"/>
              <a:t>5.5 Configuring Remote Access</a:t>
            </a:r>
            <a:endParaRPr lang="en-US" dirty="0"/>
          </a:p>
        </p:txBody>
      </p:sp>
      <p:sp>
        <p:nvSpPr>
          <p:cNvPr id="5" name="Slide Number Placeholder 4">
            <a:extLst>
              <a:ext uri="{FF2B5EF4-FFF2-40B4-BE49-F238E27FC236}">
                <a16:creationId xmlns:a16="http://schemas.microsoft.com/office/drawing/2014/main" id="{6470BA64-979A-489E-9453-90A6F59750EB}"/>
              </a:ext>
            </a:extLst>
          </p:cNvPr>
          <p:cNvSpPr>
            <a:spLocks noGrp="1"/>
          </p:cNvSpPr>
          <p:nvPr>
            <p:ph type="sldNum" sz="quarter" idx="4"/>
          </p:nvPr>
        </p:nvSpPr>
        <p:spPr/>
        <p:txBody>
          <a:bodyPr/>
          <a:lstStyle/>
          <a:p>
            <a:r>
              <a:rPr lang="en-US" dirty="0"/>
              <a:t>487</a:t>
            </a:r>
          </a:p>
        </p:txBody>
      </p:sp>
    </p:spTree>
    <p:extLst>
      <p:ext uri="{BB962C8B-B14F-4D97-AF65-F5344CB8AC3E}">
        <p14:creationId xmlns:p14="http://schemas.microsoft.com/office/powerpoint/2010/main" val="1994740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B4C3690-E054-4B12-8EEB-44114215EE83}"/>
              </a:ext>
            </a:extLst>
          </p:cNvPr>
          <p:cNvSpPr>
            <a:spLocks noGrp="1"/>
          </p:cNvSpPr>
          <p:nvPr>
            <p:ph idx="1"/>
          </p:nvPr>
        </p:nvSpPr>
        <p:spPr/>
        <p:txBody>
          <a:bodyPr>
            <a:normAutofit fontScale="85000" lnSpcReduction="10000"/>
          </a:bodyPr>
          <a:lstStyle/>
          <a:p>
            <a:r>
              <a:rPr lang="en-US" dirty="0"/>
              <a:t>Describe the characteristics of WAN services and protocols</a:t>
            </a:r>
          </a:p>
          <a:p>
            <a:r>
              <a:rPr lang="en-US" dirty="0"/>
              <a:t>Configure a remote access VPN server</a:t>
            </a:r>
          </a:p>
          <a:p>
            <a:r>
              <a:rPr lang="en-US" dirty="0"/>
              <a:t>Use secure interfaces and file transfer protocols to manage hosts and network </a:t>
            </a:r>
            <a:r>
              <a:rPr lang="en-US"/>
              <a:t>devices remotely</a:t>
            </a:r>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GB"/>
              <a:t>5.5 Configuring Remote Access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448</a:t>
            </a:r>
          </a:p>
        </p:txBody>
      </p:sp>
    </p:spTree>
    <p:extLst>
      <p:ext uri="{BB962C8B-B14F-4D97-AF65-F5344CB8AC3E}">
        <p14:creationId xmlns:p14="http://schemas.microsoft.com/office/powerpoint/2010/main" val="1453677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Remote Desktop Protocol (RDP)</a:t>
            </a:r>
          </a:p>
          <a:p>
            <a:pPr lvl="1"/>
            <a:r>
              <a:rPr lang="en-US" dirty="0"/>
              <a:t>GUI remote administration for Windows hosts</a:t>
            </a:r>
          </a:p>
          <a:p>
            <a:pPr lvl="1"/>
            <a:r>
              <a:rPr lang="en-US" dirty="0"/>
              <a:t>TCP port 3389</a:t>
            </a:r>
          </a:p>
          <a:p>
            <a:pPr lvl="1"/>
            <a:r>
              <a:rPr lang="en-US" dirty="0"/>
              <a:t>Session can be encrypted</a:t>
            </a:r>
          </a:p>
          <a:p>
            <a:pPr lvl="1"/>
            <a:r>
              <a:rPr lang="en-US" dirty="0"/>
              <a:t>Network Level Authentication prevents abuse of remote sessions</a:t>
            </a:r>
          </a:p>
          <a:p>
            <a:pPr lvl="1"/>
            <a:r>
              <a:rPr lang="en-US" dirty="0"/>
              <a:t>RDP Restricted Admin (RDPRA) mode/Remote Credential Guard try to abuse of credentials from RDP server</a:t>
            </a:r>
          </a:p>
          <a:p>
            <a:pPr lvl="1"/>
            <a:r>
              <a:rPr lang="en-US" dirty="0"/>
              <a:t>Range of clients for different PC and mobile operating systems</a:t>
            </a:r>
          </a:p>
          <a:p>
            <a:r>
              <a:rPr lang="en-US" dirty="0"/>
              <a:t>Virtual Network Computing (VNC)</a:t>
            </a:r>
          </a:p>
          <a:p>
            <a:endParaRPr lang="en-US" dirty="0"/>
          </a:p>
          <a:p>
            <a:endParaRPr lang="en-US" dirty="0"/>
          </a:p>
        </p:txBody>
      </p:sp>
      <p:sp>
        <p:nvSpPr>
          <p:cNvPr id="19458" name="Title 1"/>
          <p:cNvSpPr>
            <a:spLocks noGrp="1"/>
          </p:cNvSpPr>
          <p:nvPr>
            <p:ph type="title"/>
          </p:nvPr>
        </p:nvSpPr>
        <p:spPr/>
        <p:txBody>
          <a:bodyPr/>
          <a:lstStyle/>
          <a:p>
            <a:r>
              <a:rPr lang="en-US" altLang="en-US" noProof="0" dirty="0"/>
              <a:t>Remote Desktop Protocol and VNC</a:t>
            </a:r>
          </a:p>
        </p:txBody>
      </p:sp>
      <p:sp>
        <p:nvSpPr>
          <p:cNvPr id="3" name="Footer Placeholder 2"/>
          <p:cNvSpPr>
            <a:spLocks noGrp="1"/>
          </p:cNvSpPr>
          <p:nvPr>
            <p:ph type="ftr" sz="quarter" idx="3"/>
          </p:nvPr>
        </p:nvSpPr>
        <p:spPr/>
        <p:txBody>
          <a:bodyPr/>
          <a:lstStyle/>
          <a:p>
            <a:r>
              <a:rPr lang="en-US"/>
              <a:t>5.5 Configuring Remote Access</a:t>
            </a:r>
            <a:endParaRPr lang="en-US" dirty="0"/>
          </a:p>
        </p:txBody>
      </p:sp>
      <p:sp>
        <p:nvSpPr>
          <p:cNvPr id="4" name="Slide Number Placeholder 3"/>
          <p:cNvSpPr>
            <a:spLocks noGrp="1"/>
          </p:cNvSpPr>
          <p:nvPr>
            <p:ph type="sldNum" sz="quarter" idx="4"/>
          </p:nvPr>
        </p:nvSpPr>
        <p:spPr/>
        <p:txBody>
          <a:bodyPr/>
          <a:lstStyle/>
          <a:p>
            <a:r>
              <a:rPr lang="en-US" dirty="0"/>
              <a:t>488</a:t>
            </a:r>
          </a:p>
        </p:txBody>
      </p:sp>
    </p:spTree>
    <p:extLst>
      <p:ext uri="{BB962C8B-B14F-4D97-AF65-F5344CB8AC3E}">
        <p14:creationId xmlns:p14="http://schemas.microsoft.com/office/powerpoint/2010/main" val="2961277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noProof="0" dirty="0"/>
              <a:t>Managing Network Appliances</a:t>
            </a:r>
          </a:p>
        </p:txBody>
      </p:sp>
      <p:sp>
        <p:nvSpPr>
          <p:cNvPr id="13317" name="Text Placeholder 8"/>
          <p:cNvSpPr>
            <a:spLocks noGrp="1"/>
          </p:cNvSpPr>
          <p:nvPr>
            <p:ph sz="half" idx="1"/>
          </p:nvPr>
        </p:nvSpPr>
        <p:spPr/>
        <p:txBody>
          <a:bodyPr>
            <a:normAutofit fontScale="62500" lnSpcReduction="20000"/>
          </a:bodyPr>
          <a:lstStyle/>
          <a:p>
            <a:r>
              <a:rPr lang="en-US" noProof="0" dirty="0"/>
              <a:t>Managed vs unmanaged</a:t>
            </a:r>
          </a:p>
          <a:p>
            <a:r>
              <a:rPr lang="en-US" dirty="0"/>
              <a:t>In-band vs out-of-band</a:t>
            </a:r>
          </a:p>
          <a:p>
            <a:r>
              <a:rPr lang="en-US" noProof="0" dirty="0"/>
              <a:t>Management interface</a:t>
            </a:r>
          </a:p>
          <a:p>
            <a:pPr lvl="1"/>
            <a:r>
              <a:rPr lang="en-US" noProof="0" dirty="0"/>
              <a:t>Console port/Command Line Interface (CLI)</a:t>
            </a:r>
          </a:p>
          <a:p>
            <a:pPr lvl="1"/>
            <a:r>
              <a:rPr lang="en-US" noProof="0" dirty="0"/>
              <a:t>Management port (connect over IP network)</a:t>
            </a:r>
          </a:p>
          <a:p>
            <a:pPr lvl="2"/>
            <a:r>
              <a:rPr lang="en-US" noProof="0" dirty="0"/>
              <a:t>Web interface using HTTP/HTTPS</a:t>
            </a:r>
          </a:p>
          <a:p>
            <a:pPr lvl="2"/>
            <a:r>
              <a:rPr lang="en-US" noProof="0" dirty="0"/>
              <a:t>Virtual terminal over Telnet/SSH (CLI)</a:t>
            </a:r>
          </a:p>
          <a:p>
            <a:r>
              <a:rPr lang="en-US" noProof="0" dirty="0"/>
              <a:t>Console port</a:t>
            </a:r>
          </a:p>
          <a:p>
            <a:r>
              <a:rPr lang="en-US" noProof="0" dirty="0"/>
              <a:t>Console router</a:t>
            </a:r>
          </a:p>
          <a:p>
            <a:r>
              <a:rPr lang="en-US" dirty="0"/>
              <a:t>Management URL</a:t>
            </a:r>
            <a:endParaRPr lang="en-US" noProof="0" dirty="0"/>
          </a:p>
        </p:txBody>
      </p:sp>
      <p:sp>
        <p:nvSpPr>
          <p:cNvPr id="2" name="Footer Placeholder 1"/>
          <p:cNvSpPr>
            <a:spLocks noGrp="1"/>
          </p:cNvSpPr>
          <p:nvPr>
            <p:ph type="ftr" sz="quarter" idx="3"/>
          </p:nvPr>
        </p:nvSpPr>
        <p:spPr/>
        <p:txBody>
          <a:bodyPr/>
          <a:lstStyle/>
          <a:p>
            <a:pPr>
              <a:defRPr/>
            </a:pPr>
            <a:r>
              <a:rPr lang="en-GB"/>
              <a:t>5.5 Configuring Remote Access</a:t>
            </a:r>
            <a:endParaRPr lang="en-US"/>
          </a:p>
        </p:txBody>
      </p:sp>
      <p:sp>
        <p:nvSpPr>
          <p:cNvPr id="3" name="Slide Number Placeholder 2"/>
          <p:cNvSpPr>
            <a:spLocks noGrp="1"/>
          </p:cNvSpPr>
          <p:nvPr>
            <p:ph type="sldNum" sz="quarter" idx="4"/>
          </p:nvPr>
        </p:nvSpPr>
        <p:spPr/>
        <p:txBody>
          <a:bodyPr/>
          <a:lstStyle/>
          <a:p>
            <a:pPr algn="ctr">
              <a:defRPr/>
            </a:pPr>
            <a:r>
              <a:rPr lang="en-US" dirty="0"/>
              <a:t>489</a:t>
            </a:r>
          </a:p>
        </p:txBody>
      </p:sp>
      <p:pic>
        <p:nvPicPr>
          <p:cNvPr id="8" name="Content Placeholder 7" descr="USB and RJ-45 type console ports plus AUX and other management interfaces on a Cisco ASR 1000 router (Image © and Courtesy of Cisco Systems, Inc. Unauthorized use not permitted)">
            <a:extLst>
              <a:ext uri="{FF2B5EF4-FFF2-40B4-BE49-F238E27FC236}">
                <a16:creationId xmlns:a16="http://schemas.microsoft.com/office/drawing/2014/main" id="{B9BBBB5C-FD27-40A8-9BE0-BBA02991EE65}"/>
              </a:ext>
            </a:extLst>
          </p:cNvPr>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2135" y="1254252"/>
            <a:ext cx="4983480" cy="2063496"/>
          </a:xfrm>
          <a:prstGeom prst="rect">
            <a:avLst/>
          </a:prstGeom>
          <a:noFill/>
          <a:ln>
            <a:noFill/>
          </a:ln>
        </p:spPr>
      </p:pic>
      <p:pic>
        <p:nvPicPr>
          <p:cNvPr id="12" name="Content Placeholder 11" descr="RJ-45 console port with cable connected - note also the Secure Digital slot for firmware updates and the MGT port next to the console port (Image by Sorapop Udomsri © 123rf.com)">
            <a:extLst>
              <a:ext uri="{FF2B5EF4-FFF2-40B4-BE49-F238E27FC236}">
                <a16:creationId xmlns:a16="http://schemas.microsoft.com/office/drawing/2014/main" id="{1741A802-92B9-43CA-B6C0-7D6A331C7745}"/>
              </a:ext>
            </a:extLst>
          </p:cNvPr>
          <p:cNvPicPr>
            <a:picLocks noGrp="1"/>
          </p:cNvPicPr>
          <p:nvPr>
            <p:ph sz="quarter" idx="13"/>
          </p:nvPr>
        </p:nvPicPr>
        <p:blipFill>
          <a:blip r:embed="rId4"/>
          <a:stretch>
            <a:fillRect/>
          </a:stretch>
        </p:blipFill>
        <p:spPr bwMode="auto">
          <a:xfrm>
            <a:off x="782526" y="3749675"/>
            <a:ext cx="4562697" cy="2743200"/>
          </a:xfrm>
          <a:prstGeom prst="rect">
            <a:avLst/>
          </a:prstGeom>
          <a:noFill/>
          <a:ln>
            <a:noFill/>
          </a:ln>
        </p:spPr>
      </p:pic>
      <p:sp>
        <p:nvSpPr>
          <p:cNvPr id="13" name="TextBox 12">
            <a:extLst>
              <a:ext uri="{FF2B5EF4-FFF2-40B4-BE49-F238E27FC236}">
                <a16:creationId xmlns:a16="http://schemas.microsoft.com/office/drawing/2014/main" id="{753B81CE-199B-46F6-B95C-3395BB37F8E0}"/>
              </a:ext>
            </a:extLst>
          </p:cNvPr>
          <p:cNvSpPr txBox="1"/>
          <p:nvPr/>
        </p:nvSpPr>
        <p:spPr>
          <a:xfrm>
            <a:off x="0" y="954393"/>
            <a:ext cx="5092997" cy="276999"/>
          </a:xfrm>
          <a:prstGeom prst="rect">
            <a:avLst/>
          </a:prstGeom>
          <a:noFill/>
        </p:spPr>
        <p:txBody>
          <a:bodyPr wrap="none" rtlCol="0">
            <a:spAutoFit/>
          </a:bodyPr>
          <a:lstStyle/>
          <a:p>
            <a:r>
              <a:rPr lang="en-GB" sz="1200" i="1" dirty="0">
                <a:solidFill>
                  <a:schemeClr val="accent4"/>
                </a:solidFill>
              </a:rPr>
              <a:t>Image © and Courtesy of Cisco Systems, Inc. Unauthorized use not permitted</a:t>
            </a:r>
            <a:endParaRPr lang="en-US" sz="1200" i="1" dirty="0">
              <a:solidFill>
                <a:schemeClr val="accent4"/>
              </a:solidFill>
            </a:endParaRPr>
          </a:p>
        </p:txBody>
      </p:sp>
      <p:sp>
        <p:nvSpPr>
          <p:cNvPr id="14" name="TextBox 13">
            <a:extLst>
              <a:ext uri="{FF2B5EF4-FFF2-40B4-BE49-F238E27FC236}">
                <a16:creationId xmlns:a16="http://schemas.microsoft.com/office/drawing/2014/main" id="{C1F526FB-D1A6-4638-B579-3FC6970FF3FF}"/>
              </a:ext>
            </a:extLst>
          </p:cNvPr>
          <p:cNvSpPr txBox="1"/>
          <p:nvPr/>
        </p:nvSpPr>
        <p:spPr>
          <a:xfrm>
            <a:off x="462618" y="3471404"/>
            <a:ext cx="2696316" cy="276999"/>
          </a:xfrm>
          <a:prstGeom prst="rect">
            <a:avLst/>
          </a:prstGeom>
          <a:noFill/>
        </p:spPr>
        <p:txBody>
          <a:bodyPr wrap="none" rtlCol="0">
            <a:spAutoFit/>
          </a:bodyPr>
          <a:lstStyle/>
          <a:p>
            <a:r>
              <a:rPr lang="en-GB" sz="1200" i="1" dirty="0">
                <a:solidFill>
                  <a:schemeClr val="accent4"/>
                </a:solidFill>
              </a:rPr>
              <a:t>Image by </a:t>
            </a:r>
            <a:r>
              <a:rPr lang="en-GB" sz="1200" i="1" dirty="0" err="1">
                <a:solidFill>
                  <a:schemeClr val="accent4"/>
                </a:solidFill>
              </a:rPr>
              <a:t>Sorapop</a:t>
            </a:r>
            <a:r>
              <a:rPr lang="en-GB" sz="1200" i="1" dirty="0">
                <a:solidFill>
                  <a:schemeClr val="accent4"/>
                </a:solidFill>
              </a:rPr>
              <a:t> </a:t>
            </a:r>
            <a:r>
              <a:rPr lang="en-GB" sz="1200" i="1" dirty="0" err="1">
                <a:solidFill>
                  <a:schemeClr val="accent4"/>
                </a:solidFill>
              </a:rPr>
              <a:t>Udomsri</a:t>
            </a:r>
            <a:r>
              <a:rPr lang="en-GB" sz="1200" i="1" dirty="0">
                <a:solidFill>
                  <a:schemeClr val="accent4"/>
                </a:solidFill>
              </a:rPr>
              <a:t> © 123rf.com</a:t>
            </a:r>
            <a:endParaRPr lang="en-US" sz="1200" i="1" dirty="0">
              <a:solidFill>
                <a:schemeClr val="accent4"/>
              </a:solidFill>
            </a:endParaRPr>
          </a:p>
        </p:txBody>
      </p:sp>
    </p:spTree>
    <p:extLst>
      <p:ext uri="{BB962C8B-B14F-4D97-AF65-F5344CB8AC3E}">
        <p14:creationId xmlns:p14="http://schemas.microsoft.com/office/powerpoint/2010/main" val="3450542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dirty="0"/>
              <a:t>File Transfer Protocol (FTP)</a:t>
            </a:r>
          </a:p>
        </p:txBody>
      </p:sp>
      <p:sp>
        <p:nvSpPr>
          <p:cNvPr id="2" name="Content Placeholder 1"/>
          <p:cNvSpPr>
            <a:spLocks noGrp="1"/>
          </p:cNvSpPr>
          <p:nvPr>
            <p:ph sz="half" idx="1"/>
          </p:nvPr>
        </p:nvSpPr>
        <p:spPr/>
        <p:txBody>
          <a:bodyPr>
            <a:normAutofit fontScale="92500"/>
          </a:bodyPr>
          <a:lstStyle/>
          <a:p>
            <a:r>
              <a:rPr lang="en-US" dirty="0"/>
              <a:t>Bidirectional, platform-independent file transfer</a:t>
            </a:r>
          </a:p>
          <a:p>
            <a:r>
              <a:rPr lang="en-US" dirty="0"/>
              <a:t>GUI/command clients</a:t>
            </a:r>
          </a:p>
          <a:p>
            <a:r>
              <a:rPr lang="en-US" dirty="0"/>
              <a:t>Active/passive transfer modes</a:t>
            </a:r>
          </a:p>
          <a:p>
            <a:pPr lvl="1"/>
            <a:r>
              <a:rPr lang="en-US" dirty="0"/>
              <a:t>Port 21 + Port 20</a:t>
            </a:r>
          </a:p>
          <a:p>
            <a:pPr lvl="1"/>
            <a:r>
              <a:rPr lang="en-US" dirty="0"/>
              <a:t>Port 21 + Ephemeral</a:t>
            </a:r>
          </a:p>
        </p:txBody>
      </p:sp>
      <p:pic>
        <p:nvPicPr>
          <p:cNvPr id="10" name="Content Placeholder 9" descr="FTP in active mode"/>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36792" y="1517035"/>
            <a:ext cx="4522342" cy="1537929"/>
          </a:xfrm>
        </p:spPr>
      </p:pic>
      <p:pic>
        <p:nvPicPr>
          <p:cNvPr id="11" name="Content Placeholder 10" descr="FTP in passive mode"/>
          <p:cNvPicPr>
            <a:picLocks noGrp="1"/>
          </p:cNvPicPr>
          <p:nvPr>
            <p:ph sz="quarter" idx="13"/>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36792" y="4352310"/>
            <a:ext cx="4522342" cy="1537929"/>
          </a:xfrm>
        </p:spPr>
      </p:pic>
      <p:sp>
        <p:nvSpPr>
          <p:cNvPr id="3" name="Footer Placeholder 2"/>
          <p:cNvSpPr>
            <a:spLocks noGrp="1"/>
          </p:cNvSpPr>
          <p:nvPr>
            <p:ph type="ftr" sz="quarter" idx="3"/>
          </p:nvPr>
        </p:nvSpPr>
        <p:spPr>
          <a:xfrm>
            <a:off x="0" y="6537325"/>
            <a:ext cx="12192000" cy="320675"/>
          </a:xfrm>
        </p:spPr>
        <p:txBody>
          <a:bodyPr/>
          <a:lstStyle/>
          <a:p>
            <a:r>
              <a:rPr lang="en-US"/>
              <a:t>5.5 Configuring Remote Access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491</a:t>
            </a:r>
          </a:p>
        </p:txBody>
      </p:sp>
      <p:sp>
        <p:nvSpPr>
          <p:cNvPr id="12294"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2295" name="Rectangle 5"/>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96382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C16D16-579B-431F-B4EE-9A8C63986DF2}"/>
              </a:ext>
            </a:extLst>
          </p:cNvPr>
          <p:cNvSpPr>
            <a:spLocks noGrp="1"/>
          </p:cNvSpPr>
          <p:nvPr>
            <p:ph type="title"/>
          </p:nvPr>
        </p:nvSpPr>
        <p:spPr/>
        <p:txBody>
          <a:bodyPr/>
          <a:lstStyle/>
          <a:p>
            <a:r>
              <a:rPr lang="en-US"/>
              <a:t>SFTP, FTPS, and TFTP</a:t>
            </a:r>
            <a:endParaRPr lang="en-US" dirty="0"/>
          </a:p>
        </p:txBody>
      </p:sp>
      <p:sp>
        <p:nvSpPr>
          <p:cNvPr id="6" name="Content Placeholder 5">
            <a:extLst>
              <a:ext uri="{FF2B5EF4-FFF2-40B4-BE49-F238E27FC236}">
                <a16:creationId xmlns:a16="http://schemas.microsoft.com/office/drawing/2014/main" id="{A9F37893-5158-465C-9E0F-47564527086E}"/>
              </a:ext>
            </a:extLst>
          </p:cNvPr>
          <p:cNvSpPr>
            <a:spLocks noGrp="1"/>
          </p:cNvSpPr>
          <p:nvPr>
            <p:ph sz="half" idx="1"/>
          </p:nvPr>
        </p:nvSpPr>
        <p:spPr/>
        <p:txBody>
          <a:bodyPr>
            <a:normAutofit fontScale="70000" lnSpcReduction="20000"/>
          </a:bodyPr>
          <a:lstStyle/>
          <a:p>
            <a:r>
              <a:rPr lang="en-US" dirty="0"/>
              <a:t>SFTP – using FTP over SSH (port 22)</a:t>
            </a:r>
          </a:p>
          <a:p>
            <a:r>
              <a:rPr lang="en-US" dirty="0"/>
              <a:t>FTP over SSL (FTPS)</a:t>
            </a:r>
          </a:p>
          <a:p>
            <a:pPr lvl="1"/>
            <a:r>
              <a:rPr lang="en-US" dirty="0"/>
              <a:t>Explicit TLS (FTPES) - use the AUTH TLS command to upgrade an unsecure connection established over port 21 </a:t>
            </a:r>
          </a:p>
          <a:p>
            <a:pPr lvl="1"/>
            <a:r>
              <a:rPr lang="en-US" dirty="0"/>
              <a:t>Implicit TLS (FTPS) - negotiate an SSL/TLS tunnel before the exchange of any FTP commands</a:t>
            </a:r>
          </a:p>
          <a:p>
            <a:pPr lvl="1"/>
            <a:r>
              <a:rPr lang="en-US" dirty="0"/>
              <a:t>Uses the secure port 990 for the control connection</a:t>
            </a:r>
          </a:p>
          <a:p>
            <a:r>
              <a:rPr lang="en-US" dirty="0"/>
              <a:t>Trivial File Transfer Protocol (TFTP)</a:t>
            </a:r>
          </a:p>
        </p:txBody>
      </p:sp>
      <p:sp>
        <p:nvSpPr>
          <p:cNvPr id="4" name="Footer Placeholder 3">
            <a:extLst>
              <a:ext uri="{FF2B5EF4-FFF2-40B4-BE49-F238E27FC236}">
                <a16:creationId xmlns:a16="http://schemas.microsoft.com/office/drawing/2014/main" id="{762B85B7-7CDA-4942-A11F-21A29F3D4ADE}"/>
              </a:ext>
            </a:extLst>
          </p:cNvPr>
          <p:cNvSpPr>
            <a:spLocks noGrp="1"/>
          </p:cNvSpPr>
          <p:nvPr>
            <p:ph type="ftr" sz="quarter" idx="3"/>
          </p:nvPr>
        </p:nvSpPr>
        <p:spPr/>
        <p:txBody>
          <a:bodyPr/>
          <a:lstStyle/>
          <a:p>
            <a:r>
              <a:rPr lang="en-US"/>
              <a:t>5.5 Configuring Remote Access</a:t>
            </a:r>
            <a:endParaRPr lang="en-US" dirty="0"/>
          </a:p>
        </p:txBody>
      </p:sp>
      <p:sp>
        <p:nvSpPr>
          <p:cNvPr id="5" name="Slide Number Placeholder 4">
            <a:extLst>
              <a:ext uri="{FF2B5EF4-FFF2-40B4-BE49-F238E27FC236}">
                <a16:creationId xmlns:a16="http://schemas.microsoft.com/office/drawing/2014/main" id="{70EA3040-9666-474A-9850-E3E9378A23CE}"/>
              </a:ext>
            </a:extLst>
          </p:cNvPr>
          <p:cNvSpPr>
            <a:spLocks noGrp="1"/>
          </p:cNvSpPr>
          <p:nvPr>
            <p:ph type="sldNum" sz="quarter" idx="4"/>
          </p:nvPr>
        </p:nvSpPr>
        <p:spPr/>
        <p:txBody>
          <a:bodyPr/>
          <a:lstStyle/>
          <a:p>
            <a:r>
              <a:rPr lang="en-US" dirty="0"/>
              <a:t>493</a:t>
            </a:r>
          </a:p>
        </p:txBody>
      </p:sp>
      <p:pic>
        <p:nvPicPr>
          <p:cNvPr id="8" name="Content Placeholder 7" descr="WinSCP SFTP client (winscp.net)">
            <a:extLst>
              <a:ext uri="{FF2B5EF4-FFF2-40B4-BE49-F238E27FC236}">
                <a16:creationId xmlns:a16="http://schemas.microsoft.com/office/drawing/2014/main" id="{A6A4F77F-F18C-4F1E-B202-924EEE9B32D6}"/>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26163" y="1710227"/>
            <a:ext cx="5940425" cy="3986821"/>
          </a:xfrm>
          <a:prstGeom prst="rect">
            <a:avLst/>
          </a:prstGeom>
          <a:noFill/>
          <a:ln>
            <a:noFill/>
          </a:ln>
        </p:spPr>
      </p:pic>
    </p:spTree>
    <p:extLst>
      <p:ext uri="{BB962C8B-B14F-4D97-AF65-F5344CB8AC3E}">
        <p14:creationId xmlns:p14="http://schemas.microsoft.com/office/powerpoint/2010/main" val="2011348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6910DC-A12D-4200-A8EF-CE7F52B0C165}"/>
              </a:ext>
            </a:extLst>
          </p:cNvPr>
          <p:cNvSpPr>
            <a:spLocks noGrp="1"/>
          </p:cNvSpPr>
          <p:nvPr>
            <p:ph idx="1"/>
          </p:nvPr>
        </p:nvSpPr>
        <p:spPr/>
        <p:txBody>
          <a:bodyPr>
            <a:normAutofit fontScale="55000" lnSpcReduction="20000"/>
          </a:bodyPr>
          <a:lstStyle/>
          <a:p>
            <a:r>
              <a:rPr lang="en-US" dirty="0"/>
              <a:t>WAN links can be used to run a number of packet switched data services, including Frame Relay, ATM, MPLS, and PPP.</a:t>
            </a:r>
          </a:p>
          <a:p>
            <a:r>
              <a:rPr lang="en-US" dirty="0"/>
              <a:t>SSL/TLS and IPsec enable the creation of secure VPNs by encrypting traffic (secure tunneling). VPNs can be used in different topologies, such as host-to-site or site-to-site.</a:t>
            </a:r>
          </a:p>
          <a:p>
            <a:r>
              <a:rPr lang="en-US" dirty="0"/>
              <a:t>Remote access protocols can be used for administration and file transfer but care must be taken to distinguish secure and unsecure protocols.</a:t>
            </a:r>
          </a:p>
        </p:txBody>
      </p:sp>
      <p:sp>
        <p:nvSpPr>
          <p:cNvPr id="3" name="Footer Placeholder 2">
            <a:extLst>
              <a:ext uri="{FF2B5EF4-FFF2-40B4-BE49-F238E27FC236}">
                <a16:creationId xmlns:a16="http://schemas.microsoft.com/office/drawing/2014/main" id="{36B33C59-7F22-4FEE-9E58-387AA4EE82A8}"/>
              </a:ext>
            </a:extLst>
          </p:cNvPr>
          <p:cNvSpPr>
            <a:spLocks noGrp="1"/>
          </p:cNvSpPr>
          <p:nvPr>
            <p:ph type="ftr" sz="quarter" idx="3"/>
          </p:nvPr>
        </p:nvSpPr>
        <p:spPr/>
        <p:txBody>
          <a:bodyPr/>
          <a:lstStyle/>
          <a:p>
            <a:r>
              <a:rPr lang="en-US"/>
              <a:t>5.5 Configuring Remote Access</a:t>
            </a:r>
            <a:endParaRPr lang="en-US" dirty="0"/>
          </a:p>
        </p:txBody>
      </p:sp>
      <p:sp>
        <p:nvSpPr>
          <p:cNvPr id="4" name="Slide Number Placeholder 3">
            <a:extLst>
              <a:ext uri="{FF2B5EF4-FFF2-40B4-BE49-F238E27FC236}">
                <a16:creationId xmlns:a16="http://schemas.microsoft.com/office/drawing/2014/main" id="{C85DB400-71B1-4814-9E97-6ACD6AFBFFA4}"/>
              </a:ext>
            </a:extLst>
          </p:cNvPr>
          <p:cNvSpPr>
            <a:spLocks noGrp="1"/>
          </p:cNvSpPr>
          <p:nvPr>
            <p:ph type="sldNum" sz="quarter" idx="4"/>
          </p:nvPr>
        </p:nvSpPr>
        <p:spPr/>
        <p:txBody>
          <a:bodyPr/>
          <a:lstStyle/>
          <a:p>
            <a:r>
              <a:rPr lang="en-US" dirty="0"/>
              <a:t>494</a:t>
            </a:r>
          </a:p>
        </p:txBody>
      </p:sp>
    </p:spTree>
    <p:extLst>
      <p:ext uri="{BB962C8B-B14F-4D97-AF65-F5344CB8AC3E}">
        <p14:creationId xmlns:p14="http://schemas.microsoft.com/office/powerpoint/2010/main" val="2061708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1FE6C9-F8BF-4902-8C9C-13117994B039}"/>
              </a:ext>
            </a:extLst>
          </p:cNvPr>
          <p:cNvSpPr>
            <a:spLocks noGrp="1"/>
          </p:cNvSpPr>
          <p:nvPr>
            <p:ph idx="1"/>
          </p:nvPr>
        </p:nvSpPr>
        <p:spPr/>
        <p:txBody>
          <a:bodyPr/>
          <a:lstStyle/>
          <a:p>
            <a:r>
              <a:rPr lang="en-US" dirty="0"/>
              <a:t>Lab 15 / Configuring Secure Access Channels</a:t>
            </a:r>
          </a:p>
          <a:p>
            <a:r>
              <a:rPr lang="en-US" dirty="0"/>
              <a:t>Lab 16 / Configuring a Virtual Private Network</a:t>
            </a:r>
          </a:p>
        </p:txBody>
      </p:sp>
      <p:sp>
        <p:nvSpPr>
          <p:cNvPr id="3" name="Footer Placeholder 2">
            <a:extLst>
              <a:ext uri="{FF2B5EF4-FFF2-40B4-BE49-F238E27FC236}">
                <a16:creationId xmlns:a16="http://schemas.microsoft.com/office/drawing/2014/main" id="{DF3283C8-6686-44F7-82E4-757049076C4B}"/>
              </a:ext>
            </a:extLst>
          </p:cNvPr>
          <p:cNvSpPr>
            <a:spLocks noGrp="1"/>
          </p:cNvSpPr>
          <p:nvPr>
            <p:ph type="ftr" sz="quarter" idx="3"/>
          </p:nvPr>
        </p:nvSpPr>
        <p:spPr/>
        <p:txBody>
          <a:bodyPr/>
          <a:lstStyle/>
          <a:p>
            <a:r>
              <a:rPr lang="en-US"/>
              <a:t>5.5 Configuring Remote Access</a:t>
            </a:r>
            <a:endParaRPr lang="en-US" dirty="0"/>
          </a:p>
        </p:txBody>
      </p:sp>
    </p:spTree>
    <p:extLst>
      <p:ext uri="{BB962C8B-B14F-4D97-AF65-F5344CB8AC3E}">
        <p14:creationId xmlns:p14="http://schemas.microsoft.com/office/powerpoint/2010/main" val="2172890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3"/>
          <p:cNvSpPr>
            <a:spLocks noGrp="1"/>
          </p:cNvSpPr>
          <p:nvPr>
            <p:ph idx="1"/>
          </p:nvPr>
        </p:nvSpPr>
        <p:spPr/>
        <p:txBody>
          <a:bodyPr>
            <a:normAutofit/>
          </a:bodyPr>
          <a:lstStyle/>
          <a:p>
            <a:r>
              <a:rPr lang="en-US" dirty="0"/>
              <a:t>Connectivity between different sites</a:t>
            </a:r>
          </a:p>
          <a:p>
            <a:r>
              <a:rPr lang="en-US" dirty="0"/>
              <a:t>Mobile access to corporate data</a:t>
            </a:r>
          </a:p>
          <a:p>
            <a:r>
              <a:rPr lang="en-US" dirty="0"/>
              <a:t>Sharing data with customers and suppliers (an extranet)</a:t>
            </a:r>
          </a:p>
          <a:p>
            <a:r>
              <a:rPr lang="en-US" dirty="0"/>
              <a:t>Remote administration of servers and workstations</a:t>
            </a:r>
            <a:endParaRPr lang="en-US" altLang="en-US" noProof="0" dirty="0"/>
          </a:p>
        </p:txBody>
      </p:sp>
      <p:sp>
        <p:nvSpPr>
          <p:cNvPr id="10242" name="Rectangle 2"/>
          <p:cNvSpPr>
            <a:spLocks noGrp="1" noChangeArrowheads="1"/>
          </p:cNvSpPr>
          <p:nvPr>
            <p:ph type="title"/>
          </p:nvPr>
        </p:nvSpPr>
        <p:spPr/>
        <p:txBody>
          <a:bodyPr/>
          <a:lstStyle/>
          <a:p>
            <a:r>
              <a:rPr lang="en-US" altLang="en-US" noProof="0"/>
              <a:t>Remote Access Services</a:t>
            </a:r>
            <a:endParaRPr lang="en-US" altLang="en-US" noProof="0" dirty="0"/>
          </a:p>
        </p:txBody>
      </p:sp>
      <p:sp>
        <p:nvSpPr>
          <p:cNvPr id="2" name="Footer Placeholder 1"/>
          <p:cNvSpPr>
            <a:spLocks noGrp="1"/>
          </p:cNvSpPr>
          <p:nvPr>
            <p:ph type="ftr" sz="quarter" idx="3"/>
          </p:nvPr>
        </p:nvSpPr>
        <p:spPr/>
        <p:txBody>
          <a:bodyPr/>
          <a:lstStyle/>
          <a:p>
            <a:r>
              <a:rPr lang="en-GB"/>
              <a:t>5.5 Configuring Remote Access</a:t>
            </a:r>
            <a:endParaRPr lang="en-US" dirty="0"/>
          </a:p>
        </p:txBody>
      </p:sp>
      <p:sp>
        <p:nvSpPr>
          <p:cNvPr id="3" name="Slide Number Placeholder 2"/>
          <p:cNvSpPr>
            <a:spLocks noGrp="1"/>
          </p:cNvSpPr>
          <p:nvPr>
            <p:ph type="sldNum" sz="quarter" idx="4"/>
          </p:nvPr>
        </p:nvSpPr>
        <p:spPr/>
        <p:txBody>
          <a:bodyPr/>
          <a:lstStyle/>
          <a:p>
            <a:r>
              <a:rPr lang="en-US" dirty="0"/>
              <a:t>469</a:t>
            </a:r>
          </a:p>
        </p:txBody>
      </p:sp>
      <p:sp>
        <p:nvSpPr>
          <p:cNvPr id="10246"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053751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lstStyle/>
          <a:p>
            <a:r>
              <a:rPr lang="en-US" altLang="en-US" noProof="0" dirty="0"/>
              <a:t>Packet-switched</a:t>
            </a:r>
          </a:p>
          <a:p>
            <a:r>
              <a:rPr lang="en-US" altLang="en-US" noProof="0" dirty="0"/>
              <a:t>Connection-oriented circuits</a:t>
            </a:r>
          </a:p>
          <a:p>
            <a:r>
              <a:rPr lang="en-US" altLang="en-US" noProof="0" dirty="0"/>
              <a:t>Congestion control/Quality of Service (QoS)</a:t>
            </a:r>
          </a:p>
          <a:p>
            <a:endParaRPr lang="en-US" altLang="en-US" noProof="0" dirty="0"/>
          </a:p>
        </p:txBody>
      </p:sp>
      <p:sp>
        <p:nvSpPr>
          <p:cNvPr id="15362" name="Title 1"/>
          <p:cNvSpPr>
            <a:spLocks noGrp="1"/>
          </p:cNvSpPr>
          <p:nvPr>
            <p:ph type="title"/>
          </p:nvPr>
        </p:nvSpPr>
        <p:spPr/>
        <p:txBody>
          <a:bodyPr/>
          <a:lstStyle/>
          <a:p>
            <a:r>
              <a:rPr lang="en-US" altLang="en-US" noProof="0"/>
              <a:t>Frame Relay</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5.5 Configuring Remote Access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469</a:t>
            </a:r>
          </a:p>
        </p:txBody>
      </p:sp>
    </p:spTree>
    <p:extLst>
      <p:ext uri="{BB962C8B-B14F-4D97-AF65-F5344CB8AC3E}">
        <p14:creationId xmlns:p14="http://schemas.microsoft.com/office/powerpoint/2010/main" val="469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lstStyle/>
          <a:p>
            <a:r>
              <a:rPr lang="en-US" altLang="en-US" noProof="0"/>
              <a:t>Fixed-length packet (cell) switched</a:t>
            </a:r>
          </a:p>
          <a:p>
            <a:r>
              <a:rPr lang="en-US" altLang="en-US" noProof="0"/>
              <a:t>Traffic shaping and QoS</a:t>
            </a:r>
          </a:p>
          <a:p>
            <a:endParaRPr lang="en-US" altLang="en-US" noProof="0" dirty="0"/>
          </a:p>
        </p:txBody>
      </p:sp>
      <p:sp>
        <p:nvSpPr>
          <p:cNvPr id="13314" name="Title 1"/>
          <p:cNvSpPr>
            <a:spLocks noGrp="1"/>
          </p:cNvSpPr>
          <p:nvPr>
            <p:ph type="title"/>
          </p:nvPr>
        </p:nvSpPr>
        <p:spPr/>
        <p:txBody>
          <a:bodyPr/>
          <a:lstStyle/>
          <a:p>
            <a:r>
              <a:rPr lang="en-US" noProof="0"/>
              <a:t>Asynchronous Transfer Mode (ATM)</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5.5 Configuring Remote Access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470</a:t>
            </a:r>
          </a:p>
        </p:txBody>
      </p:sp>
      <p:sp>
        <p:nvSpPr>
          <p:cNvPr id="16390"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pic>
        <p:nvPicPr>
          <p:cNvPr id="1639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6350" y="3086100"/>
            <a:ext cx="70993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9212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noProof="0"/>
              <a:t>Multiprotocol Label Switching (MPLS)</a:t>
            </a:r>
            <a:endParaRPr lang="en-US" altLang="en-US" noProof="0" dirty="0"/>
          </a:p>
        </p:txBody>
      </p:sp>
      <p:sp>
        <p:nvSpPr>
          <p:cNvPr id="15363" name="Content Placeholder 2"/>
          <p:cNvSpPr>
            <a:spLocks noGrp="1"/>
          </p:cNvSpPr>
          <p:nvPr>
            <p:ph sz="half" idx="1"/>
          </p:nvPr>
        </p:nvSpPr>
        <p:spPr/>
        <p:txBody>
          <a:bodyPr>
            <a:normAutofit fontScale="70000" lnSpcReduction="20000"/>
          </a:bodyPr>
          <a:lstStyle/>
          <a:p>
            <a:r>
              <a:rPr lang="en-US" noProof="0"/>
              <a:t>Traffic integrator</a:t>
            </a:r>
          </a:p>
          <a:p>
            <a:r>
              <a:rPr lang="en-US" noProof="0"/>
              <a:t>Packet-switched</a:t>
            </a:r>
          </a:p>
          <a:p>
            <a:r>
              <a:rPr lang="en-US" noProof="0"/>
              <a:t>Packet tagging (label or shim)</a:t>
            </a:r>
          </a:p>
          <a:p>
            <a:r>
              <a:rPr lang="en-US" noProof="0"/>
              <a:t>Label Edge Routers (LER) on border of MPLS cloud containing Label Switched Routers (LSR)</a:t>
            </a:r>
          </a:p>
          <a:p>
            <a:r>
              <a:rPr lang="en-US" noProof="0"/>
              <a:t>Label Switched Path (LSP) for packet through the cloud </a:t>
            </a:r>
          </a:p>
          <a:p>
            <a:r>
              <a:rPr lang="en-US" noProof="0"/>
              <a:t>Constraint-based routing</a:t>
            </a:r>
            <a:endParaRPr lang="en-US" noProof="0" dirty="0"/>
          </a:p>
        </p:txBody>
      </p:sp>
      <p:pic>
        <p:nvPicPr>
          <p:cNvPr id="17414" name="Content Placeholder 6" descr="MPLS topology"/>
          <p:cNvPicPr>
            <a:picLocks noGrp="1"/>
          </p:cNvPicPr>
          <p:nvPr>
            <p:ph sz="half" idx="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64058" y="2323658"/>
            <a:ext cx="4264635" cy="2759958"/>
          </a:xfrm>
        </p:spPr>
      </p:pic>
      <p:sp>
        <p:nvSpPr>
          <p:cNvPr id="2" name="Footer Placeholder 1"/>
          <p:cNvSpPr>
            <a:spLocks noGrp="1"/>
          </p:cNvSpPr>
          <p:nvPr>
            <p:ph type="ftr" sz="quarter" idx="3"/>
          </p:nvPr>
        </p:nvSpPr>
        <p:spPr>
          <a:xfrm>
            <a:off x="0" y="6537325"/>
            <a:ext cx="12192000" cy="320675"/>
          </a:xfrm>
        </p:spPr>
        <p:txBody>
          <a:bodyPr/>
          <a:lstStyle/>
          <a:p>
            <a:r>
              <a:rPr lang="en-US"/>
              <a:t>5.5 Configuring Remote Access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472</a:t>
            </a:r>
          </a:p>
        </p:txBody>
      </p:sp>
    </p:spTree>
    <p:extLst>
      <p:ext uri="{BB962C8B-B14F-4D97-AF65-F5344CB8AC3E}">
        <p14:creationId xmlns:p14="http://schemas.microsoft.com/office/powerpoint/2010/main" val="3880318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3"/>
          <p:cNvSpPr>
            <a:spLocks noGrp="1"/>
          </p:cNvSpPr>
          <p:nvPr>
            <p:ph idx="1"/>
          </p:nvPr>
        </p:nvSpPr>
        <p:spPr/>
        <p:txBody>
          <a:bodyPr>
            <a:normAutofit/>
          </a:bodyPr>
          <a:lstStyle/>
          <a:p>
            <a:r>
              <a:rPr lang="en-US" altLang="en-US" dirty="0"/>
              <a:t>Data link transport for network protocols over WAN links</a:t>
            </a:r>
          </a:p>
          <a:p>
            <a:r>
              <a:rPr lang="en-US" altLang="en-US" dirty="0"/>
              <a:t>Used for dial-up/residential Internet access</a:t>
            </a:r>
          </a:p>
          <a:p>
            <a:r>
              <a:rPr lang="en-US" altLang="en-US" dirty="0"/>
              <a:t>PPP over Ethernet/ATM (PPPoE/PPPoA)</a:t>
            </a:r>
          </a:p>
          <a:p>
            <a:endParaRPr lang="en-US" altLang="en-US" noProof="0" dirty="0"/>
          </a:p>
        </p:txBody>
      </p:sp>
      <p:sp>
        <p:nvSpPr>
          <p:cNvPr id="10242" name="Rectangle 2"/>
          <p:cNvSpPr>
            <a:spLocks noGrp="1" noChangeArrowheads="1"/>
          </p:cNvSpPr>
          <p:nvPr>
            <p:ph type="title"/>
          </p:nvPr>
        </p:nvSpPr>
        <p:spPr/>
        <p:txBody>
          <a:bodyPr/>
          <a:lstStyle/>
          <a:p>
            <a:r>
              <a:rPr lang="en-US" altLang="en-US" dirty="0"/>
              <a:t>Point-to-Point Protocol (PPP)</a:t>
            </a:r>
            <a:endParaRPr lang="en-US" altLang="en-US" noProof="0" dirty="0"/>
          </a:p>
        </p:txBody>
      </p:sp>
      <p:sp>
        <p:nvSpPr>
          <p:cNvPr id="2" name="Footer Placeholder 1"/>
          <p:cNvSpPr>
            <a:spLocks noGrp="1"/>
          </p:cNvSpPr>
          <p:nvPr>
            <p:ph type="ftr" sz="quarter" idx="3"/>
          </p:nvPr>
        </p:nvSpPr>
        <p:spPr/>
        <p:txBody>
          <a:bodyPr/>
          <a:lstStyle/>
          <a:p>
            <a:r>
              <a:rPr lang="en-GB"/>
              <a:t>5.5 Configuring Remote Access</a:t>
            </a:r>
            <a:endParaRPr lang="en-US" dirty="0"/>
          </a:p>
        </p:txBody>
      </p:sp>
      <p:sp>
        <p:nvSpPr>
          <p:cNvPr id="3" name="Slide Number Placeholder 2"/>
          <p:cNvSpPr>
            <a:spLocks noGrp="1"/>
          </p:cNvSpPr>
          <p:nvPr>
            <p:ph type="sldNum" sz="quarter" idx="4"/>
          </p:nvPr>
        </p:nvSpPr>
        <p:spPr/>
        <p:txBody>
          <a:bodyPr/>
          <a:lstStyle/>
          <a:p>
            <a:r>
              <a:rPr lang="en-US" dirty="0"/>
              <a:t>473</a:t>
            </a:r>
          </a:p>
        </p:txBody>
      </p:sp>
      <p:sp>
        <p:nvSpPr>
          <p:cNvPr id="10246"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15265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52FD14-A2B2-4A02-A307-6058E9839FD3}"/>
              </a:ext>
            </a:extLst>
          </p:cNvPr>
          <p:cNvSpPr>
            <a:spLocks noGrp="1"/>
          </p:cNvSpPr>
          <p:nvPr>
            <p:ph idx="1"/>
          </p:nvPr>
        </p:nvSpPr>
        <p:spPr/>
        <p:txBody>
          <a:bodyPr/>
          <a:lstStyle/>
          <a:p>
            <a:r>
              <a:rPr lang="en-US" dirty="0"/>
              <a:t>Session Initiation Protocol (SIP) used for VoIP</a:t>
            </a:r>
          </a:p>
          <a:p>
            <a:r>
              <a:rPr lang="en-US" dirty="0"/>
              <a:t>Provide a low-latency channel for organization’s VoIP/video conferencing traffic</a:t>
            </a:r>
          </a:p>
          <a:p>
            <a:r>
              <a:rPr lang="en-US" dirty="0"/>
              <a:t>Often provisioned using MPLS</a:t>
            </a:r>
          </a:p>
          <a:p>
            <a:r>
              <a:rPr lang="en-US" dirty="0"/>
              <a:t>Security issues</a:t>
            </a:r>
          </a:p>
        </p:txBody>
      </p:sp>
      <p:sp>
        <p:nvSpPr>
          <p:cNvPr id="3" name="Title 2">
            <a:extLst>
              <a:ext uri="{FF2B5EF4-FFF2-40B4-BE49-F238E27FC236}">
                <a16:creationId xmlns:a16="http://schemas.microsoft.com/office/drawing/2014/main" id="{516795A5-87FE-4D6F-BB56-81AF1159BA6D}"/>
              </a:ext>
            </a:extLst>
          </p:cNvPr>
          <p:cNvSpPr>
            <a:spLocks noGrp="1"/>
          </p:cNvSpPr>
          <p:nvPr>
            <p:ph type="title"/>
          </p:nvPr>
        </p:nvSpPr>
        <p:spPr/>
        <p:txBody>
          <a:bodyPr/>
          <a:lstStyle/>
          <a:p>
            <a:r>
              <a:rPr lang="en-US" dirty="0"/>
              <a:t>SIP Trunks</a:t>
            </a:r>
          </a:p>
        </p:txBody>
      </p:sp>
      <p:sp>
        <p:nvSpPr>
          <p:cNvPr id="4" name="Footer Placeholder 3">
            <a:extLst>
              <a:ext uri="{FF2B5EF4-FFF2-40B4-BE49-F238E27FC236}">
                <a16:creationId xmlns:a16="http://schemas.microsoft.com/office/drawing/2014/main" id="{4761AB2B-4AC1-4885-B1EF-8C34E2BE42DD}"/>
              </a:ext>
            </a:extLst>
          </p:cNvPr>
          <p:cNvSpPr>
            <a:spLocks noGrp="1"/>
          </p:cNvSpPr>
          <p:nvPr>
            <p:ph type="ftr" sz="quarter" idx="3"/>
          </p:nvPr>
        </p:nvSpPr>
        <p:spPr/>
        <p:txBody>
          <a:bodyPr/>
          <a:lstStyle/>
          <a:p>
            <a:r>
              <a:rPr lang="en-US"/>
              <a:t>5.5 Configuring Remote Access</a:t>
            </a:r>
            <a:endParaRPr lang="en-US" dirty="0"/>
          </a:p>
        </p:txBody>
      </p:sp>
      <p:sp>
        <p:nvSpPr>
          <p:cNvPr id="5" name="Slide Number Placeholder 4">
            <a:extLst>
              <a:ext uri="{FF2B5EF4-FFF2-40B4-BE49-F238E27FC236}">
                <a16:creationId xmlns:a16="http://schemas.microsoft.com/office/drawing/2014/main" id="{1897FA65-D43B-410D-9ECF-CD552BE36DBD}"/>
              </a:ext>
            </a:extLst>
          </p:cNvPr>
          <p:cNvSpPr>
            <a:spLocks noGrp="1"/>
          </p:cNvSpPr>
          <p:nvPr>
            <p:ph type="sldNum" sz="quarter" idx="4"/>
          </p:nvPr>
        </p:nvSpPr>
        <p:spPr/>
        <p:txBody>
          <a:bodyPr/>
          <a:lstStyle/>
          <a:p>
            <a:r>
              <a:rPr lang="en-US" dirty="0"/>
              <a:t>474</a:t>
            </a:r>
          </a:p>
        </p:txBody>
      </p:sp>
    </p:spTree>
    <p:extLst>
      <p:ext uri="{BB962C8B-B14F-4D97-AF65-F5344CB8AC3E}">
        <p14:creationId xmlns:p14="http://schemas.microsoft.com/office/powerpoint/2010/main" val="1587849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3"/>
          <p:cNvSpPr>
            <a:spLocks noGrp="1"/>
          </p:cNvSpPr>
          <p:nvPr>
            <p:ph idx="1"/>
          </p:nvPr>
        </p:nvSpPr>
        <p:spPr/>
        <p:txBody>
          <a:bodyPr>
            <a:normAutofit/>
          </a:bodyPr>
          <a:lstStyle/>
          <a:p>
            <a:r>
              <a:rPr lang="en-US" altLang="en-US" dirty="0"/>
              <a:t>Establish a host on the same logical network over a connection through a different network</a:t>
            </a:r>
            <a:endParaRPr lang="en-US" altLang="en-US" noProof="0" dirty="0"/>
          </a:p>
          <a:p>
            <a:endParaRPr lang="en-US" altLang="en-US" noProof="0" dirty="0"/>
          </a:p>
        </p:txBody>
      </p:sp>
      <p:sp>
        <p:nvSpPr>
          <p:cNvPr id="10242" name="Rectangle 2"/>
          <p:cNvSpPr>
            <a:spLocks noGrp="1" noChangeArrowheads="1"/>
          </p:cNvSpPr>
          <p:nvPr>
            <p:ph type="title"/>
          </p:nvPr>
        </p:nvSpPr>
        <p:spPr/>
        <p:txBody>
          <a:bodyPr/>
          <a:lstStyle/>
          <a:p>
            <a:r>
              <a:rPr lang="en-US" altLang="en-US" dirty="0"/>
              <a:t>Tunneling/Encapsulation</a:t>
            </a:r>
          </a:p>
        </p:txBody>
      </p:sp>
      <p:pic>
        <p:nvPicPr>
          <p:cNvPr id="7" name="Picture 10"/>
          <p:cNvPicPr>
            <a:picLocks noGrp="1" noChangeAspect="1" noChangeArrowheads="1"/>
          </p:cNvPicPr>
          <p:nvPr>
            <p:ph idx="12"/>
          </p:nvPr>
        </p:nvPicPr>
        <p:blipFill>
          <a:blip r:embed="rId3">
            <a:extLst>
              <a:ext uri="{28A0092B-C50C-407E-A947-70E740481C1C}">
                <a14:useLocalDpi xmlns:a14="http://schemas.microsoft.com/office/drawing/2010/main" val="0"/>
              </a:ext>
            </a:extLst>
          </a:blip>
          <a:stretch>
            <a:fillRect/>
          </a:stretch>
        </p:blipFill>
        <p:spPr>
          <a:xfrm>
            <a:off x="2201912" y="3243664"/>
            <a:ext cx="7758014" cy="3501998"/>
          </a:xfrm>
        </p:spPr>
      </p:pic>
      <p:sp>
        <p:nvSpPr>
          <p:cNvPr id="2" name="Footer Placeholder 1"/>
          <p:cNvSpPr>
            <a:spLocks noGrp="1"/>
          </p:cNvSpPr>
          <p:nvPr>
            <p:ph type="ftr" sz="quarter" idx="3"/>
          </p:nvPr>
        </p:nvSpPr>
        <p:spPr>
          <a:xfrm>
            <a:off x="0" y="6537325"/>
            <a:ext cx="12192000" cy="320675"/>
          </a:xfrm>
        </p:spPr>
        <p:txBody>
          <a:bodyPr/>
          <a:lstStyle/>
          <a:p>
            <a:r>
              <a:rPr lang="en-GB"/>
              <a:t>5.5 Configuring Remote Access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475</a:t>
            </a:r>
          </a:p>
        </p:txBody>
      </p:sp>
      <p:sp>
        <p:nvSpPr>
          <p:cNvPr id="10246" name="Rectangle 6"/>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927853221"/>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44</TotalTime>
  <Words>1665</Words>
  <Application>Microsoft Office PowerPoint</Application>
  <PresentationFormat>Widescreen</PresentationFormat>
  <Paragraphs>197</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Remote Access Services</vt:lpstr>
      <vt:lpstr>Frame Relay</vt:lpstr>
      <vt:lpstr>Asynchronous Transfer Mode (ATM)</vt:lpstr>
      <vt:lpstr>Multiprotocol Label Switching (MPLS)</vt:lpstr>
      <vt:lpstr>Point-to-Point Protocol (PPP)</vt:lpstr>
      <vt:lpstr>SIP Trunks</vt:lpstr>
      <vt:lpstr>Tunneling/Encapsulation</vt:lpstr>
      <vt:lpstr>Virtual Private Network (VPN) Topologies</vt:lpstr>
      <vt:lpstr>SSL/TLS/DTLS VPN</vt:lpstr>
      <vt:lpstr>IP Security (IPsec)</vt:lpstr>
      <vt:lpstr>IPsec Transport and Tunnel Modes</vt:lpstr>
      <vt:lpstr>Dynamic Multipoint VPN (DMVPN)</vt:lpstr>
      <vt:lpstr>Internet Key Exchange (IKE)</vt:lpstr>
      <vt:lpstr>Remote Access Servers</vt:lpstr>
      <vt:lpstr>Telnet</vt:lpstr>
      <vt:lpstr>Secure Shell (SSH)</vt:lpstr>
      <vt:lpstr>SSH Client Authentication</vt:lpstr>
      <vt:lpstr>Remote Desktop Protocol and VNC</vt:lpstr>
      <vt:lpstr>Managing Network Appliances</vt:lpstr>
      <vt:lpstr>File Transfer Protocol (FTP)</vt:lpstr>
      <vt:lpstr>SFTP, FTPS, and TFTP</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5.5 Configuring Remote Access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23</cp:revision>
  <dcterms:created xsi:type="dcterms:W3CDTF">2018-02-13T03:49:31Z</dcterms:created>
  <dcterms:modified xsi:type="dcterms:W3CDTF">2018-05-25T23:54:52Z</dcterms:modified>
  <cp:category>© 2018 gtslearning</cp:category>
</cp:coreProperties>
</file>