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84" r:id="rId6"/>
    <p:sldId id="260" r:id="rId7"/>
    <p:sldId id="261" r:id="rId8"/>
    <p:sldId id="262" r:id="rId9"/>
    <p:sldId id="263" r:id="rId10"/>
    <p:sldId id="264" r:id="rId11"/>
    <p:sldId id="266" r:id="rId12"/>
    <p:sldId id="275" r:id="rId13"/>
    <p:sldId id="267" r:id="rId14"/>
    <p:sldId id="270" r:id="rId15"/>
    <p:sldId id="271" r:id="rId16"/>
    <p:sldId id="276" r:id="rId17"/>
    <p:sldId id="268" r:id="rId18"/>
    <p:sldId id="277" r:id="rId19"/>
    <p:sldId id="279" r:id="rId20"/>
    <p:sldId id="281" r:id="rId21"/>
    <p:sldId id="282" r:id="rId22"/>
    <p:sldId id="278" r:id="rId23"/>
    <p:sldId id="283" r:id="rId24"/>
    <p:sldId id="272" r:id="rId25"/>
    <p:sldId id="280" r:id="rId26"/>
    <p:sldId id="274" r:id="rId27"/>
    <p:sldId id="27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938" autoAdjust="0"/>
  </p:normalViewPr>
  <p:slideViewPr>
    <p:cSldViewPr snapToGrid="0">
      <p:cViewPr varScale="1">
        <p:scale>
          <a:sx n="82" d="100"/>
          <a:sy n="82" d="100"/>
        </p:scale>
        <p:origin x="72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C7CCF-A9CD-4A12-B37B-8226FA4A7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B1D6A-9D7A-4D3F-A243-E8FC67BB95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0910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CEFBF-B697-42A5-B1C6-84ABF8732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845EF-5F00-483D-AC62-CC204D17B1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19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9BC9B-8B93-4ABE-BADA-9C4682663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57C89-E15F-4CFB-BBEE-F3958E3085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944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1CA60-CB95-4121-BD57-CDE7EF7D9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B2DDF-2AF4-420D-83A2-BDA209C310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973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9AD48-CAE2-44D2-BBEB-80E5B157E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0FDF5-477C-4D8E-8ADD-8AA63CB638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757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6D4A6-79A0-42F5-8568-5E1BB2509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6BC85-9E4A-4139-B38F-C699D2093F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850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16C8A-7EBA-4FDD-8980-C0C1257FD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EF856-B66F-4F91-8E29-EF5EFCF165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91530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B59510-6112-43FB-A75F-236D55101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F1904-A765-43A4-884F-8F7E876128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6858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1ABC80A-60ED-41D8-9861-4CD3782A665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04854A6-5D22-4624-83E8-0DD9D93C14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23805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31C84-3839-4069-BDC2-275C18BD2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24159-6CE1-43E2-860A-C2548A8A3BD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94155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5C1C2-D35A-4B2F-BFF4-D504CCEDC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4CA7C-B89F-4B3C-B25F-F7BB0F5A34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394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C50B6880-2570-4FB2-8363-BFE2A0D71E67}"/>
              </a:ext>
            </a:extLst>
          </p:cNvPr>
          <p:cNvSpPr>
            <a:spLocks noGrp="1" noRot="1" noChangeAspect="1"/>
          </p:cNvSpPr>
          <p:nvPr>
            <p:ph type="sldImg"/>
          </p:nvPr>
        </p:nvSpPr>
        <p:spPr/>
      </p:sp>
    </p:spTree>
    <p:extLst>
      <p:ext uri="{BB962C8B-B14F-4D97-AF65-F5344CB8AC3E}">
        <p14:creationId xmlns:p14="http://schemas.microsoft.com/office/powerpoint/2010/main" val="3991185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1252C6C-6A50-46A9-9A63-FCE6E140406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12AC3261-94E9-4799-BE1A-CCEB464E1C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1223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DD7EF-6672-46ED-B9CF-E46C6363D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3B3053-1AC2-4F5A-BF45-0894E21FCD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5206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A64D6-E441-4CEF-B2EE-3EDC21B33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3CFF4-2EDB-4A85-94A0-6733F26F21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98599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ECE5C-458F-44FD-9140-564CC6AFD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5EA63-9536-4BA4-8397-A170E4067E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202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C997C65-38B7-41C9-AD46-FE8BE2D36E8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078B700-534E-4281-93C0-7BFA20EC31F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1902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A2828-4B94-4090-9274-DA1040522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CF91C-1454-4EE5-A660-4233363C23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0606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mechanism does RTS/CTS support? </a:t>
            </a:r>
            <a:r>
              <a:rPr lang="en-GB" dirty="0"/>
              <a:t>Collision avoidance (CSMA/CA). Rather than try to detect collisions, a wireless station indicates its intent to transmit by broadcasting a Request To Send (RTS) and waits to receive a Clear To Send (CTS) before proceeding.</a:t>
            </a:r>
            <a:endParaRPr lang="en-US" b="0" dirty="0"/>
          </a:p>
          <a:p>
            <a:pPr lvl="1"/>
            <a:r>
              <a:rPr lang="en-GB" b="0" dirty="0"/>
              <a:t>Which IEEE WLAN standards specify a data transfer rate of up to 54 Mbps? </a:t>
            </a:r>
            <a:r>
              <a:rPr lang="en-GB" dirty="0"/>
              <a:t>802.11a and 802.11g.</a:t>
            </a:r>
            <a:endParaRPr lang="en-US" b="0" dirty="0"/>
          </a:p>
          <a:p>
            <a:pPr lvl="1"/>
            <a:r>
              <a:rPr lang="en-GB" b="0" dirty="0"/>
              <a:t>What options may be available for an 802.11n network that are not supported under 802.11g? </a:t>
            </a:r>
            <a:r>
              <a:rPr lang="en-GB" dirty="0"/>
              <a:t>Channel bonding, Multiple-Input-Multiple-Output (MIMO), and use of either 2.4 GHz or 5 GHz frequency bands.</a:t>
            </a:r>
            <a:endParaRPr lang="en-US" b="0" dirty="0"/>
          </a:p>
          <a:p>
            <a:pPr lvl="1"/>
            <a:r>
              <a:rPr lang="en-GB" b="0" dirty="0"/>
              <a:t>True or false? Stations with 802.11ac capable adapters should be assigned to the 5 GHz frequency band. </a:t>
            </a:r>
            <a:r>
              <a:rPr lang="en-GB" dirty="0"/>
              <a:t>True - 802.11ac is designed to work only in the 5 GHz frequency band with the 2.4 GHz band used for legacy clients.</a:t>
            </a:r>
            <a:endParaRPr lang="en-US" b="0" dirty="0"/>
          </a:p>
          <a:p>
            <a:pPr lvl="1"/>
            <a:r>
              <a:rPr lang="en-GB" b="0" dirty="0"/>
              <a:t>What is a BSSID? </a:t>
            </a:r>
            <a:r>
              <a:rPr lang="en-GB" dirty="0"/>
              <a:t>The MAC address of an access point (or a random address in the case of ad hoc WLANs).</a:t>
            </a:r>
            <a:endParaRPr lang="en-US" b="0" dirty="0"/>
          </a:p>
          <a:p>
            <a:pPr lvl="1"/>
            <a:r>
              <a:rPr lang="en-GB" b="0" dirty="0"/>
              <a:t>What are the advantages of deploying a wireless mesh topology over an ad hoc one? </a:t>
            </a:r>
            <a:r>
              <a:rPr lang="en-GB" dirty="0"/>
              <a:t>Stations in a Wireless Mesh Network are capable of discovering one another, forming peering arrangements, and performing path discovery and forwarding between peers (routing).</a:t>
            </a:r>
            <a:endParaRPr lang="en-US" b="0" dirty="0"/>
          </a:p>
          <a:p>
            <a:pPr lvl="1"/>
            <a:r>
              <a:rPr lang="en-GB" b="0" dirty="0"/>
              <a:t>True or false? Suppressing transmission of the WLAN beacon improves security. </a:t>
            </a:r>
            <a:r>
              <a:rPr lang="en-GB" dirty="0"/>
              <a:t>False - the beacon cannot be suppressed completely. Increasing the broadcast interval reduces network overhead but increases the time required to find and connect to the network.</a:t>
            </a:r>
            <a:endParaRPr lang="en-US" b="0" dirty="0"/>
          </a:p>
          <a:p>
            <a:pPr lvl="1"/>
            <a:r>
              <a:rPr lang="en-GB" b="0" dirty="0"/>
              <a:t>What constraints should you consider when planning the placement of an access point? </a:t>
            </a:r>
            <a:r>
              <a:rPr lang="en-GB" dirty="0"/>
              <a:t>Range, interference and obstructions, number of clients (device density and bandwidth requirements), and access to a network port and power supply.</a:t>
            </a:r>
            <a:endParaRPr lang="en-US" b="0" dirty="0"/>
          </a:p>
          <a:p>
            <a:pPr lvl="1"/>
            <a:r>
              <a:rPr lang="en-GB" b="0" dirty="0"/>
              <a:t>What is beamforming? </a:t>
            </a:r>
            <a:r>
              <a:rPr lang="en-GB" dirty="0"/>
              <a:t>Beamforming or Multiuser MIMO (MU-MIMO) is a means of performing primitive switching with an access point. The AP can send a signal more strongly to clients positioned along different axes.</a:t>
            </a:r>
            <a:endParaRPr lang="en-US" b="0" dirty="0"/>
          </a:p>
          <a:p>
            <a:pPr lvl="1"/>
            <a:r>
              <a:rPr lang="en-GB" b="0" dirty="0"/>
              <a:t>Which frequency band is less likely to suffer from co-channel interference? </a:t>
            </a:r>
            <a:r>
              <a:rPr lang="en-GB" dirty="0"/>
              <a:t>The 5 GHz band.</a:t>
            </a:r>
            <a:endParaRPr lang="en-US" b="0" dirty="0"/>
          </a:p>
          <a:p>
            <a:pPr lvl="1"/>
            <a:r>
              <a:rPr lang="en-GB" b="0" dirty="0"/>
              <a:t>What is a heat map? </a:t>
            </a:r>
            <a:r>
              <a:rPr lang="en-GB" dirty="0"/>
              <a:t>A site survey plotting the strength of wireless signals in different parts of a building.</a:t>
            </a:r>
            <a:endParaRPr lang="en-US" b="0" dirty="0"/>
          </a:p>
          <a:p>
            <a:pPr lvl="1"/>
            <a:r>
              <a:rPr lang="en-GB" b="0" dirty="0"/>
              <a:t>Widget Corporation has provided wireless access for its employees using several access points located in different parts of the building. Employees connect to the network using 802.11g-compatible network cards. On Thursday afternoon, several users report that they cannot log on to the network. What troubleshooting step would you take first? </a:t>
            </a:r>
            <a:r>
              <a:rPr lang="en-GB" dirty="0"/>
              <a:t>Check whether the problem machines are trying to utilize the same access point.</a:t>
            </a:r>
            <a:endParaRPr lang="en-US" b="0" dirty="0"/>
          </a:p>
          <a:p>
            <a:pPr lvl="1"/>
            <a:r>
              <a:rPr lang="en-GB" b="0" dirty="0"/>
              <a:t>Your office block is hosting a conference event. During the morning coffee break, several guests report that they cannot access their webmail. What is the likely cause? </a:t>
            </a:r>
            <a:r>
              <a:rPr lang="en-GB" dirty="0"/>
              <a:t>Device saturation - the access point is likely to be experiencing greater load than usual and cannot cope with the volume of requests.</a:t>
            </a:r>
            <a:endParaRPr lang="en-US" b="0" dirty="0"/>
          </a:p>
          <a:p>
            <a:pPr lvl="1"/>
            <a:r>
              <a:rPr lang="en-GB" b="0" dirty="0"/>
              <a:t>What is the main difference between WPA and WPA2? </a:t>
            </a:r>
            <a:r>
              <a:rPr lang="en-GB" dirty="0"/>
              <a:t>WPA2 supports a stronger encryption algorithm, based on AES.</a:t>
            </a:r>
            <a:endParaRPr lang="en-US" b="0" dirty="0"/>
          </a:p>
          <a:p>
            <a:pPr lvl="1"/>
            <a:r>
              <a:rPr lang="en-GB" b="0" dirty="0"/>
              <a:t>Why might an attacker launch a jamming attack against a wireless access point? </a:t>
            </a:r>
            <a:r>
              <a:rPr lang="en-GB" dirty="0"/>
              <a:t>This could be a simple Denial of Service (DoS) attack but the attacker could also be attempting to use an evil twin/rogue AP to intercept network traffic.</a:t>
            </a:r>
            <a:endParaRPr lang="en-US" b="0" dirty="0"/>
          </a:p>
          <a:p>
            <a:pPr lvl="1"/>
            <a:r>
              <a:rPr lang="en-GB" b="0" dirty="0"/>
              <a:t>What type of access point is designed to work with a wireless controller? </a:t>
            </a:r>
            <a:r>
              <a:rPr lang="en-GB" dirty="0"/>
              <a:t>A Lightweight or Thin access point (or one working in thin mode).</a:t>
            </a:r>
            <a:endParaRPr lang="en-US" b="0" dirty="0"/>
          </a:p>
        </p:txBody>
      </p:sp>
      <p:sp>
        <p:nvSpPr>
          <p:cNvPr id="5" name="Slide Image Placeholder 4">
            <a:extLst>
              <a:ext uri="{FF2B5EF4-FFF2-40B4-BE49-F238E27FC236}">
                <a16:creationId xmlns:a16="http://schemas.microsoft.com/office/drawing/2014/main" id="{01D8D9C9-063F-4F31-9455-CB5027B8F551}"/>
              </a:ext>
            </a:extLst>
          </p:cNvPr>
          <p:cNvSpPr>
            <a:spLocks noGrp="1" noRot="1" noChangeAspect="1"/>
          </p:cNvSpPr>
          <p:nvPr>
            <p:ph type="sldImg"/>
          </p:nvPr>
        </p:nvSpPr>
        <p:spPr/>
      </p:sp>
    </p:spTree>
    <p:extLst>
      <p:ext uri="{BB962C8B-B14F-4D97-AF65-F5344CB8AC3E}">
        <p14:creationId xmlns:p14="http://schemas.microsoft.com/office/powerpoint/2010/main" val="26571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C86B9B-4EEA-464E-9CF5-C3F9B96036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8B119-92CD-4500-A8E4-892FB4F8F4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476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EA045-90FB-48C3-906A-3C0AA226C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C9F09-EC0C-4DA1-A500-A28B4E115A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923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19D59-2455-4723-8186-61B7B6C7A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895E0-67C6-4A9C-954E-64EC3369CC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754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B3CF9-8F53-4C21-9901-E3B86E9582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45757C-9806-4404-BB73-CD8FC02EA71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304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F4107D-0760-4BB9-A28C-A0471466E0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3E1CA-E996-488D-89E2-FDE56D39B2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681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9B6EF-ECC4-4138-8969-12FF4F84A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FFD496-E9D4-44C2-97D9-939FB3D484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3506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99212-95AF-42AA-BF38-C5634CB9F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CD22F-2044-4CAF-8FB3-4F2155FBA0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2657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dirty="0"/>
              <a:t>Click to edit Master title style</a:t>
            </a:r>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5.3 Installing Wireless Networks</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5.3 Installing Wireless Networks</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157138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noProof="0"/>
              <a:t>Wireless Network Topologies</a:t>
            </a:r>
            <a:endParaRPr lang="en-US" altLang="en-US" noProof="0" dirty="0"/>
          </a:p>
        </p:txBody>
      </p:sp>
      <p:pic>
        <p:nvPicPr>
          <p:cNvPr id="16391" name="Content Placeholder 8" descr="WLAN configuration in infrastructure mode"/>
          <p:cNvPicPr>
            <a:picLocks noGrp="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747" y="1638486"/>
            <a:ext cx="5960256" cy="4130302"/>
          </a:xfrm>
        </p:spPr>
      </p:pic>
      <p:sp>
        <p:nvSpPr>
          <p:cNvPr id="9219" name="Rectangle 4"/>
          <p:cNvSpPr>
            <a:spLocks noGrp="1" noChangeArrowheads="1"/>
          </p:cNvSpPr>
          <p:nvPr>
            <p:ph sz="half" idx="2"/>
          </p:nvPr>
        </p:nvSpPr>
        <p:spPr/>
        <p:txBody>
          <a:bodyPr>
            <a:normAutofit fontScale="55000" lnSpcReduction="20000"/>
          </a:bodyPr>
          <a:lstStyle/>
          <a:p>
            <a:r>
              <a:rPr lang="en-US" noProof="0"/>
              <a:t>Ad hoc - “Peer-to-Peer” or “Independent Basic Service Set”</a:t>
            </a:r>
          </a:p>
          <a:p>
            <a:r>
              <a:rPr lang="en-US" noProof="0"/>
              <a:t>Infrastructure</a:t>
            </a:r>
          </a:p>
          <a:p>
            <a:pPr lvl="1"/>
            <a:r>
              <a:rPr lang="en-US" noProof="0"/>
              <a:t>Stations connect via base stations (access points [AP])</a:t>
            </a:r>
          </a:p>
          <a:p>
            <a:pPr lvl="1"/>
            <a:r>
              <a:rPr lang="en-US" noProof="0"/>
              <a:t>An AP plus attached stations is a Basic Service Set (BSS)</a:t>
            </a:r>
          </a:p>
          <a:p>
            <a:pPr lvl="1"/>
            <a:r>
              <a:rPr lang="en-US" noProof="0"/>
              <a:t>The MAC address of the AP is the BSSID</a:t>
            </a:r>
          </a:p>
          <a:p>
            <a:pPr lvl="1"/>
            <a:r>
              <a:rPr lang="en-US" noProof="0"/>
              <a:t>Each WLAN has a Service Set Identifier (SSID) or network name</a:t>
            </a:r>
          </a:p>
          <a:p>
            <a:pPr lvl="1"/>
            <a:r>
              <a:rPr lang="en-US" noProof="0"/>
              <a:t>Multiple BSSs with the same SSID form an Extended Service Set (ESS)</a:t>
            </a:r>
          </a:p>
          <a:p>
            <a:r>
              <a:rPr lang="en-US" noProof="0"/>
              <a:t>Mesh - s</a:t>
            </a:r>
            <a:r>
              <a:rPr lang="en-US"/>
              <a:t>elf-forming network with path discovery and routing</a:t>
            </a:r>
            <a:endParaRPr 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423</a:t>
            </a:r>
          </a:p>
        </p:txBody>
      </p:sp>
      <p:sp>
        <p:nvSpPr>
          <p:cNvPr id="16390"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54531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Wireless Site Design</a:t>
            </a:r>
            <a:endParaRPr lang="en-US" dirty="0"/>
          </a:p>
        </p:txBody>
      </p:sp>
      <p:sp>
        <p:nvSpPr>
          <p:cNvPr id="2" name="Content Placeholder 1"/>
          <p:cNvSpPr>
            <a:spLocks noGrp="1"/>
          </p:cNvSpPr>
          <p:nvPr>
            <p:ph sz="half" idx="1"/>
          </p:nvPr>
        </p:nvSpPr>
        <p:spPr/>
        <p:txBody>
          <a:bodyPr>
            <a:normAutofit fontScale="92500" lnSpcReduction="10000"/>
          </a:bodyPr>
          <a:lstStyle/>
          <a:p>
            <a:r>
              <a:rPr lang="en-US" dirty="0"/>
              <a:t>SSID broadcast</a:t>
            </a:r>
          </a:p>
          <a:p>
            <a:r>
              <a:rPr lang="en-US" dirty="0"/>
              <a:t>Beacon frame</a:t>
            </a:r>
          </a:p>
          <a:p>
            <a:r>
              <a:rPr lang="en-US" dirty="0"/>
              <a:t>Speed and distance requirements</a:t>
            </a:r>
          </a:p>
          <a:p>
            <a:pPr lvl="1"/>
            <a:r>
              <a:rPr lang="en-US" dirty="0"/>
              <a:t>Dynamic Rate Shifting reduces data rate to maintain connection with weak signal</a:t>
            </a:r>
          </a:p>
          <a:p>
            <a:pPr lvl="1"/>
            <a:r>
              <a:rPr lang="en-US" dirty="0"/>
              <a:t>Interference factors</a:t>
            </a:r>
          </a:p>
        </p:txBody>
      </p:sp>
      <p:sp>
        <p:nvSpPr>
          <p:cNvPr id="4" name="Footer Placeholder 3"/>
          <p:cNvSpPr>
            <a:spLocks noGrp="1"/>
          </p:cNvSpPr>
          <p:nvPr>
            <p:ph type="ftr" sz="quarter" idx="3"/>
          </p:nvPr>
        </p:nvSpPr>
        <p:spPr/>
        <p:txBody>
          <a:bodyPr/>
          <a:lstStyle/>
          <a:p>
            <a:r>
              <a:rPr lang="en-US"/>
              <a:t>5.3 Installing Wireless Networks</a:t>
            </a:r>
            <a:endParaRPr lang="en-US" dirty="0"/>
          </a:p>
        </p:txBody>
      </p:sp>
      <p:sp>
        <p:nvSpPr>
          <p:cNvPr id="5" name="Slide Number Placeholder 4"/>
          <p:cNvSpPr>
            <a:spLocks noGrp="1"/>
          </p:cNvSpPr>
          <p:nvPr>
            <p:ph type="sldNum" sz="quarter" idx="4"/>
          </p:nvPr>
        </p:nvSpPr>
        <p:spPr/>
        <p:txBody>
          <a:bodyPr/>
          <a:lstStyle/>
          <a:p>
            <a:r>
              <a:rPr lang="en-US" dirty="0"/>
              <a:t>424</a:t>
            </a:r>
          </a:p>
        </p:txBody>
      </p:sp>
      <p:pic>
        <p:nvPicPr>
          <p:cNvPr id="7" name="Content Placeholder 6" descr="Cisco Aironet access point (Image © and Courtesy of Cisco Systems, Inc. Unauthorized use not permitted)">
            <a:extLst>
              <a:ext uri="{FF2B5EF4-FFF2-40B4-BE49-F238E27FC236}">
                <a16:creationId xmlns:a16="http://schemas.microsoft.com/office/drawing/2014/main" id="{38B192D8-B95C-400C-8D51-C4A5DC951444}"/>
              </a:ext>
            </a:extLst>
          </p:cNvPr>
          <p:cNvPicPr>
            <a:picLocks noGrp="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207" y="2168969"/>
            <a:ext cx="4974336" cy="3069336"/>
          </a:xfrm>
          <a:prstGeom prst="rect">
            <a:avLst/>
          </a:prstGeom>
          <a:noFill/>
          <a:ln>
            <a:noFill/>
          </a:ln>
        </p:spPr>
      </p:pic>
      <p:sp>
        <p:nvSpPr>
          <p:cNvPr id="8" name="TextBox 7">
            <a:extLst>
              <a:ext uri="{FF2B5EF4-FFF2-40B4-BE49-F238E27FC236}">
                <a16:creationId xmlns:a16="http://schemas.microsoft.com/office/drawing/2014/main" id="{6C76BF23-EC78-48A5-9D08-90698A373C01}"/>
              </a:ext>
            </a:extLst>
          </p:cNvPr>
          <p:cNvSpPr txBox="1"/>
          <p:nvPr/>
        </p:nvSpPr>
        <p:spPr>
          <a:xfrm>
            <a:off x="6733243" y="5238305"/>
            <a:ext cx="5092997" cy="276999"/>
          </a:xfrm>
          <a:prstGeom prst="rect">
            <a:avLst/>
          </a:prstGeom>
          <a:noFill/>
        </p:spPr>
        <p:txBody>
          <a:bodyPr wrap="none" rtlCol="0">
            <a:spAutoFit/>
          </a:bodyPr>
          <a:lstStyle/>
          <a:p>
            <a:r>
              <a:rPr lang="en-GB" sz="1200" i="1" dirty="0">
                <a:solidFill>
                  <a:schemeClr val="accent4"/>
                </a:solidFill>
              </a:rPr>
              <a:t>Image © and Courtesy of Cisco Systems, Inc. Unauthorized use not permitted</a:t>
            </a:r>
            <a:endParaRPr lang="en-US" sz="1200" i="1" dirty="0">
              <a:solidFill>
                <a:schemeClr val="accent4"/>
              </a:solidFill>
            </a:endParaRPr>
          </a:p>
        </p:txBody>
      </p:sp>
    </p:spTree>
    <p:extLst>
      <p:ext uri="{BB962C8B-B14F-4D97-AF65-F5344CB8AC3E}">
        <p14:creationId xmlns:p14="http://schemas.microsoft.com/office/powerpoint/2010/main" val="122445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noProof="0"/>
              <a:t>Site Surveys and Heat Maps</a:t>
            </a:r>
            <a:endParaRPr lang="en-US" alt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425</a:t>
            </a:r>
          </a:p>
        </p:txBody>
      </p:sp>
      <p:sp>
        <p:nvSpPr>
          <p:cNvPr id="12" name="Content Placeholder 11">
            <a:extLst>
              <a:ext uri="{FF2B5EF4-FFF2-40B4-BE49-F238E27FC236}">
                <a16:creationId xmlns:a16="http://schemas.microsoft.com/office/drawing/2014/main" id="{A1EC1FB1-3F7D-444B-89AE-E9BF92BFD995}"/>
              </a:ext>
            </a:extLst>
          </p:cNvPr>
          <p:cNvSpPr>
            <a:spLocks noGrp="1"/>
          </p:cNvSpPr>
          <p:nvPr>
            <p:ph sz="half" idx="2"/>
          </p:nvPr>
        </p:nvSpPr>
        <p:spPr/>
        <p:txBody>
          <a:bodyPr>
            <a:normAutofit fontScale="70000" lnSpcReduction="20000"/>
          </a:bodyPr>
          <a:lstStyle/>
          <a:p>
            <a:r>
              <a:rPr lang="en-US" altLang="en-US" dirty="0"/>
              <a:t>Inspect floorplan and rooms to identify obstructions</a:t>
            </a:r>
          </a:p>
          <a:p>
            <a:r>
              <a:rPr lang="en-US" altLang="en-US" dirty="0"/>
              <a:t>Plan cells to provide good coverage of the area</a:t>
            </a:r>
          </a:p>
          <a:p>
            <a:pPr lvl="1"/>
            <a:r>
              <a:rPr lang="en-US" dirty="0"/>
              <a:t>Device density</a:t>
            </a:r>
          </a:p>
          <a:p>
            <a:pPr lvl="1"/>
            <a:r>
              <a:rPr lang="en-US" dirty="0"/>
              <a:t>Bandwidth per device (uplink/downlink)</a:t>
            </a:r>
            <a:endParaRPr lang="en-US" altLang="en-US" dirty="0"/>
          </a:p>
          <a:p>
            <a:r>
              <a:rPr lang="en-US" dirty="0"/>
              <a:t>Use wireless survey tools to identify signal strength (heat map)</a:t>
            </a:r>
          </a:p>
          <a:p>
            <a:r>
              <a:rPr lang="en-US" dirty="0"/>
              <a:t>Roaming (Distribution System)</a:t>
            </a:r>
          </a:p>
        </p:txBody>
      </p:sp>
      <p:pic>
        <p:nvPicPr>
          <p:cNvPr id="14" name="Content Placeholder 13" descr="Heat map generated by Ekahau Site Survey (Image © 2014 Ekahau Inc [www.ekahau.com])">
            <a:extLst>
              <a:ext uri="{FF2B5EF4-FFF2-40B4-BE49-F238E27FC236}">
                <a16:creationId xmlns:a16="http://schemas.microsoft.com/office/drawing/2014/main" id="{36985AC6-C9D6-4C9E-A84C-F29EB6EF7BBD}"/>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075" y="2093912"/>
            <a:ext cx="5943600" cy="3219450"/>
          </a:xfrm>
          <a:prstGeom prst="rect">
            <a:avLst/>
          </a:prstGeom>
          <a:noFill/>
          <a:ln>
            <a:noFill/>
          </a:ln>
        </p:spPr>
      </p:pic>
      <p:sp>
        <p:nvSpPr>
          <p:cNvPr id="16" name="TextBox 15">
            <a:extLst>
              <a:ext uri="{FF2B5EF4-FFF2-40B4-BE49-F238E27FC236}">
                <a16:creationId xmlns:a16="http://schemas.microsoft.com/office/drawing/2014/main" id="{0746D76C-75C9-49AA-AEBB-A9876A223374}"/>
              </a:ext>
            </a:extLst>
          </p:cNvPr>
          <p:cNvSpPr txBox="1"/>
          <p:nvPr/>
        </p:nvSpPr>
        <p:spPr>
          <a:xfrm>
            <a:off x="0" y="5313362"/>
            <a:ext cx="2368021" cy="276999"/>
          </a:xfrm>
          <a:prstGeom prst="rect">
            <a:avLst/>
          </a:prstGeom>
          <a:noFill/>
        </p:spPr>
        <p:txBody>
          <a:bodyPr wrap="none" rtlCol="0">
            <a:spAutoFit/>
          </a:bodyPr>
          <a:lstStyle/>
          <a:p>
            <a:r>
              <a:rPr lang="en-GB" sz="1200" i="1" dirty="0">
                <a:solidFill>
                  <a:schemeClr val="accent4"/>
                </a:solidFill>
              </a:rPr>
              <a:t>Image © Ekahau Inc. (ekahau.com)</a:t>
            </a:r>
            <a:endParaRPr lang="en-US" sz="1200" i="1" dirty="0">
              <a:solidFill>
                <a:schemeClr val="accent4"/>
              </a:solidFill>
            </a:endParaRPr>
          </a:p>
        </p:txBody>
      </p:sp>
    </p:spTree>
    <p:extLst>
      <p:ext uri="{BB962C8B-B14F-4D97-AF65-F5344CB8AC3E}">
        <p14:creationId xmlns:p14="http://schemas.microsoft.com/office/powerpoint/2010/main" val="392373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noProof="0"/>
              <a:t>Antenna Types</a:t>
            </a:r>
            <a:endParaRPr lang="en-US" altLang="en-US" noProof="0" dirty="0"/>
          </a:p>
        </p:txBody>
      </p:sp>
      <p:sp>
        <p:nvSpPr>
          <p:cNvPr id="3" name="Content Placeholder 2"/>
          <p:cNvSpPr>
            <a:spLocks noGrp="1"/>
          </p:cNvSpPr>
          <p:nvPr>
            <p:ph sz="half" idx="1"/>
          </p:nvPr>
        </p:nvSpPr>
        <p:spPr/>
        <p:txBody>
          <a:bodyPr>
            <a:normAutofit fontScale="55000" lnSpcReduction="20000"/>
          </a:bodyPr>
          <a:lstStyle/>
          <a:p>
            <a:r>
              <a:rPr lang="en-US" noProof="0" dirty="0"/>
              <a:t>Omnidirectional (same signal in all directions)</a:t>
            </a:r>
          </a:p>
          <a:p>
            <a:r>
              <a:rPr lang="en-US" noProof="0" dirty="0"/>
              <a:t>Unidirectional - signal can be focused in one direction (gain)</a:t>
            </a:r>
          </a:p>
          <a:p>
            <a:pPr lvl="1"/>
            <a:r>
              <a:rPr lang="en-US" noProof="0" dirty="0"/>
              <a:t>High gain omnidirectional</a:t>
            </a:r>
          </a:p>
          <a:p>
            <a:pPr lvl="1"/>
            <a:r>
              <a:rPr lang="en-US" noProof="0" dirty="0"/>
              <a:t>Yagi</a:t>
            </a:r>
          </a:p>
          <a:p>
            <a:pPr lvl="1"/>
            <a:r>
              <a:rPr lang="en-US" noProof="0" dirty="0"/>
              <a:t>Parabolic</a:t>
            </a:r>
          </a:p>
          <a:p>
            <a:r>
              <a:rPr lang="en-US" noProof="0" dirty="0"/>
              <a:t>MU-MIMO (Multiuser-MIMO)</a:t>
            </a:r>
          </a:p>
          <a:p>
            <a:pPr lvl="1"/>
            <a:r>
              <a:rPr lang="en-US" dirty="0"/>
              <a:t>Beamforming</a:t>
            </a:r>
          </a:p>
          <a:p>
            <a:pPr lvl="1"/>
            <a:r>
              <a:rPr lang="en-US" noProof="0" dirty="0"/>
              <a:t>Send a signal more strongly on a particular axis</a:t>
            </a:r>
          </a:p>
          <a:p>
            <a:pPr lvl="1"/>
            <a:r>
              <a:rPr lang="en-US" dirty="0"/>
              <a:t>Primitive sort of switching</a:t>
            </a:r>
          </a:p>
          <a:p>
            <a:r>
              <a:rPr lang="en-US" noProof="0" dirty="0"/>
              <a:t>Wireless range extenders</a:t>
            </a:r>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4" name="Slide Number Placeholder 3"/>
          <p:cNvSpPr>
            <a:spLocks noGrp="1"/>
          </p:cNvSpPr>
          <p:nvPr>
            <p:ph type="sldNum" sz="quarter" idx="4"/>
          </p:nvPr>
        </p:nvSpPr>
        <p:spPr/>
        <p:txBody>
          <a:bodyPr/>
          <a:lstStyle/>
          <a:p>
            <a:r>
              <a:rPr lang="en-US" dirty="0"/>
              <a:t>427</a:t>
            </a:r>
          </a:p>
        </p:txBody>
      </p:sp>
      <p:pic>
        <p:nvPicPr>
          <p:cNvPr id="15" name="Content Placeholder 14" descr="Cisco Aironet dual band 13 dBi directional antenna (Image © and Courtesy of Cisco Systems, Inc. Unauthorized use not permitted)">
            <a:extLst>
              <a:ext uri="{FF2B5EF4-FFF2-40B4-BE49-F238E27FC236}">
                <a16:creationId xmlns:a16="http://schemas.microsoft.com/office/drawing/2014/main" id="{22506DC5-2480-441C-9989-D7E400399B61}"/>
              </a:ext>
            </a:extLst>
          </p:cNvPr>
          <p:cNvPicPr>
            <a:picLocks noGrp="1"/>
          </p:cNvPicPr>
          <p:nvPr>
            <p:ph sz="half" idx="2"/>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866507" y="1979042"/>
            <a:ext cx="2459736" cy="3449190"/>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70330626-00A2-46F0-A253-AE0F994A99C1}"/>
              </a:ext>
            </a:extLst>
          </p:cNvPr>
          <p:cNvSpPr txBox="1"/>
          <p:nvPr/>
        </p:nvSpPr>
        <p:spPr>
          <a:xfrm>
            <a:off x="9220950" y="5195167"/>
            <a:ext cx="3083110" cy="461665"/>
          </a:xfrm>
          <a:prstGeom prst="rect">
            <a:avLst/>
          </a:prstGeom>
          <a:noFill/>
        </p:spPr>
        <p:txBody>
          <a:bodyPr wrap="square" rtlCol="0">
            <a:spAutoFit/>
          </a:bodyPr>
          <a:lstStyle/>
          <a:p>
            <a:pPr algn="ctr"/>
            <a:r>
              <a:rPr lang="en-GB" sz="1200" i="1" dirty="0">
                <a:solidFill>
                  <a:schemeClr val="accent4"/>
                </a:solidFill>
              </a:rPr>
              <a:t>Image © and Courtesy of Cisco Systems, Inc. Unauthorized use not permitted</a:t>
            </a:r>
            <a:endParaRPr lang="en-US" sz="1200" i="1" dirty="0">
              <a:solidFill>
                <a:schemeClr val="accent4"/>
              </a:solidFill>
            </a:endParaRPr>
          </a:p>
        </p:txBody>
      </p:sp>
    </p:spTree>
    <p:extLst>
      <p:ext uri="{BB962C8B-B14F-4D97-AF65-F5344CB8AC3E}">
        <p14:creationId xmlns:p14="http://schemas.microsoft.com/office/powerpoint/2010/main" val="116656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noProof="0"/>
              <a:t>Troubleshooting Wireless Links</a:t>
            </a:r>
            <a:endParaRPr lang="en-US" altLang="en-US" noProof="0" dirty="0"/>
          </a:p>
        </p:txBody>
      </p:sp>
      <p:sp>
        <p:nvSpPr>
          <p:cNvPr id="16387" name="Content Placeholder 2"/>
          <p:cNvSpPr>
            <a:spLocks noGrp="1"/>
          </p:cNvSpPr>
          <p:nvPr>
            <p:ph sz="half" idx="1"/>
          </p:nvPr>
        </p:nvSpPr>
        <p:spPr/>
        <p:txBody>
          <a:bodyPr>
            <a:normAutofit/>
          </a:bodyPr>
          <a:lstStyle/>
          <a:p>
            <a:r>
              <a:rPr lang="en-US" altLang="en-US" noProof="0" dirty="0"/>
              <a:t>Attenuation</a:t>
            </a:r>
          </a:p>
          <a:p>
            <a:pPr lvl="1"/>
            <a:r>
              <a:rPr lang="en-US" dirty="0"/>
              <a:t>Received Signal Strength Indicator (RSSI) – index value</a:t>
            </a:r>
          </a:p>
          <a:p>
            <a:pPr lvl="1"/>
            <a:r>
              <a:rPr lang="en-US" altLang="en-US" dirty="0"/>
              <a:t>Measured signal strength (</a:t>
            </a:r>
            <a:r>
              <a:rPr lang="en-US" altLang="en-US" dirty="0" err="1"/>
              <a:t>dbM</a:t>
            </a:r>
            <a:r>
              <a:rPr lang="en-US" altLang="en-US" dirty="0"/>
              <a:t>)</a:t>
            </a:r>
          </a:p>
          <a:p>
            <a:pPr lvl="1"/>
            <a:r>
              <a:rPr lang="en-US" altLang="en-US" noProof="0" dirty="0"/>
              <a:t>Signal-to-Noise Ratio (SNR)</a:t>
            </a:r>
          </a:p>
          <a:p>
            <a:r>
              <a:rPr lang="en-US" altLang="en-US" dirty="0"/>
              <a:t>Wi-Fi Analyzers</a:t>
            </a:r>
          </a:p>
        </p:txBody>
      </p:sp>
      <p:pic>
        <p:nvPicPr>
          <p:cNvPr id="16390" name="Content Placeholder 6" descr="Surveying Wi-Fi networks using inSSIDe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126163" y="1781735"/>
            <a:ext cx="5940425" cy="3843804"/>
          </a:xfrm>
        </p:spPr>
      </p:pic>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429</a:t>
            </a:r>
          </a:p>
        </p:txBody>
      </p:sp>
    </p:spTree>
    <p:extLst>
      <p:ext uri="{BB962C8B-B14F-4D97-AF65-F5344CB8AC3E}">
        <p14:creationId xmlns:p14="http://schemas.microsoft.com/office/powerpoint/2010/main" val="332636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92500" lnSpcReduction="10000"/>
          </a:bodyPr>
          <a:lstStyle/>
          <a:p>
            <a:r>
              <a:rPr lang="en-US" altLang="en-US" dirty="0"/>
              <a:t>Co-Channel Interference (CCI)</a:t>
            </a:r>
          </a:p>
          <a:p>
            <a:r>
              <a:rPr lang="en-US" altLang="en-US" dirty="0"/>
              <a:t>Channel layout</a:t>
            </a:r>
          </a:p>
          <a:p>
            <a:pPr lvl="1"/>
            <a:r>
              <a:rPr lang="en-US" altLang="en-US" dirty="0"/>
              <a:t>On legacy networks, use non-overlapping channels (e.g. 1, 6, 11) to avoid co-channel interference</a:t>
            </a:r>
          </a:p>
          <a:p>
            <a:pPr lvl="1"/>
            <a:r>
              <a:rPr lang="en-US" altLang="en-US" dirty="0"/>
              <a:t>With modern access points, use frequency bands to support legacy clients (e.g. 2.4 GHz for 802.11b/g/n and 5 GHz for 802.11ac)</a:t>
            </a:r>
          </a:p>
          <a:p>
            <a:r>
              <a:rPr lang="en-US" altLang="en-US" noProof="0" dirty="0"/>
              <a:t>Setting power levels</a:t>
            </a:r>
            <a:endParaRPr lang="en-US" dirty="0"/>
          </a:p>
          <a:p>
            <a:pPr lvl="2"/>
            <a:endParaRPr lang="en-US" altLang="en-US" dirty="0"/>
          </a:p>
        </p:txBody>
      </p:sp>
      <p:sp>
        <p:nvSpPr>
          <p:cNvPr id="16386" name="Title 1"/>
          <p:cNvSpPr>
            <a:spLocks noGrp="1"/>
          </p:cNvSpPr>
          <p:nvPr>
            <p:ph type="title"/>
          </p:nvPr>
        </p:nvSpPr>
        <p:spPr/>
        <p:txBody>
          <a:bodyPr/>
          <a:lstStyle/>
          <a:p>
            <a:r>
              <a:rPr lang="en-US" altLang="en-US" noProof="0"/>
              <a:t>Troubleshooting Channel Overlap</a:t>
            </a:r>
            <a:endParaRPr lang="en-US" alt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430</a:t>
            </a:r>
          </a:p>
        </p:txBody>
      </p:sp>
    </p:spTree>
    <p:extLst>
      <p:ext uri="{BB962C8B-B14F-4D97-AF65-F5344CB8AC3E}">
        <p14:creationId xmlns:p14="http://schemas.microsoft.com/office/powerpoint/2010/main" val="340619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a:bodyPr>
          <a:lstStyle/>
          <a:p>
            <a:r>
              <a:rPr lang="en-US" altLang="en-US" noProof="0" dirty="0"/>
              <a:t>Reflection/bounce</a:t>
            </a:r>
          </a:p>
          <a:p>
            <a:r>
              <a:rPr lang="en-US" altLang="en-US" noProof="0" dirty="0"/>
              <a:t>Refraction</a:t>
            </a:r>
          </a:p>
          <a:p>
            <a:r>
              <a:rPr lang="en-US" altLang="en-US" dirty="0"/>
              <a:t>Absorption/environmental factors</a:t>
            </a:r>
          </a:p>
          <a:p>
            <a:r>
              <a:rPr lang="en-US" dirty="0"/>
              <a:t>ElectroMagnetic Interference (EMI)</a:t>
            </a:r>
          </a:p>
          <a:p>
            <a:r>
              <a:rPr lang="en-US" dirty="0"/>
              <a:t>Latency and jitter</a:t>
            </a:r>
          </a:p>
          <a:p>
            <a:pPr lvl="2"/>
            <a:endParaRPr lang="en-US" altLang="en-US" dirty="0"/>
          </a:p>
        </p:txBody>
      </p:sp>
      <p:sp>
        <p:nvSpPr>
          <p:cNvPr id="16386" name="Title 1"/>
          <p:cNvSpPr>
            <a:spLocks noGrp="1"/>
          </p:cNvSpPr>
          <p:nvPr>
            <p:ph type="title"/>
          </p:nvPr>
        </p:nvSpPr>
        <p:spPr/>
        <p:txBody>
          <a:bodyPr/>
          <a:lstStyle/>
          <a:p>
            <a:r>
              <a:rPr lang="en-US" altLang="en-US" noProof="0"/>
              <a:t>Troubleshooting Interference</a:t>
            </a:r>
            <a:endParaRPr lang="en-US" alt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431</a:t>
            </a:r>
          </a:p>
        </p:txBody>
      </p:sp>
    </p:spTree>
    <p:extLst>
      <p:ext uri="{BB962C8B-B14F-4D97-AF65-F5344CB8AC3E}">
        <p14:creationId xmlns:p14="http://schemas.microsoft.com/office/powerpoint/2010/main" val="2848828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noProof="0" dirty="0"/>
              <a:t>Using wrong antenna type (unidirectional or omnidirectional)</a:t>
            </a:r>
          </a:p>
          <a:p>
            <a:r>
              <a:rPr lang="en-US" altLang="en-US" dirty="0"/>
              <a:t>Optimize placement to avoid interference (e.g. ceiling-mounted)s</a:t>
            </a:r>
            <a:endParaRPr lang="en-US" altLang="en-US" noProof="0" dirty="0"/>
          </a:p>
          <a:p>
            <a:r>
              <a:rPr lang="en-US" dirty="0"/>
              <a:t>Device/bandwidth/channel saturation</a:t>
            </a:r>
          </a:p>
          <a:p>
            <a:r>
              <a:rPr lang="en-US" altLang="en-US" dirty="0"/>
              <a:t>SOHO wireless routers versus enterprise WLANs</a:t>
            </a:r>
            <a:endParaRPr lang="en-US" dirty="0"/>
          </a:p>
          <a:p>
            <a:endParaRPr lang="en-US" altLang="en-US" noProof="0" dirty="0"/>
          </a:p>
        </p:txBody>
      </p:sp>
      <p:sp>
        <p:nvSpPr>
          <p:cNvPr id="17410" name="Rectangle 2"/>
          <p:cNvSpPr>
            <a:spLocks noGrp="1" noChangeArrowheads="1"/>
          </p:cNvSpPr>
          <p:nvPr>
            <p:ph type="title"/>
          </p:nvPr>
        </p:nvSpPr>
        <p:spPr/>
        <p:txBody>
          <a:bodyPr/>
          <a:lstStyle/>
          <a:p>
            <a:r>
              <a:rPr lang="en-US" altLang="en-US" noProof="0" dirty="0"/>
              <a:t>Antenna Placement and Overcapacity</a:t>
            </a:r>
          </a:p>
        </p:txBody>
      </p:sp>
      <p:sp>
        <p:nvSpPr>
          <p:cNvPr id="3" name="Footer Placeholder 2"/>
          <p:cNvSpPr>
            <a:spLocks noGrp="1"/>
          </p:cNvSpPr>
          <p:nvPr>
            <p:ph type="ftr" sz="quarter" idx="3"/>
          </p:nvPr>
        </p:nvSpPr>
        <p:spPr/>
        <p:txBody>
          <a:bodyPr/>
          <a:lstStyle/>
          <a:p>
            <a:r>
              <a:rPr lang="en-US"/>
              <a:t>5.3 Installing Wireless Networks</a:t>
            </a:r>
            <a:endParaRPr lang="en-US" dirty="0"/>
          </a:p>
        </p:txBody>
      </p:sp>
      <p:sp>
        <p:nvSpPr>
          <p:cNvPr id="4" name="Slide Number Placeholder 3"/>
          <p:cNvSpPr>
            <a:spLocks noGrp="1"/>
          </p:cNvSpPr>
          <p:nvPr>
            <p:ph type="sldNum" sz="quarter" idx="4"/>
          </p:nvPr>
        </p:nvSpPr>
        <p:spPr/>
        <p:txBody>
          <a:bodyPr/>
          <a:lstStyle/>
          <a:p>
            <a:r>
              <a:rPr lang="en-US" dirty="0"/>
              <a:t>432</a:t>
            </a:r>
          </a:p>
        </p:txBody>
      </p:sp>
    </p:spTree>
    <p:extLst>
      <p:ext uri="{BB962C8B-B14F-4D97-AF65-F5344CB8AC3E}">
        <p14:creationId xmlns:p14="http://schemas.microsoft.com/office/powerpoint/2010/main" val="1629708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1928610-91C8-4FB5-88FB-075D7ED6D0B8}"/>
              </a:ext>
            </a:extLst>
          </p:cNvPr>
          <p:cNvSpPr>
            <a:spLocks noGrp="1"/>
          </p:cNvSpPr>
          <p:nvPr>
            <p:ph idx="1"/>
          </p:nvPr>
        </p:nvSpPr>
        <p:spPr/>
        <p:txBody>
          <a:bodyPr/>
          <a:lstStyle/>
          <a:p>
            <a:r>
              <a:rPr lang="en-US" dirty="0"/>
              <a:t>Frequency bands and compatibility (2.4 GHz versus 5 GHz)</a:t>
            </a:r>
          </a:p>
          <a:p>
            <a:r>
              <a:rPr lang="en-US" dirty="0"/>
              <a:t>Throughput and compatibility mode issues</a:t>
            </a:r>
          </a:p>
          <a:p>
            <a:r>
              <a:rPr lang="en-US" dirty="0"/>
              <a:t>Channel usage and support</a:t>
            </a:r>
          </a:p>
        </p:txBody>
      </p:sp>
      <p:sp>
        <p:nvSpPr>
          <p:cNvPr id="3" name="Title 2">
            <a:extLst>
              <a:ext uri="{FF2B5EF4-FFF2-40B4-BE49-F238E27FC236}">
                <a16:creationId xmlns:a16="http://schemas.microsoft.com/office/drawing/2014/main" id="{EC92FF59-4D5F-4904-A081-71219B1587E3}"/>
              </a:ext>
            </a:extLst>
          </p:cNvPr>
          <p:cNvSpPr>
            <a:spLocks noGrp="1"/>
          </p:cNvSpPr>
          <p:nvPr>
            <p:ph type="title"/>
          </p:nvPr>
        </p:nvSpPr>
        <p:spPr/>
        <p:txBody>
          <a:bodyPr/>
          <a:lstStyle/>
          <a:p>
            <a:r>
              <a:rPr lang="en-US"/>
              <a:t>Troubleshooting Frequency Mismatch</a:t>
            </a:r>
            <a:endParaRPr lang="en-US" dirty="0"/>
          </a:p>
        </p:txBody>
      </p:sp>
      <p:sp>
        <p:nvSpPr>
          <p:cNvPr id="4" name="Footer Placeholder 3">
            <a:extLst>
              <a:ext uri="{FF2B5EF4-FFF2-40B4-BE49-F238E27FC236}">
                <a16:creationId xmlns:a16="http://schemas.microsoft.com/office/drawing/2014/main" id="{7FFB8689-6480-4AF1-91D5-3D1363CA341C}"/>
              </a:ext>
            </a:extLst>
          </p:cNvPr>
          <p:cNvSpPr>
            <a:spLocks noGrp="1"/>
          </p:cNvSpPr>
          <p:nvPr>
            <p:ph type="ftr" sz="quarter" idx="3"/>
          </p:nvPr>
        </p:nvSpPr>
        <p:spPr/>
        <p:txBody>
          <a:bodyPr/>
          <a:lstStyle/>
          <a:p>
            <a:r>
              <a:rPr lang="en-US"/>
              <a:t>5.3 Installing Wireless Networks</a:t>
            </a:r>
            <a:endParaRPr lang="en-US" dirty="0"/>
          </a:p>
        </p:txBody>
      </p:sp>
      <p:sp>
        <p:nvSpPr>
          <p:cNvPr id="5" name="Slide Number Placeholder 4">
            <a:extLst>
              <a:ext uri="{FF2B5EF4-FFF2-40B4-BE49-F238E27FC236}">
                <a16:creationId xmlns:a16="http://schemas.microsoft.com/office/drawing/2014/main" id="{5E455B10-BB37-4C52-A3D3-43D790C8009A}"/>
              </a:ext>
            </a:extLst>
          </p:cNvPr>
          <p:cNvSpPr>
            <a:spLocks noGrp="1"/>
          </p:cNvSpPr>
          <p:nvPr>
            <p:ph type="sldNum" sz="quarter" idx="4"/>
          </p:nvPr>
        </p:nvSpPr>
        <p:spPr/>
        <p:txBody>
          <a:bodyPr/>
          <a:lstStyle/>
          <a:p>
            <a:r>
              <a:rPr lang="en-US" dirty="0"/>
              <a:t>432</a:t>
            </a:r>
          </a:p>
        </p:txBody>
      </p:sp>
    </p:spTree>
    <p:extLst>
      <p:ext uri="{BB962C8B-B14F-4D97-AF65-F5344CB8AC3E}">
        <p14:creationId xmlns:p14="http://schemas.microsoft.com/office/powerpoint/2010/main" val="354116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noProof="0"/>
              <a:t>Wireless Security</a:t>
            </a:r>
            <a:endParaRPr lang="en-US" altLang="en-US" noProof="0" dirty="0"/>
          </a:p>
        </p:txBody>
      </p:sp>
      <p:sp>
        <p:nvSpPr>
          <p:cNvPr id="13315" name="Rectangle 3"/>
          <p:cNvSpPr>
            <a:spLocks noGrp="1" noChangeArrowheads="1"/>
          </p:cNvSpPr>
          <p:nvPr>
            <p:ph sz="half" idx="2"/>
          </p:nvPr>
        </p:nvSpPr>
        <p:spPr/>
        <p:txBody>
          <a:bodyPr>
            <a:normAutofit fontScale="77500" lnSpcReduction="20000"/>
          </a:bodyPr>
          <a:lstStyle/>
          <a:p>
            <a:r>
              <a:rPr lang="en-US" dirty="0"/>
              <a:t>War driving</a:t>
            </a:r>
          </a:p>
          <a:p>
            <a:r>
              <a:rPr lang="en-US" noProof="0" dirty="0"/>
              <a:t>Wired Equivalent Privacy (WEP)</a:t>
            </a:r>
          </a:p>
          <a:p>
            <a:pPr lvl="1"/>
            <a:r>
              <a:rPr lang="en-US" dirty="0"/>
              <a:t>Not secure enough to use anymore</a:t>
            </a:r>
            <a:endParaRPr lang="en-US" noProof="0" dirty="0"/>
          </a:p>
          <a:p>
            <a:r>
              <a:rPr lang="en-US" dirty="0"/>
              <a:t>Wi-Fi Protected Access (WPA)</a:t>
            </a:r>
          </a:p>
          <a:p>
            <a:pPr lvl="1"/>
            <a:r>
              <a:rPr lang="en-US" dirty="0"/>
              <a:t>WPA1: RC4 with Temporal Key Integrity Protocol (TKIP)</a:t>
            </a:r>
          </a:p>
          <a:p>
            <a:pPr lvl="1"/>
            <a:r>
              <a:rPr lang="en-US" dirty="0"/>
              <a:t>WPA2: AES (Advanced Encryption Standard) with Counter Mode with Cipher Block Chaining Message Authentication Code Protocol (CCMP)</a:t>
            </a:r>
          </a:p>
          <a:p>
            <a:pPr lvl="1"/>
            <a:endParaRPr 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433</a:t>
            </a:r>
          </a:p>
        </p:txBody>
      </p:sp>
      <p:pic>
        <p:nvPicPr>
          <p:cNvPr id="12" name="Content Placeholder 11" descr="Configuring a SOHO access point with encryption and authentication settings">
            <a:extLst>
              <a:ext uri="{FF2B5EF4-FFF2-40B4-BE49-F238E27FC236}">
                <a16:creationId xmlns:a16="http://schemas.microsoft.com/office/drawing/2014/main" id="{5468208F-D297-47A6-8282-460066EDDF2D}"/>
              </a:ext>
            </a:extLst>
          </p:cNvPr>
          <p:cNvPicPr>
            <a:picLocks noGrp="1"/>
          </p:cNvPicPr>
          <p:nvPr>
            <p:ph sz="half" idx="1"/>
          </p:nvPr>
        </p:nvPicPr>
        <p:blipFill rotWithShape="1">
          <a:blip r:embed="rId3">
            <a:extLst>
              <a:ext uri="{28A0092B-C50C-407E-A947-70E740481C1C}">
                <a14:useLocalDpi xmlns:a14="http://schemas.microsoft.com/office/drawing/2010/main" val="0"/>
              </a:ext>
            </a:extLst>
          </a:blip>
          <a:stretch/>
        </p:blipFill>
        <p:spPr bwMode="auto">
          <a:xfrm>
            <a:off x="92075" y="1753582"/>
            <a:ext cx="5943600" cy="390011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27590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DBD9057-6B24-42F9-85A9-19B32F215B2A}"/>
              </a:ext>
            </a:extLst>
          </p:cNvPr>
          <p:cNvSpPr>
            <a:spLocks noGrp="1"/>
          </p:cNvSpPr>
          <p:nvPr>
            <p:ph idx="1"/>
          </p:nvPr>
        </p:nvSpPr>
        <p:spPr/>
        <p:txBody>
          <a:bodyPr>
            <a:normAutofit fontScale="85000" lnSpcReduction="20000"/>
          </a:bodyPr>
          <a:lstStyle/>
          <a:p>
            <a:r>
              <a:rPr lang="en-US" dirty="0"/>
              <a:t>Distinguish between different IEEE 802.11 Wi-Fi standards and topologies</a:t>
            </a:r>
          </a:p>
          <a:p>
            <a:r>
              <a:rPr lang="en-US" dirty="0"/>
              <a:t>Perform a site survey and understand issues impacting on site design</a:t>
            </a:r>
          </a:p>
          <a:p>
            <a:r>
              <a:rPr lang="en-US" dirty="0"/>
              <a:t>Troubleshoot wireless connectivity, configuration, and </a:t>
            </a:r>
            <a:r>
              <a:rPr lang="en-US"/>
              <a:t>security issues</a:t>
            </a:r>
            <a:endParaRPr lang="en-US"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419</a:t>
            </a:r>
          </a:p>
        </p:txBody>
      </p:sp>
    </p:spTree>
    <p:extLst>
      <p:ext uri="{BB962C8B-B14F-4D97-AF65-F5344CB8AC3E}">
        <p14:creationId xmlns:p14="http://schemas.microsoft.com/office/powerpoint/2010/main" val="219896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noProof="0"/>
              <a:t>Wi-Fi Authentication</a:t>
            </a:r>
            <a:endParaRPr lang="en-US" altLang="en-US" noProof="0" dirty="0"/>
          </a:p>
        </p:txBody>
      </p:sp>
      <p:sp>
        <p:nvSpPr>
          <p:cNvPr id="8" name="Content Placeholder 7"/>
          <p:cNvSpPr>
            <a:spLocks noGrp="1"/>
          </p:cNvSpPr>
          <p:nvPr>
            <p:ph sz="half" idx="1"/>
          </p:nvPr>
        </p:nvSpPr>
        <p:spPr/>
        <p:txBody>
          <a:bodyPr>
            <a:normAutofit fontScale="85000" lnSpcReduction="20000"/>
          </a:bodyPr>
          <a:lstStyle/>
          <a:p>
            <a:r>
              <a:rPr lang="en-US" noProof="0" dirty="0"/>
              <a:t>Pre-shared key (group authentication)</a:t>
            </a:r>
          </a:p>
          <a:p>
            <a:pPr lvl="1"/>
            <a:r>
              <a:rPr lang="en-US" noProof="0" dirty="0"/>
              <a:t>WEP/WPA-Personal</a:t>
            </a:r>
          </a:p>
          <a:p>
            <a:r>
              <a:rPr lang="en-US" noProof="0" dirty="0"/>
              <a:t>802.1X/WPA Enterprise</a:t>
            </a:r>
          </a:p>
          <a:p>
            <a:pPr lvl="1"/>
            <a:r>
              <a:rPr lang="en-US" noProof="0" dirty="0"/>
              <a:t>Strong authentication (multifactor)</a:t>
            </a:r>
          </a:p>
          <a:p>
            <a:pPr lvl="1"/>
            <a:r>
              <a:rPr lang="en-US" noProof="0" dirty="0"/>
              <a:t>Network directory authorization</a:t>
            </a:r>
          </a:p>
          <a:p>
            <a:r>
              <a:rPr lang="en-US" dirty="0"/>
              <a:t>Open authentication</a:t>
            </a:r>
            <a:endParaRPr lang="en-US" noProof="0" dirty="0"/>
          </a:p>
          <a:p>
            <a:pPr lvl="5"/>
            <a:endParaRPr lang="en-US" noProof="0" dirty="0"/>
          </a:p>
        </p:txBody>
      </p:sp>
      <p:sp>
        <p:nvSpPr>
          <p:cNvPr id="2" name="Footer Placeholder 1"/>
          <p:cNvSpPr>
            <a:spLocks noGrp="1"/>
          </p:cNvSpPr>
          <p:nvPr>
            <p:ph type="ftr" sz="quarter" idx="3"/>
          </p:nvPr>
        </p:nvSpPr>
        <p:spPr/>
        <p:txBody>
          <a:bodyPr/>
          <a:lstStyle/>
          <a:p>
            <a:r>
              <a:rPr lang="en-GB"/>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435</a:t>
            </a:r>
          </a:p>
        </p:txBody>
      </p:sp>
      <p:pic>
        <p:nvPicPr>
          <p:cNvPr id="10" name="Content Placeholder 9" descr="Using Cisco's Virtual Wireless LAN Controller to set security policies for a WLAN - this policy enforces use of WPA2 and the use of 802.1X (Enterprise) authentication">
            <a:extLst>
              <a:ext uri="{FF2B5EF4-FFF2-40B4-BE49-F238E27FC236}">
                <a16:creationId xmlns:a16="http://schemas.microsoft.com/office/drawing/2014/main" id="{47581C0F-9E73-406F-A552-C43E7FB4762D}"/>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6163" y="1850963"/>
            <a:ext cx="5940425" cy="3705348"/>
          </a:xfrm>
          <a:prstGeom prst="rect">
            <a:avLst/>
          </a:prstGeom>
          <a:noFill/>
          <a:ln>
            <a:noFill/>
          </a:ln>
        </p:spPr>
      </p:pic>
    </p:spTree>
    <p:extLst>
      <p:ext uri="{BB962C8B-B14F-4D97-AF65-F5344CB8AC3E}">
        <p14:creationId xmlns:p14="http://schemas.microsoft.com/office/powerpoint/2010/main" val="116167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904CB-B2D2-45F8-B244-E16F84405848}"/>
              </a:ext>
            </a:extLst>
          </p:cNvPr>
          <p:cNvSpPr>
            <a:spLocks noGrp="1"/>
          </p:cNvSpPr>
          <p:nvPr>
            <p:ph idx="1"/>
          </p:nvPr>
        </p:nvSpPr>
        <p:spPr/>
        <p:txBody>
          <a:bodyPr/>
          <a:lstStyle/>
          <a:p>
            <a:r>
              <a:rPr lang="en-US" dirty="0"/>
              <a:t>MAC filtering</a:t>
            </a:r>
          </a:p>
          <a:p>
            <a:pPr lvl="1"/>
            <a:r>
              <a:rPr lang="en-US" dirty="0"/>
              <a:t>Keep an ACL (Access Control List) of MAC addresses permitted to join WLAN</a:t>
            </a:r>
          </a:p>
          <a:p>
            <a:pPr lvl="1"/>
            <a:r>
              <a:rPr lang="en-US" dirty="0"/>
              <a:t>Allow access point to learn valid MAC addresses</a:t>
            </a:r>
          </a:p>
          <a:p>
            <a:r>
              <a:rPr lang="en-US" dirty="0"/>
              <a:t>Geofencing</a:t>
            </a:r>
          </a:p>
          <a:p>
            <a:pPr lvl="1"/>
            <a:r>
              <a:rPr lang="en-US" dirty="0"/>
              <a:t>Use location services to define ACLs and access policies</a:t>
            </a:r>
          </a:p>
        </p:txBody>
      </p:sp>
      <p:sp>
        <p:nvSpPr>
          <p:cNvPr id="3" name="Title 2">
            <a:extLst>
              <a:ext uri="{FF2B5EF4-FFF2-40B4-BE49-F238E27FC236}">
                <a16:creationId xmlns:a16="http://schemas.microsoft.com/office/drawing/2014/main" id="{8F64707A-CB5A-48D9-A0A3-48621543E941}"/>
              </a:ext>
            </a:extLst>
          </p:cNvPr>
          <p:cNvSpPr>
            <a:spLocks noGrp="1"/>
          </p:cNvSpPr>
          <p:nvPr>
            <p:ph type="title"/>
          </p:nvPr>
        </p:nvSpPr>
        <p:spPr/>
        <p:txBody>
          <a:bodyPr/>
          <a:lstStyle/>
          <a:p>
            <a:r>
              <a:rPr lang="en-US" dirty="0"/>
              <a:t>MAC Filtering and Geofencing</a:t>
            </a:r>
          </a:p>
        </p:txBody>
      </p:sp>
      <p:sp>
        <p:nvSpPr>
          <p:cNvPr id="4" name="Footer Placeholder 3">
            <a:extLst>
              <a:ext uri="{FF2B5EF4-FFF2-40B4-BE49-F238E27FC236}">
                <a16:creationId xmlns:a16="http://schemas.microsoft.com/office/drawing/2014/main" id="{94F325AC-99EC-4EB5-A37C-7283412238BA}"/>
              </a:ext>
            </a:extLst>
          </p:cNvPr>
          <p:cNvSpPr>
            <a:spLocks noGrp="1"/>
          </p:cNvSpPr>
          <p:nvPr>
            <p:ph type="ftr" sz="quarter" idx="3"/>
          </p:nvPr>
        </p:nvSpPr>
        <p:spPr/>
        <p:txBody>
          <a:bodyPr/>
          <a:lstStyle/>
          <a:p>
            <a:r>
              <a:rPr lang="en-US"/>
              <a:t>5.3 Installing Wireless Networks</a:t>
            </a:r>
            <a:endParaRPr lang="en-US" dirty="0"/>
          </a:p>
        </p:txBody>
      </p:sp>
      <p:sp>
        <p:nvSpPr>
          <p:cNvPr id="5" name="Slide Number Placeholder 4">
            <a:extLst>
              <a:ext uri="{FF2B5EF4-FFF2-40B4-BE49-F238E27FC236}">
                <a16:creationId xmlns:a16="http://schemas.microsoft.com/office/drawing/2014/main" id="{801F3E51-5629-4DF4-B154-08FB463323D2}"/>
              </a:ext>
            </a:extLst>
          </p:cNvPr>
          <p:cNvSpPr>
            <a:spLocks noGrp="1"/>
          </p:cNvSpPr>
          <p:nvPr>
            <p:ph type="sldNum" sz="quarter" idx="4"/>
          </p:nvPr>
        </p:nvSpPr>
        <p:spPr/>
        <p:txBody>
          <a:bodyPr/>
          <a:lstStyle/>
          <a:p>
            <a:r>
              <a:rPr lang="en-US" dirty="0"/>
              <a:t>437</a:t>
            </a:r>
          </a:p>
        </p:txBody>
      </p:sp>
    </p:spTree>
    <p:extLst>
      <p:ext uri="{BB962C8B-B14F-4D97-AF65-F5344CB8AC3E}">
        <p14:creationId xmlns:p14="http://schemas.microsoft.com/office/powerpoint/2010/main" val="220965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 </a:t>
            </a:r>
            <a:r>
              <a:rPr lang="en-US" altLang="en-US" dirty="0"/>
              <a:t>Designed to provide for interoperable security devices and software</a:t>
            </a:r>
          </a:p>
          <a:p>
            <a:r>
              <a:rPr lang="en-US" altLang="en-US" dirty="0"/>
              <a:t>Supplicant – client device requesting authentication</a:t>
            </a:r>
          </a:p>
          <a:p>
            <a:r>
              <a:rPr lang="en-US" altLang="en-US" dirty="0"/>
              <a:t>Authenticator – device receiving authentication request</a:t>
            </a:r>
          </a:p>
          <a:p>
            <a:r>
              <a:rPr lang="en-US" altLang="en-US" dirty="0"/>
              <a:t>Authentication Server – performs authentication</a:t>
            </a:r>
          </a:p>
          <a:p>
            <a:endParaRPr lang="en-US" dirty="0"/>
          </a:p>
        </p:txBody>
      </p:sp>
      <p:sp>
        <p:nvSpPr>
          <p:cNvPr id="16386" name="Rectangle 2"/>
          <p:cNvSpPr>
            <a:spLocks noGrp="1" noChangeArrowheads="1"/>
          </p:cNvSpPr>
          <p:nvPr>
            <p:ph type="title"/>
          </p:nvPr>
        </p:nvSpPr>
        <p:spPr/>
        <p:txBody>
          <a:bodyPr/>
          <a:lstStyle/>
          <a:p>
            <a:r>
              <a:rPr lang="en-US" dirty="0"/>
              <a:t>Extensible Authentication Protocol (EAP)</a:t>
            </a:r>
            <a:endParaRPr lang="en-US" noProof="0" dirty="0"/>
          </a:p>
        </p:txBody>
      </p:sp>
      <p:sp>
        <p:nvSpPr>
          <p:cNvPr id="3" name="Footer Placeholder 2"/>
          <p:cNvSpPr>
            <a:spLocks noGrp="1"/>
          </p:cNvSpPr>
          <p:nvPr>
            <p:ph type="ftr" sz="quarter" idx="3"/>
          </p:nvPr>
        </p:nvSpPr>
        <p:spPr/>
        <p:txBody>
          <a:bodyPr/>
          <a:lstStyle/>
          <a:p>
            <a:r>
              <a:rPr lang="en-GB"/>
              <a:t>5.3 Installing Wireless Networks</a:t>
            </a:r>
            <a:endParaRPr lang="en-US" dirty="0"/>
          </a:p>
        </p:txBody>
      </p:sp>
      <p:sp>
        <p:nvSpPr>
          <p:cNvPr id="4" name="Slide Number Placeholder 3"/>
          <p:cNvSpPr>
            <a:spLocks noGrp="1"/>
          </p:cNvSpPr>
          <p:nvPr>
            <p:ph type="sldNum" sz="quarter" idx="4"/>
          </p:nvPr>
        </p:nvSpPr>
        <p:spPr/>
        <p:txBody>
          <a:bodyPr/>
          <a:lstStyle/>
          <a:p>
            <a:r>
              <a:rPr lang="en-US" dirty="0"/>
              <a:t>438</a:t>
            </a:r>
          </a:p>
        </p:txBody>
      </p:sp>
    </p:spTree>
    <p:extLst>
      <p:ext uri="{BB962C8B-B14F-4D97-AF65-F5344CB8AC3E}">
        <p14:creationId xmlns:p14="http://schemas.microsoft.com/office/powerpoint/2010/main" val="1960253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EAP Types</a:t>
            </a:r>
            <a:endParaRPr lang="en-US" noProof="0" dirty="0"/>
          </a:p>
        </p:txBody>
      </p:sp>
      <p:sp>
        <p:nvSpPr>
          <p:cNvPr id="2" name="Content Placeholder 1"/>
          <p:cNvSpPr>
            <a:spLocks noGrp="1"/>
          </p:cNvSpPr>
          <p:nvPr>
            <p:ph sz="half" idx="2"/>
          </p:nvPr>
        </p:nvSpPr>
        <p:spPr/>
        <p:txBody>
          <a:bodyPr>
            <a:normAutofit fontScale="85000" lnSpcReduction="20000"/>
          </a:bodyPr>
          <a:lstStyle/>
          <a:p>
            <a:r>
              <a:rPr lang="en-US" altLang="en-US" dirty="0"/>
              <a:t>EAP-TLS (Transport Layer Security)</a:t>
            </a:r>
          </a:p>
          <a:p>
            <a:r>
              <a:rPr lang="en-US" altLang="en-US" dirty="0"/>
              <a:t>Protected EAP (PEAP)</a:t>
            </a:r>
          </a:p>
          <a:p>
            <a:r>
              <a:rPr lang="en-US" altLang="en-US" dirty="0"/>
              <a:t>EAP-TTLS (Tunneled Transport Layer Security)</a:t>
            </a:r>
          </a:p>
          <a:p>
            <a:r>
              <a:rPr lang="en-US" altLang="en-US" dirty="0"/>
              <a:t>Lightweight EAP (LEAP)</a:t>
            </a:r>
          </a:p>
          <a:p>
            <a:r>
              <a:rPr lang="en-US" dirty="0"/>
              <a:t>Flexible Authentication via Secure Tunneling (EAP-FAST)</a:t>
            </a:r>
            <a:endParaRPr lang="en-US" altLang="en-US" dirty="0"/>
          </a:p>
          <a:p>
            <a:endParaRPr lang="en-US" dirty="0"/>
          </a:p>
        </p:txBody>
      </p:sp>
      <p:sp>
        <p:nvSpPr>
          <p:cNvPr id="3" name="Footer Placeholder 2"/>
          <p:cNvSpPr>
            <a:spLocks noGrp="1"/>
          </p:cNvSpPr>
          <p:nvPr>
            <p:ph type="ftr" sz="quarter" idx="3"/>
          </p:nvPr>
        </p:nvSpPr>
        <p:spPr/>
        <p:txBody>
          <a:bodyPr/>
          <a:lstStyle/>
          <a:p>
            <a:r>
              <a:rPr lang="en-GB"/>
              <a:t>5.3 Installing Wireless Networks</a:t>
            </a:r>
            <a:endParaRPr lang="en-US" dirty="0"/>
          </a:p>
        </p:txBody>
      </p:sp>
      <p:sp>
        <p:nvSpPr>
          <p:cNvPr id="4" name="Slide Number Placeholder 3"/>
          <p:cNvSpPr>
            <a:spLocks noGrp="1"/>
          </p:cNvSpPr>
          <p:nvPr>
            <p:ph type="sldNum" sz="quarter" idx="4"/>
          </p:nvPr>
        </p:nvSpPr>
        <p:spPr/>
        <p:txBody>
          <a:bodyPr/>
          <a:lstStyle/>
          <a:p>
            <a:r>
              <a:rPr lang="en-US" dirty="0"/>
              <a:t>438</a:t>
            </a:r>
          </a:p>
        </p:txBody>
      </p:sp>
      <p:pic>
        <p:nvPicPr>
          <p:cNvPr id="9" name="Content Placeholder 8" descr="Configuring Network Policy Server to authenticate wireless clients using 802.1X EAP-TLS (Used with permission from Microsoft)">
            <a:extLst>
              <a:ext uri="{FF2B5EF4-FFF2-40B4-BE49-F238E27FC236}">
                <a16:creationId xmlns:a16="http://schemas.microsoft.com/office/drawing/2014/main" id="{74455FB8-0121-4D5C-B510-CACCA4A0609A}"/>
              </a:ext>
            </a:extLst>
          </p:cNvPr>
          <p:cNvPicPr>
            <a:picLocks noGrp="1"/>
          </p:cNvPicPr>
          <p:nvPr>
            <p:ph sz="half" idx="1"/>
          </p:nvPr>
        </p:nvPicPr>
        <p:blipFill rotWithShape="1">
          <a:blip r:embed="rId3" cstate="print">
            <a:extLst>
              <a:ext uri="{28A0092B-C50C-407E-A947-70E740481C1C}">
                <a14:useLocalDpi xmlns:a14="http://schemas.microsoft.com/office/drawing/2010/main" val="0"/>
              </a:ext>
            </a:extLst>
          </a:blip>
          <a:srcRect b="10840"/>
          <a:stretch/>
        </p:blipFill>
        <p:spPr bwMode="auto">
          <a:xfrm>
            <a:off x="92075" y="1825072"/>
            <a:ext cx="5943600" cy="375713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AA3C7D2D-8761-4047-BB2B-B2BD1EF5CC4A}"/>
              </a:ext>
            </a:extLst>
          </p:cNvPr>
          <p:cNvSpPr txBox="1"/>
          <p:nvPr/>
        </p:nvSpPr>
        <p:spPr>
          <a:xfrm>
            <a:off x="92075" y="5627922"/>
            <a:ext cx="2529860" cy="276999"/>
          </a:xfrm>
          <a:prstGeom prst="rect">
            <a:avLst/>
          </a:prstGeom>
          <a:noFill/>
        </p:spPr>
        <p:txBody>
          <a:bodyPr wrap="none" rtlCol="0">
            <a:spAutoFit/>
          </a:bodyPr>
          <a:lstStyle/>
          <a:p>
            <a:r>
              <a:rPr lang="en-GB" sz="1200" i="1" dirty="0">
                <a:solidFill>
                  <a:schemeClr val="accent4"/>
                </a:solidFill>
              </a:rPr>
              <a:t>Used with permission from Microsoft</a:t>
            </a:r>
            <a:endParaRPr lang="en-US" sz="1200" i="1" dirty="0">
              <a:solidFill>
                <a:schemeClr val="accent4"/>
              </a:solidFill>
            </a:endParaRPr>
          </a:p>
        </p:txBody>
      </p:sp>
    </p:spTree>
    <p:extLst>
      <p:ext uri="{BB962C8B-B14F-4D97-AF65-F5344CB8AC3E}">
        <p14:creationId xmlns:p14="http://schemas.microsoft.com/office/powerpoint/2010/main" val="3526265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dirty="0"/>
              <a:t>Wrong SSID</a:t>
            </a:r>
          </a:p>
          <a:p>
            <a:pPr lvl="1"/>
            <a:r>
              <a:rPr lang="en-US" dirty="0"/>
              <a:t>Authentication issues</a:t>
            </a:r>
          </a:p>
          <a:p>
            <a:pPr lvl="1"/>
            <a:r>
              <a:rPr lang="en-US" dirty="0"/>
              <a:t>Open networks</a:t>
            </a:r>
          </a:p>
          <a:p>
            <a:r>
              <a:rPr lang="en-US" dirty="0"/>
              <a:t>Security type mismatch/wireless standard issues</a:t>
            </a:r>
            <a:endParaRPr lang="en-GB" dirty="0"/>
          </a:p>
          <a:p>
            <a:pPr lvl="1"/>
            <a:r>
              <a:rPr lang="en-US" dirty="0"/>
              <a:t>Verify client support for settings configured on AP</a:t>
            </a:r>
          </a:p>
          <a:p>
            <a:pPr lvl="1"/>
            <a:endParaRPr lang="en-US" dirty="0"/>
          </a:p>
        </p:txBody>
      </p:sp>
      <p:sp>
        <p:nvSpPr>
          <p:cNvPr id="7" name="Title 6"/>
          <p:cNvSpPr>
            <a:spLocks noGrp="1"/>
          </p:cNvSpPr>
          <p:nvPr>
            <p:ph type="title"/>
          </p:nvPr>
        </p:nvSpPr>
        <p:spPr/>
        <p:txBody>
          <a:bodyPr/>
          <a:lstStyle/>
          <a:p>
            <a:r>
              <a:rPr lang="en-US" altLang="en-US" dirty="0"/>
              <a:t>Troubleshooting Wireless Security (1)</a:t>
            </a:r>
            <a:endParaRPr lang="en-US"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440</a:t>
            </a:r>
          </a:p>
        </p:txBody>
      </p:sp>
    </p:spTree>
    <p:extLst>
      <p:ext uri="{BB962C8B-B14F-4D97-AF65-F5344CB8AC3E}">
        <p14:creationId xmlns:p14="http://schemas.microsoft.com/office/powerpoint/2010/main" val="115986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Troubleshooting Wireless Security (2)</a:t>
            </a:r>
            <a:endParaRPr lang="en-US" dirty="0"/>
          </a:p>
        </p:txBody>
      </p:sp>
      <p:sp>
        <p:nvSpPr>
          <p:cNvPr id="2" name="Content Placeholder 1"/>
          <p:cNvSpPr>
            <a:spLocks noGrp="1"/>
          </p:cNvSpPr>
          <p:nvPr>
            <p:ph sz="half" idx="1"/>
          </p:nvPr>
        </p:nvSpPr>
        <p:spPr/>
        <p:txBody>
          <a:bodyPr>
            <a:normAutofit/>
          </a:bodyPr>
          <a:lstStyle/>
          <a:p>
            <a:r>
              <a:rPr lang="en-US" dirty="0"/>
              <a:t>Perform surveys to detect rogue wireless networks</a:t>
            </a:r>
          </a:p>
          <a:p>
            <a:r>
              <a:rPr lang="en-US" dirty="0"/>
              <a:t>Evil twin/rogue AP</a:t>
            </a:r>
          </a:p>
          <a:p>
            <a:r>
              <a:rPr lang="en-US" dirty="0"/>
              <a:t>Deauthentication/disassociation attack</a:t>
            </a:r>
          </a:p>
          <a:p>
            <a:endParaRPr lang="en-US" dirty="0"/>
          </a:p>
        </p:txBody>
      </p:sp>
      <p:sp>
        <p:nvSpPr>
          <p:cNvPr id="4" name="Footer Placeholder 3"/>
          <p:cNvSpPr>
            <a:spLocks noGrp="1"/>
          </p:cNvSpPr>
          <p:nvPr>
            <p:ph type="ftr" sz="quarter" idx="3"/>
          </p:nvPr>
        </p:nvSpPr>
        <p:spPr/>
        <p:txBody>
          <a:bodyPr/>
          <a:lstStyle/>
          <a:p>
            <a:r>
              <a:rPr lang="en-US"/>
              <a:t>5.3 Installing Wireless Networks</a:t>
            </a:r>
            <a:endParaRPr lang="en-US" dirty="0"/>
          </a:p>
        </p:txBody>
      </p:sp>
      <p:sp>
        <p:nvSpPr>
          <p:cNvPr id="5" name="Slide Number Placeholder 4"/>
          <p:cNvSpPr>
            <a:spLocks noGrp="1"/>
          </p:cNvSpPr>
          <p:nvPr>
            <p:ph type="sldNum" sz="quarter" idx="4"/>
          </p:nvPr>
        </p:nvSpPr>
        <p:spPr/>
        <p:txBody>
          <a:bodyPr/>
          <a:lstStyle/>
          <a:p>
            <a:r>
              <a:rPr lang="en-US" dirty="0"/>
              <a:t>441</a:t>
            </a:r>
          </a:p>
        </p:txBody>
      </p:sp>
      <p:pic>
        <p:nvPicPr>
          <p:cNvPr id="7" name="Content Placeholder 6" descr="Surveying Wi-Fi networks using Xirrus Wi-Fi Inspector (xirrus.com) - note the presence of print devices configured with open authentication (no security) and a smart TV appliance (requiring authentication)">
            <a:extLst>
              <a:ext uri="{FF2B5EF4-FFF2-40B4-BE49-F238E27FC236}">
                <a16:creationId xmlns:a16="http://schemas.microsoft.com/office/drawing/2014/main" id="{6A90C672-934C-4C32-8A4F-4CC6094FDF66}"/>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609207" y="1292669"/>
            <a:ext cx="4974336" cy="4821936"/>
          </a:xfrm>
          <a:prstGeom prst="rect">
            <a:avLst/>
          </a:prstGeom>
          <a:noFill/>
          <a:ln>
            <a:noFill/>
          </a:ln>
        </p:spPr>
      </p:pic>
    </p:spTree>
    <p:extLst>
      <p:ext uri="{BB962C8B-B14F-4D97-AF65-F5344CB8AC3E}">
        <p14:creationId xmlns:p14="http://schemas.microsoft.com/office/powerpoint/2010/main" val="22664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Wireless Controllers</a:t>
            </a:r>
            <a:endParaRPr lang="en-US" dirty="0"/>
          </a:p>
        </p:txBody>
      </p:sp>
      <p:sp>
        <p:nvSpPr>
          <p:cNvPr id="5" name="Content Placeholder 4"/>
          <p:cNvSpPr>
            <a:spLocks noGrp="1"/>
          </p:cNvSpPr>
          <p:nvPr>
            <p:ph sz="half" idx="1"/>
          </p:nvPr>
        </p:nvSpPr>
        <p:spPr/>
        <p:txBody>
          <a:bodyPr>
            <a:normAutofit fontScale="70000" lnSpcReduction="20000"/>
          </a:bodyPr>
          <a:lstStyle/>
          <a:p>
            <a:r>
              <a:rPr lang="en-US"/>
              <a:t>Manage tens or hundreds of access points</a:t>
            </a:r>
          </a:p>
          <a:p>
            <a:r>
              <a:rPr lang="en-US"/>
              <a:t>Appliance or software solution</a:t>
            </a:r>
          </a:p>
          <a:p>
            <a:r>
              <a:rPr lang="en-US"/>
              <a:t>Access point governed by controller is “thin” or “lightweight”</a:t>
            </a:r>
          </a:p>
          <a:p>
            <a:r>
              <a:rPr lang="en-US"/>
              <a:t>Lightweight Access Point Protocol (LWAPP)</a:t>
            </a:r>
          </a:p>
          <a:p>
            <a:r>
              <a:rPr lang="en-US"/>
              <a:t>VLAN pooling</a:t>
            </a:r>
          </a:p>
          <a:p>
            <a:r>
              <a:rPr lang="en-US"/>
              <a:t>Power over Ethernet</a:t>
            </a:r>
            <a:endParaRPr lang="en-US" dirty="0"/>
          </a:p>
        </p:txBody>
      </p:sp>
      <p:pic>
        <p:nvPicPr>
          <p:cNvPr id="8" name="Content Placeholder 7" descr="UniFi Wireless Network management console"/>
          <p:cNvPicPr>
            <a:picLocks noGrp="1"/>
          </p:cNvPicPr>
          <p:nvPr>
            <p:ph sz="half" idx="2"/>
          </p:nvPr>
        </p:nvPicPr>
        <p:blipFill rotWithShape="1">
          <a:blip r:embed="rId3" cstate="print">
            <a:extLst>
              <a:ext uri="{28A0092B-C50C-407E-A947-70E740481C1C}">
                <a14:useLocalDpi xmlns:a14="http://schemas.microsoft.com/office/drawing/2010/main"/>
              </a:ext>
            </a:extLst>
          </a:blip>
          <a:stretch/>
        </p:blipFill>
        <p:spPr>
          <a:xfrm>
            <a:off x="6365805" y="2068792"/>
            <a:ext cx="5461140" cy="3269690"/>
          </a:xfrm>
        </p:spPr>
      </p:pic>
      <p:sp>
        <p:nvSpPr>
          <p:cNvPr id="3" name="Footer Placeholder 2"/>
          <p:cNvSpPr>
            <a:spLocks noGrp="1"/>
          </p:cNvSpPr>
          <p:nvPr>
            <p:ph type="ftr" sz="quarter" idx="3"/>
          </p:nvPr>
        </p:nvSpPr>
        <p:spPr/>
        <p:txBody>
          <a:bodyPr/>
          <a:lstStyle/>
          <a:p>
            <a:r>
              <a:rPr lang="en-US"/>
              <a:t>5.3 Installing Wireless Networks</a:t>
            </a:r>
            <a:endParaRPr lang="en-US" dirty="0"/>
          </a:p>
        </p:txBody>
      </p:sp>
      <p:sp>
        <p:nvSpPr>
          <p:cNvPr id="4" name="Slide Number Placeholder 3"/>
          <p:cNvSpPr>
            <a:spLocks noGrp="1"/>
          </p:cNvSpPr>
          <p:nvPr>
            <p:ph type="sldNum" sz="quarter" idx="4"/>
          </p:nvPr>
        </p:nvSpPr>
        <p:spPr/>
        <p:txBody>
          <a:bodyPr/>
          <a:lstStyle/>
          <a:p>
            <a:r>
              <a:rPr lang="en-US" dirty="0"/>
              <a:t>442</a:t>
            </a:r>
          </a:p>
        </p:txBody>
      </p:sp>
    </p:spTree>
    <p:extLst>
      <p:ext uri="{BB962C8B-B14F-4D97-AF65-F5344CB8AC3E}">
        <p14:creationId xmlns:p14="http://schemas.microsoft.com/office/powerpoint/2010/main" val="3897625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71E977F-76C1-4D2C-9C51-0375D1E56BB1}"/>
              </a:ext>
            </a:extLst>
          </p:cNvPr>
          <p:cNvSpPr>
            <a:spLocks noGrp="1"/>
          </p:cNvSpPr>
          <p:nvPr>
            <p:ph idx="1"/>
          </p:nvPr>
        </p:nvSpPr>
        <p:spPr/>
        <p:txBody>
          <a:bodyPr>
            <a:normAutofit fontScale="40000" lnSpcReduction="20000"/>
          </a:bodyPr>
          <a:lstStyle/>
          <a:p>
            <a:r>
              <a:rPr lang="en-US" dirty="0"/>
              <a:t>Wi-Fi includes specifications for transmission using a various radio modulation techniques and frequencies, supporting different speeds and range.</a:t>
            </a:r>
          </a:p>
          <a:p>
            <a:r>
              <a:rPr lang="en-US" dirty="0"/>
              <a:t>WLANs can be configured in point-to-point (ad hoc), infrastructure (access point), or mesh topologies.</a:t>
            </a:r>
          </a:p>
          <a:p>
            <a:r>
              <a:rPr lang="en-US" dirty="0"/>
              <a:t>A site survey determines the optimum positioning and tuning of access points and antennas.</a:t>
            </a:r>
          </a:p>
          <a:p>
            <a:r>
              <a:rPr lang="en-US" dirty="0"/>
              <a:t>Learn the symptoms and causes of common wireless connectivity and configuration issues.</a:t>
            </a:r>
          </a:p>
          <a:p>
            <a:r>
              <a:rPr lang="en-US" dirty="0"/>
              <a:t>Wireless security should be enforced by enabling WPA. WEP should only be used if there is no other choice. </a:t>
            </a:r>
          </a:p>
          <a:p>
            <a:r>
              <a:rPr lang="en-US" dirty="0"/>
              <a:t>EAP/802.1X can be used to authenticate users over remote and wireless networks.</a:t>
            </a:r>
          </a:p>
        </p:txBody>
      </p:sp>
      <p:sp>
        <p:nvSpPr>
          <p:cNvPr id="3" name="Footer Placeholder 2">
            <a:extLst>
              <a:ext uri="{FF2B5EF4-FFF2-40B4-BE49-F238E27FC236}">
                <a16:creationId xmlns:a16="http://schemas.microsoft.com/office/drawing/2014/main" id="{0F093BD8-BC98-48E2-9B6A-B226F7DE9EF8}"/>
              </a:ext>
            </a:extLst>
          </p:cNvPr>
          <p:cNvSpPr>
            <a:spLocks noGrp="1"/>
          </p:cNvSpPr>
          <p:nvPr>
            <p:ph type="ftr" sz="quarter" idx="3"/>
          </p:nvPr>
        </p:nvSpPr>
        <p:spPr/>
        <p:txBody>
          <a:bodyPr/>
          <a:lstStyle/>
          <a:p>
            <a:r>
              <a:rPr lang="en-US"/>
              <a:t>5.3 Installing Wireless Networks</a:t>
            </a:r>
            <a:endParaRPr lang="en-US" dirty="0"/>
          </a:p>
        </p:txBody>
      </p:sp>
      <p:sp>
        <p:nvSpPr>
          <p:cNvPr id="4" name="Slide Number Placeholder 3">
            <a:extLst>
              <a:ext uri="{FF2B5EF4-FFF2-40B4-BE49-F238E27FC236}">
                <a16:creationId xmlns:a16="http://schemas.microsoft.com/office/drawing/2014/main" id="{5D4793C9-4A97-4324-9F86-2442CBD410CC}"/>
              </a:ext>
            </a:extLst>
          </p:cNvPr>
          <p:cNvSpPr>
            <a:spLocks noGrp="1"/>
          </p:cNvSpPr>
          <p:nvPr>
            <p:ph type="sldNum" sz="quarter" idx="4"/>
          </p:nvPr>
        </p:nvSpPr>
        <p:spPr/>
        <p:txBody>
          <a:bodyPr/>
          <a:lstStyle/>
          <a:p>
            <a:r>
              <a:rPr lang="en-US" dirty="0"/>
              <a:t>444</a:t>
            </a:r>
          </a:p>
        </p:txBody>
      </p:sp>
    </p:spTree>
    <p:extLst>
      <p:ext uri="{BB962C8B-B14F-4D97-AF65-F5344CB8AC3E}">
        <p14:creationId xmlns:p14="http://schemas.microsoft.com/office/powerpoint/2010/main" val="36948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noProof="0" dirty="0"/>
              <a:t>IEEE 801.11 “Wi-Fi”</a:t>
            </a:r>
          </a:p>
          <a:p>
            <a:r>
              <a:rPr lang="en-US" noProof="0" dirty="0"/>
              <a:t>Radio carrier signals</a:t>
            </a:r>
          </a:p>
          <a:p>
            <a:r>
              <a:rPr lang="en-US" noProof="0" dirty="0"/>
              <a:t>Modulation schemes</a:t>
            </a:r>
          </a:p>
          <a:p>
            <a:r>
              <a:rPr lang="en-US" noProof="0" dirty="0"/>
              <a:t>Carrier schemes</a:t>
            </a:r>
          </a:p>
        </p:txBody>
      </p:sp>
      <p:sp>
        <p:nvSpPr>
          <p:cNvPr id="10242" name="Title 5"/>
          <p:cNvSpPr>
            <a:spLocks noGrp="1"/>
          </p:cNvSpPr>
          <p:nvPr>
            <p:ph type="title"/>
          </p:nvPr>
        </p:nvSpPr>
        <p:spPr/>
        <p:txBody>
          <a:bodyPr/>
          <a:lstStyle/>
          <a:p>
            <a:r>
              <a:rPr lang="en-US"/>
              <a:t>Wireless Standards (IEEE 802.11)</a:t>
            </a:r>
            <a:endParaRPr lang="en-US" alt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420</a:t>
            </a:r>
          </a:p>
        </p:txBody>
      </p:sp>
    </p:spTree>
    <p:extLst>
      <p:ext uri="{BB962C8B-B14F-4D97-AF65-F5344CB8AC3E}">
        <p14:creationId xmlns:p14="http://schemas.microsoft.com/office/powerpoint/2010/main" val="211184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Wi-Fi is like shared Ethernet but with collision</a:t>
            </a:r>
            <a:r>
              <a:rPr lang="en-US" noProof="0" dirty="0"/>
              <a:t> avoidance media access</a:t>
            </a:r>
          </a:p>
          <a:p>
            <a:pPr lvl="0"/>
            <a:r>
              <a:rPr lang="en-US" noProof="0" dirty="0"/>
              <a:t>Acknowledgement of frames</a:t>
            </a:r>
          </a:p>
          <a:p>
            <a:pPr lvl="0"/>
            <a:r>
              <a:rPr lang="en-US" noProof="0" dirty="0"/>
              <a:t>Virtual Carrier Sense</a:t>
            </a:r>
          </a:p>
          <a:p>
            <a:pPr lvl="0"/>
            <a:r>
              <a:rPr lang="en-US" noProof="0" dirty="0"/>
              <a:t>Request-to-Send (RTS)/Clear-to-Send (CTS)</a:t>
            </a:r>
          </a:p>
        </p:txBody>
      </p:sp>
      <p:sp>
        <p:nvSpPr>
          <p:cNvPr id="2" name="Title 1"/>
          <p:cNvSpPr>
            <a:spLocks noGrp="1"/>
          </p:cNvSpPr>
          <p:nvPr>
            <p:ph type="title"/>
          </p:nvPr>
        </p:nvSpPr>
        <p:spPr/>
        <p:txBody>
          <a:bodyPr/>
          <a:lstStyle/>
          <a:p>
            <a:pPr lvl="0"/>
            <a:r>
              <a:rPr lang="en-US" noProof="0"/>
              <a:t>CSMA/CA</a:t>
            </a:r>
            <a:endParaRPr lang="en-US" dirty="0"/>
          </a:p>
        </p:txBody>
      </p:sp>
      <p:sp>
        <p:nvSpPr>
          <p:cNvPr id="4" name="Footer Placeholder 3"/>
          <p:cNvSpPr>
            <a:spLocks noGrp="1"/>
          </p:cNvSpPr>
          <p:nvPr>
            <p:ph type="ftr" sz="quarter" idx="3"/>
          </p:nvPr>
        </p:nvSpPr>
        <p:spPr/>
        <p:txBody>
          <a:bodyPr/>
          <a:lstStyle/>
          <a:p>
            <a:r>
              <a:rPr lang="en-US"/>
              <a:t>5.3 Installing Wireless Networks</a:t>
            </a:r>
            <a:endParaRPr lang="en-US" dirty="0"/>
          </a:p>
        </p:txBody>
      </p:sp>
      <p:sp>
        <p:nvSpPr>
          <p:cNvPr id="5" name="Slide Number Placeholder 4"/>
          <p:cNvSpPr>
            <a:spLocks noGrp="1"/>
          </p:cNvSpPr>
          <p:nvPr>
            <p:ph type="sldNum" sz="quarter" idx="4"/>
          </p:nvPr>
        </p:nvSpPr>
        <p:spPr/>
        <p:txBody>
          <a:bodyPr/>
          <a:lstStyle/>
          <a:p>
            <a:r>
              <a:rPr lang="en-US" dirty="0"/>
              <a:t>420</a:t>
            </a:r>
          </a:p>
        </p:txBody>
      </p:sp>
    </p:spTree>
    <p:extLst>
      <p:ext uri="{BB962C8B-B14F-4D97-AF65-F5344CB8AC3E}">
        <p14:creationId xmlns:p14="http://schemas.microsoft.com/office/powerpoint/2010/main" val="424005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92035-C626-4F48-B3BD-8E3EB9B9250B}"/>
              </a:ext>
            </a:extLst>
          </p:cNvPr>
          <p:cNvSpPr>
            <a:spLocks noGrp="1"/>
          </p:cNvSpPr>
          <p:nvPr>
            <p:ph idx="1"/>
          </p:nvPr>
        </p:nvSpPr>
        <p:spPr/>
        <p:txBody>
          <a:bodyPr>
            <a:normAutofit fontScale="92500" lnSpcReduction="10000"/>
          </a:bodyPr>
          <a:lstStyle/>
          <a:p>
            <a:r>
              <a:rPr lang="en-US" dirty="0"/>
              <a:t>2.4 GHz</a:t>
            </a:r>
          </a:p>
          <a:p>
            <a:pPr lvl="1"/>
            <a:r>
              <a:rPr lang="en-US" dirty="0"/>
              <a:t>Better propagation and indoor range</a:t>
            </a:r>
          </a:p>
          <a:p>
            <a:pPr lvl="1"/>
            <a:r>
              <a:rPr lang="en-US" dirty="0"/>
              <a:t>Limited number of channels</a:t>
            </a:r>
          </a:p>
          <a:p>
            <a:pPr lvl="1"/>
            <a:r>
              <a:rPr lang="en-US" dirty="0"/>
              <a:t>Used by many technologies so more interference</a:t>
            </a:r>
          </a:p>
          <a:p>
            <a:r>
              <a:rPr lang="en-US" dirty="0"/>
              <a:t>5 GHz</a:t>
            </a:r>
          </a:p>
          <a:p>
            <a:pPr lvl="1"/>
            <a:r>
              <a:rPr lang="en-US" dirty="0"/>
              <a:t>Lacks penetrating power and range</a:t>
            </a:r>
          </a:p>
          <a:p>
            <a:pPr lvl="1"/>
            <a:r>
              <a:rPr lang="en-US" dirty="0"/>
              <a:t>Supports more channels</a:t>
            </a:r>
          </a:p>
          <a:p>
            <a:pPr lvl="1"/>
            <a:r>
              <a:rPr lang="en-US" dirty="0"/>
              <a:t>Less interference and congestion</a:t>
            </a:r>
          </a:p>
        </p:txBody>
      </p:sp>
      <p:sp>
        <p:nvSpPr>
          <p:cNvPr id="3" name="Title 2">
            <a:extLst>
              <a:ext uri="{FF2B5EF4-FFF2-40B4-BE49-F238E27FC236}">
                <a16:creationId xmlns:a16="http://schemas.microsoft.com/office/drawing/2014/main" id="{79393A06-CF89-44EC-BD76-1D09A986E829}"/>
              </a:ext>
            </a:extLst>
          </p:cNvPr>
          <p:cNvSpPr>
            <a:spLocks noGrp="1"/>
          </p:cNvSpPr>
          <p:nvPr>
            <p:ph type="title"/>
          </p:nvPr>
        </p:nvSpPr>
        <p:spPr/>
        <p:txBody>
          <a:bodyPr/>
          <a:lstStyle/>
          <a:p>
            <a:r>
              <a:rPr lang="en-US" dirty="0"/>
              <a:t>Frequency Bands</a:t>
            </a:r>
          </a:p>
        </p:txBody>
      </p:sp>
      <p:sp>
        <p:nvSpPr>
          <p:cNvPr id="4" name="Footer Placeholder 3">
            <a:extLst>
              <a:ext uri="{FF2B5EF4-FFF2-40B4-BE49-F238E27FC236}">
                <a16:creationId xmlns:a16="http://schemas.microsoft.com/office/drawing/2014/main" id="{72755782-D70F-45E5-9266-D84794A0CC34}"/>
              </a:ext>
            </a:extLst>
          </p:cNvPr>
          <p:cNvSpPr>
            <a:spLocks noGrp="1"/>
          </p:cNvSpPr>
          <p:nvPr>
            <p:ph type="ftr" sz="quarter" idx="3"/>
          </p:nvPr>
        </p:nvSpPr>
        <p:spPr/>
        <p:txBody>
          <a:bodyPr/>
          <a:lstStyle/>
          <a:p>
            <a:r>
              <a:rPr lang="en-US"/>
              <a:t>5.3 Installing Wireless Networks</a:t>
            </a:r>
            <a:endParaRPr lang="en-US" dirty="0"/>
          </a:p>
        </p:txBody>
      </p:sp>
      <p:sp>
        <p:nvSpPr>
          <p:cNvPr id="5" name="Slide Number Placeholder 4">
            <a:extLst>
              <a:ext uri="{FF2B5EF4-FFF2-40B4-BE49-F238E27FC236}">
                <a16:creationId xmlns:a16="http://schemas.microsoft.com/office/drawing/2014/main" id="{8B83DE21-70D1-4E24-BFD1-CB384B2D3373}"/>
              </a:ext>
            </a:extLst>
          </p:cNvPr>
          <p:cNvSpPr>
            <a:spLocks noGrp="1"/>
          </p:cNvSpPr>
          <p:nvPr>
            <p:ph type="sldNum" sz="quarter" idx="4"/>
          </p:nvPr>
        </p:nvSpPr>
        <p:spPr/>
        <p:txBody>
          <a:bodyPr/>
          <a:lstStyle/>
          <a:p>
            <a:r>
              <a:rPr lang="en-US" dirty="0"/>
              <a:t>420</a:t>
            </a:r>
          </a:p>
        </p:txBody>
      </p:sp>
    </p:spTree>
    <p:extLst>
      <p:ext uri="{BB962C8B-B14F-4D97-AF65-F5344CB8AC3E}">
        <p14:creationId xmlns:p14="http://schemas.microsoft.com/office/powerpoint/2010/main" val="318317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lnSpcReduction="20000"/>
          </a:bodyPr>
          <a:lstStyle/>
          <a:p>
            <a:r>
              <a:rPr lang="en-US" altLang="en-US" noProof="0"/>
              <a:t>Ratified 1999</a:t>
            </a:r>
          </a:p>
          <a:p>
            <a:r>
              <a:rPr lang="en-US" altLang="en-US" noProof="0"/>
              <a:t>5 GHz frequency band</a:t>
            </a:r>
          </a:p>
          <a:p>
            <a:r>
              <a:rPr lang="en-US" altLang="en-US" noProof="0"/>
              <a:t>23 non-overlapping 20 MHz wide channels available</a:t>
            </a:r>
          </a:p>
          <a:p>
            <a:r>
              <a:rPr lang="en-US" altLang="en-US" noProof="0"/>
              <a:t>Orthogonal Frequency Division Multiplexing (OFDM) carrier scheme</a:t>
            </a:r>
          </a:p>
          <a:p>
            <a:r>
              <a:rPr lang="en-US" altLang="en-US"/>
              <a:t>Up to 54 Mbps</a:t>
            </a:r>
          </a:p>
          <a:p>
            <a:r>
              <a:rPr lang="en-US" altLang="en-US" noProof="0"/>
              <a:t>“Goodput” often much lower</a:t>
            </a:r>
            <a:endParaRPr lang="en-US" altLang="en-US" noProof="0" dirty="0"/>
          </a:p>
        </p:txBody>
      </p:sp>
      <p:sp>
        <p:nvSpPr>
          <p:cNvPr id="11266" name="Title 1"/>
          <p:cNvSpPr>
            <a:spLocks noGrp="1"/>
          </p:cNvSpPr>
          <p:nvPr>
            <p:ph type="title"/>
          </p:nvPr>
        </p:nvSpPr>
        <p:spPr/>
        <p:txBody>
          <a:bodyPr/>
          <a:lstStyle/>
          <a:p>
            <a:r>
              <a:rPr lang="en-US" altLang="en-US" noProof="0"/>
              <a:t>IEEE 802.11a</a:t>
            </a:r>
            <a:endParaRPr lang="en-US" alt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3" name="Slide Number Placeholder 2"/>
          <p:cNvSpPr>
            <a:spLocks noGrp="1"/>
          </p:cNvSpPr>
          <p:nvPr>
            <p:ph type="sldNum" sz="quarter" idx="4"/>
          </p:nvPr>
        </p:nvSpPr>
        <p:spPr/>
        <p:txBody>
          <a:bodyPr/>
          <a:lstStyle/>
          <a:p>
            <a:r>
              <a:rPr lang="en-US" dirty="0"/>
              <a:t>421</a:t>
            </a:r>
          </a:p>
        </p:txBody>
      </p:sp>
    </p:spTree>
    <p:extLst>
      <p:ext uri="{BB962C8B-B14F-4D97-AF65-F5344CB8AC3E}">
        <p14:creationId xmlns:p14="http://schemas.microsoft.com/office/powerpoint/2010/main" val="181548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noProof="0"/>
              <a:t>802.11b also ratified 1999</a:t>
            </a:r>
          </a:p>
          <a:p>
            <a:pPr lvl="1"/>
            <a:r>
              <a:rPr lang="en-US" noProof="0"/>
              <a:t>2.4 GHz frequency band</a:t>
            </a:r>
          </a:p>
          <a:p>
            <a:pPr lvl="1"/>
            <a:r>
              <a:rPr lang="en-US" noProof="0"/>
              <a:t>Up to 11 Mbps</a:t>
            </a:r>
          </a:p>
          <a:p>
            <a:pPr lvl="1"/>
            <a:r>
              <a:rPr lang="en-US" noProof="0"/>
              <a:t>11 channels in North America (but only 3 non-overlapping available)</a:t>
            </a:r>
          </a:p>
          <a:p>
            <a:pPr lvl="1"/>
            <a:r>
              <a:rPr lang="en-US" noProof="0"/>
              <a:t>Direct Sequence Spread Spectrum (DSSS) carrier scheme (same as original 802.11 standard) plus Complementary Code Keying (CCK) modulation</a:t>
            </a:r>
          </a:p>
          <a:p>
            <a:r>
              <a:rPr lang="en-US"/>
              <a:t>802.11g offered 54 Mbps upgrade path for 2.4 GHz with backwards compatibility for 802.11b</a:t>
            </a:r>
            <a:endParaRPr lang="en-US" noProof="0" dirty="0"/>
          </a:p>
        </p:txBody>
      </p:sp>
      <p:sp>
        <p:nvSpPr>
          <p:cNvPr id="12290" name="Title 1"/>
          <p:cNvSpPr>
            <a:spLocks noGrp="1"/>
          </p:cNvSpPr>
          <p:nvPr>
            <p:ph type="title"/>
          </p:nvPr>
        </p:nvSpPr>
        <p:spPr/>
        <p:txBody>
          <a:bodyPr/>
          <a:lstStyle/>
          <a:p>
            <a:r>
              <a:rPr lang="en-US" altLang="en-US" noProof="0"/>
              <a:t>IEEE 802.11b/g</a:t>
            </a:r>
            <a:endParaRPr lang="en-US" alt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4" name="Slide Number Placeholder 3"/>
          <p:cNvSpPr>
            <a:spLocks noGrp="1"/>
          </p:cNvSpPr>
          <p:nvPr>
            <p:ph type="sldNum" sz="quarter" idx="4"/>
          </p:nvPr>
        </p:nvSpPr>
        <p:spPr/>
        <p:txBody>
          <a:bodyPr/>
          <a:lstStyle/>
          <a:p>
            <a:r>
              <a:rPr lang="en-US" dirty="0"/>
              <a:t>421</a:t>
            </a:r>
          </a:p>
        </p:txBody>
      </p:sp>
    </p:spTree>
    <p:extLst>
      <p:ext uri="{BB962C8B-B14F-4D97-AF65-F5344CB8AC3E}">
        <p14:creationId xmlns:p14="http://schemas.microsoft.com/office/powerpoint/2010/main" val="397618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8"/>
            <a:ext cx="11978640" cy="5822577"/>
          </a:xfrm>
        </p:spPr>
        <p:txBody>
          <a:bodyPr>
            <a:normAutofit fontScale="55000" lnSpcReduction="20000"/>
          </a:bodyPr>
          <a:lstStyle/>
          <a:p>
            <a:r>
              <a:rPr lang="en-US" noProof="0" dirty="0"/>
              <a:t>Ratified 2009</a:t>
            </a:r>
          </a:p>
          <a:p>
            <a:r>
              <a:rPr lang="en-US" noProof="0" dirty="0"/>
              <a:t>Can use both 2.4 GHz and 5 GHz frequency bands</a:t>
            </a:r>
          </a:p>
          <a:p>
            <a:r>
              <a:rPr lang="en-US" noProof="0" dirty="0"/>
              <a:t>Multiple-Input-Multiple-Output (MIMO)</a:t>
            </a:r>
          </a:p>
          <a:p>
            <a:pPr lvl="1"/>
            <a:r>
              <a:rPr lang="en-US" noProof="0" dirty="0"/>
              <a:t>AxB:C (A=transmit; B=receive, C=simultaneous streams)</a:t>
            </a:r>
          </a:p>
          <a:p>
            <a:r>
              <a:rPr lang="en-US" noProof="0" dirty="0"/>
              <a:t>Can use bonded (40 MHz) channels</a:t>
            </a:r>
          </a:p>
          <a:p>
            <a:r>
              <a:rPr lang="en-US" noProof="0" dirty="0"/>
              <a:t>Up to 150 Mbps per stream over 40 MHz channel</a:t>
            </a:r>
          </a:p>
          <a:p>
            <a:r>
              <a:rPr lang="en-US" noProof="0" dirty="0"/>
              <a:t>Longer range (almost double previous standards)</a:t>
            </a:r>
          </a:p>
          <a:p>
            <a:r>
              <a:rPr lang="en-US" noProof="0" dirty="0"/>
              <a:t>Compatibility modes</a:t>
            </a:r>
          </a:p>
          <a:p>
            <a:pPr lvl="1"/>
            <a:r>
              <a:rPr lang="en-US" noProof="0" dirty="0"/>
              <a:t>High Throughput (HT or “greenfield”)</a:t>
            </a:r>
          </a:p>
          <a:p>
            <a:pPr lvl="1"/>
            <a:r>
              <a:rPr lang="en-US" noProof="0" dirty="0"/>
              <a:t>HT mixed mode (802.11a-ht, 802.11b-ht, 802.11g-ht)</a:t>
            </a:r>
          </a:p>
          <a:p>
            <a:pPr lvl="1"/>
            <a:r>
              <a:rPr lang="en-US" noProof="0" dirty="0"/>
              <a:t>Non-HT</a:t>
            </a:r>
          </a:p>
          <a:p>
            <a:pPr lvl="1"/>
            <a:endParaRPr lang="en-US" noProof="0" dirty="0"/>
          </a:p>
        </p:txBody>
      </p:sp>
      <p:sp>
        <p:nvSpPr>
          <p:cNvPr id="14338" name="Title 1"/>
          <p:cNvSpPr>
            <a:spLocks noGrp="1"/>
          </p:cNvSpPr>
          <p:nvPr>
            <p:ph type="title"/>
          </p:nvPr>
        </p:nvSpPr>
        <p:spPr/>
        <p:txBody>
          <a:bodyPr/>
          <a:lstStyle/>
          <a:p>
            <a:r>
              <a:rPr lang="en-US" altLang="en-US" noProof="0"/>
              <a:t>IEEE 802.11n</a:t>
            </a:r>
            <a:endParaRPr lang="en-US" altLang="en-US" noProof="0" dirty="0"/>
          </a:p>
        </p:txBody>
      </p:sp>
      <p:sp>
        <p:nvSpPr>
          <p:cNvPr id="2" name="Footer Placeholder 1"/>
          <p:cNvSpPr>
            <a:spLocks noGrp="1"/>
          </p:cNvSpPr>
          <p:nvPr>
            <p:ph type="ftr" sz="quarter" idx="3"/>
          </p:nvPr>
        </p:nvSpPr>
        <p:spPr/>
        <p:txBody>
          <a:bodyPr/>
          <a:lstStyle/>
          <a:p>
            <a:r>
              <a:rPr lang="en-US"/>
              <a:t>5.3 Installing Wireless Networks</a:t>
            </a:r>
            <a:endParaRPr lang="en-US" dirty="0"/>
          </a:p>
        </p:txBody>
      </p:sp>
      <p:sp>
        <p:nvSpPr>
          <p:cNvPr id="4" name="Slide Number Placeholder 3"/>
          <p:cNvSpPr>
            <a:spLocks noGrp="1"/>
          </p:cNvSpPr>
          <p:nvPr>
            <p:ph type="sldNum" sz="quarter" idx="4"/>
          </p:nvPr>
        </p:nvSpPr>
        <p:spPr/>
        <p:txBody>
          <a:bodyPr/>
          <a:lstStyle/>
          <a:p>
            <a:r>
              <a:rPr lang="en-US" dirty="0"/>
              <a:t>422</a:t>
            </a:r>
          </a:p>
        </p:txBody>
      </p:sp>
    </p:spTree>
    <p:extLst>
      <p:ext uri="{BB962C8B-B14F-4D97-AF65-F5344CB8AC3E}">
        <p14:creationId xmlns:p14="http://schemas.microsoft.com/office/powerpoint/2010/main" val="1825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noProof="0" dirty="0"/>
              <a:t>5 GHz frequency band only</a:t>
            </a:r>
          </a:p>
          <a:p>
            <a:r>
              <a:rPr lang="en-US" noProof="0" dirty="0"/>
              <a:t>Data rates similar</a:t>
            </a:r>
            <a:r>
              <a:rPr lang="en-US" dirty="0"/>
              <a:t> to Gigabit Ethernet</a:t>
            </a:r>
          </a:p>
          <a:p>
            <a:pPr lvl="1"/>
            <a:r>
              <a:rPr lang="en-US" dirty="0"/>
              <a:t>4x4:4 with 80 MHz channels means 1.7 Gbps nominal data rate</a:t>
            </a:r>
          </a:p>
          <a:p>
            <a:r>
              <a:rPr lang="en-US" dirty="0"/>
              <a:t>Wider (80 or 160 MHz) channels</a:t>
            </a:r>
          </a:p>
          <a:p>
            <a:r>
              <a:rPr lang="en-US" dirty="0"/>
              <a:t>Up to 8 spatial streams (in theory)</a:t>
            </a:r>
          </a:p>
          <a:p>
            <a:pPr lvl="1"/>
            <a:r>
              <a:rPr lang="en-US" dirty="0"/>
              <a:t>4x4:8 with 160 MHz channels would give about 6.93 Gbps (nominal)</a:t>
            </a:r>
          </a:p>
          <a:p>
            <a:endParaRPr lang="en-US" dirty="0"/>
          </a:p>
          <a:p>
            <a:endParaRPr lang="en-US" dirty="0"/>
          </a:p>
          <a:p>
            <a:endParaRPr lang="en-US" noProof="0" dirty="0"/>
          </a:p>
        </p:txBody>
      </p:sp>
      <p:sp>
        <p:nvSpPr>
          <p:cNvPr id="2" name="Title 1"/>
          <p:cNvSpPr>
            <a:spLocks noGrp="1"/>
          </p:cNvSpPr>
          <p:nvPr>
            <p:ph type="title"/>
          </p:nvPr>
        </p:nvSpPr>
        <p:spPr/>
        <p:txBody>
          <a:bodyPr/>
          <a:lstStyle/>
          <a:p>
            <a:r>
              <a:rPr lang="en-US" noProof="0"/>
              <a:t>IEEE 802.11ac</a:t>
            </a:r>
            <a:endParaRPr lang="en-US" noProof="0" dirty="0"/>
          </a:p>
        </p:txBody>
      </p:sp>
      <p:sp>
        <p:nvSpPr>
          <p:cNvPr id="4" name="Footer Placeholder 3"/>
          <p:cNvSpPr>
            <a:spLocks noGrp="1"/>
          </p:cNvSpPr>
          <p:nvPr>
            <p:ph type="ftr" sz="quarter" idx="3"/>
          </p:nvPr>
        </p:nvSpPr>
        <p:spPr/>
        <p:txBody>
          <a:bodyPr/>
          <a:lstStyle/>
          <a:p>
            <a:r>
              <a:rPr lang="en-US"/>
              <a:t>5.3 Installing Wireless Networks</a:t>
            </a:r>
            <a:endParaRPr lang="en-US" dirty="0"/>
          </a:p>
        </p:txBody>
      </p:sp>
      <p:sp>
        <p:nvSpPr>
          <p:cNvPr id="5" name="Slide Number Placeholder 4"/>
          <p:cNvSpPr>
            <a:spLocks noGrp="1"/>
          </p:cNvSpPr>
          <p:nvPr>
            <p:ph type="sldNum" sz="quarter" idx="4"/>
          </p:nvPr>
        </p:nvSpPr>
        <p:spPr/>
        <p:txBody>
          <a:bodyPr/>
          <a:lstStyle/>
          <a:p>
            <a:r>
              <a:rPr lang="en-US" dirty="0"/>
              <a:t>422</a:t>
            </a:r>
          </a:p>
        </p:txBody>
      </p:sp>
    </p:spTree>
    <p:extLst>
      <p:ext uri="{BB962C8B-B14F-4D97-AF65-F5344CB8AC3E}">
        <p14:creationId xmlns:p14="http://schemas.microsoft.com/office/powerpoint/2010/main" val="4156535167"/>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94</TotalTime>
  <Words>1901</Words>
  <Application>Microsoft Office PowerPoint</Application>
  <PresentationFormat>Widescreen</PresentationFormat>
  <Paragraphs>245</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Wireless Standards (IEEE 802.11)</vt:lpstr>
      <vt:lpstr>CSMA/CA</vt:lpstr>
      <vt:lpstr>Frequency Bands</vt:lpstr>
      <vt:lpstr>IEEE 802.11a</vt:lpstr>
      <vt:lpstr>IEEE 802.11b/g</vt:lpstr>
      <vt:lpstr>IEEE 802.11n</vt:lpstr>
      <vt:lpstr>IEEE 802.11ac</vt:lpstr>
      <vt:lpstr>Wireless Network Topologies</vt:lpstr>
      <vt:lpstr>Wireless Site Design</vt:lpstr>
      <vt:lpstr>Site Surveys and Heat Maps</vt:lpstr>
      <vt:lpstr>Antenna Types</vt:lpstr>
      <vt:lpstr>Troubleshooting Wireless Links</vt:lpstr>
      <vt:lpstr>Troubleshooting Channel Overlap</vt:lpstr>
      <vt:lpstr>Troubleshooting Interference</vt:lpstr>
      <vt:lpstr>Antenna Placement and Overcapacity</vt:lpstr>
      <vt:lpstr>Troubleshooting Frequency Mismatch</vt:lpstr>
      <vt:lpstr>Wireless Security</vt:lpstr>
      <vt:lpstr>Wi-Fi Authentication</vt:lpstr>
      <vt:lpstr>MAC Filtering and Geofencing</vt:lpstr>
      <vt:lpstr>Extensible Authentication Protocol (EAP)</vt:lpstr>
      <vt:lpstr>EAP Types</vt:lpstr>
      <vt:lpstr>Troubleshooting Wireless Security (1)</vt:lpstr>
      <vt:lpstr>Troubleshooting Wireless Security (2)</vt:lpstr>
      <vt:lpstr>Wireless Controllers</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 Installing Wireless Networks</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29</cp:revision>
  <dcterms:created xsi:type="dcterms:W3CDTF">2018-02-13T03:26:52Z</dcterms:created>
  <dcterms:modified xsi:type="dcterms:W3CDTF">2018-05-25T23:52:28Z</dcterms:modified>
  <cp:category>© 2018 gtslearning</cp:category>
</cp:coreProperties>
</file>