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handoutMasterIdLst>
    <p:handoutMasterId r:id="rId20"/>
  </p:handoutMasterIdLst>
  <p:sldIdLst>
    <p:sldId id="256" r:id="rId2"/>
    <p:sldId id="257" r:id="rId3"/>
    <p:sldId id="258" r:id="rId4"/>
    <p:sldId id="266" r:id="rId5"/>
    <p:sldId id="259" r:id="rId6"/>
    <p:sldId id="260" r:id="rId7"/>
    <p:sldId id="261" r:id="rId8"/>
    <p:sldId id="262" r:id="rId9"/>
    <p:sldId id="267" r:id="rId10"/>
    <p:sldId id="268" r:id="rId11"/>
    <p:sldId id="263" r:id="rId12"/>
    <p:sldId id="264" r:id="rId13"/>
    <p:sldId id="269" r:id="rId14"/>
    <p:sldId id="270" r:id="rId15"/>
    <p:sldId id="271" r:id="rId16"/>
    <p:sldId id="272"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6350" autoAdjust="0"/>
  </p:normalViewPr>
  <p:slideViewPr>
    <p:cSldViewPr snapToGrid="0">
      <p:cViewPr varScale="1">
        <p:scale>
          <a:sx n="85" d="100"/>
          <a:sy n="85" d="100"/>
        </p:scale>
        <p:origin x="590" y="5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33325-B414-45FE-92B0-D5859114B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73D0D-69A4-4189-A716-552C592A152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53756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B91A5AE-0273-4A89-9D41-2B607411085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4A14E26-16A5-4677-B8AE-E3BB13E38F3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8859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FEF1B-2F8A-4492-BEF4-FB5FE6A39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010DD-C9DE-4C71-8EA5-471F2FA679E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303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89393-4683-4C88-9719-7BD46090F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980AD-3213-48E9-B498-861B27484A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859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C144D1D-2B8E-44A3-8EB1-D07061D6920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CA55D59-4804-470B-89A2-B49E83CF88E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17283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07A9212-BB2B-4BC5-BBB0-0E985753BF9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DC31E1A-433D-4E78-97BC-5AFED0C6E0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40863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FC80516-3A23-4B6E-81D2-7DDC3934C01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0D9BABA-D45D-4F25-8B60-C393FCDF3D4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35138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51A0A01-D1A2-4685-9618-406C4C00DF7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DD07BA7-F32F-486E-B6A0-81BF9CE7A1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199778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a hypervisor? </a:t>
            </a:r>
            <a:r>
              <a:rPr lang="en-GB" dirty="0"/>
              <a:t>The software that hosts, configures, and manages multiple "guest" operating systems or Virtual Machines (VM). A hypervisor can be implemented as an OS itself ("bare metal") or as an application running within the host OS.</a:t>
            </a:r>
            <a:endParaRPr lang="en-US" b="0" dirty="0"/>
          </a:p>
          <a:p>
            <a:pPr lvl="1"/>
            <a:r>
              <a:rPr lang="en-GB" b="0" dirty="0"/>
              <a:t>True or false? It is only possible for VMs to be networked via a virtual switch (vSwitch). </a:t>
            </a:r>
            <a:r>
              <a:rPr lang="en-GB" dirty="0"/>
              <a:t>False - it is possible to configure a VM to use either switches virtualized by the hypervisor or the network's physical switches (via the host's NIC).</a:t>
            </a:r>
            <a:endParaRPr lang="en-US" b="0" dirty="0"/>
          </a:p>
          <a:p>
            <a:pPr lvl="1"/>
            <a:r>
              <a:rPr lang="en-GB" b="0" dirty="0"/>
              <a:t>What are the main differences between NAS and SAN? </a:t>
            </a:r>
            <a:r>
              <a:rPr lang="en-GB" dirty="0"/>
              <a:t>Network Attached Storage (NAS) is typically a single appliance providing file-level access to clients. Storage Area Networks (SAN) provide block-level access to multiple storage devices to file servers.</a:t>
            </a:r>
            <a:endParaRPr lang="en-US" b="0" dirty="0"/>
          </a:p>
          <a:p>
            <a:pPr lvl="1"/>
            <a:r>
              <a:rPr lang="en-GB" b="0" dirty="0"/>
              <a:t>What protocol can be used to implement a SAN without provisioning dedicated storage networking adapters and switches? </a:t>
            </a:r>
            <a:r>
              <a:rPr lang="en-GB" dirty="0"/>
              <a:t>iSCSI.</a:t>
            </a:r>
            <a:endParaRPr lang="en-US" b="0" dirty="0"/>
          </a:p>
          <a:p>
            <a:pPr lvl="1"/>
            <a:r>
              <a:rPr lang="en-GB" b="0" dirty="0"/>
              <a:t>Is InfiniBand a competitor technology to </a:t>
            </a:r>
            <a:r>
              <a:rPr lang="en-GB" b="0" dirty="0" err="1"/>
              <a:t>Fiber</a:t>
            </a:r>
            <a:r>
              <a:rPr lang="en-GB" b="0" dirty="0"/>
              <a:t> Channel or an upgrade path allowing integration with legacy infrastructure? </a:t>
            </a:r>
            <a:r>
              <a:rPr lang="en-GB" dirty="0"/>
              <a:t>InfiniBand is a competitor technology to </a:t>
            </a:r>
            <a:r>
              <a:rPr lang="en-GB" dirty="0" err="1"/>
              <a:t>Fiber</a:t>
            </a:r>
            <a:r>
              <a:rPr lang="en-GB" dirty="0"/>
              <a:t> Channel.</a:t>
            </a:r>
            <a:endParaRPr lang="en-US" b="0" dirty="0"/>
          </a:p>
          <a:p>
            <a:pPr lvl="1"/>
            <a:r>
              <a:rPr lang="en-GB" b="0" dirty="0"/>
              <a:t>What would be the key difference between purchasing cloud web server instances and a virtual hosted server? </a:t>
            </a:r>
            <a:r>
              <a:rPr lang="en-GB" dirty="0"/>
              <a:t>The cloud instances should offer better elasticity (being able to provision and pay for peak resources as needed rather than trying to anticipate demand and provision for peak resources at the outset).</a:t>
            </a:r>
            <a:endParaRPr lang="en-US" b="0" dirty="0"/>
          </a:p>
          <a:p>
            <a:pPr lvl="1"/>
            <a:r>
              <a:rPr lang="en-GB" b="0" dirty="0"/>
              <a:t>What are the main options for implementing connections to a cloud service provider? </a:t>
            </a:r>
            <a:r>
              <a:rPr lang="en-GB" dirty="0"/>
              <a:t>You can use the Internet and the provider's web services (possibly over a VPN) or establish a direct connection for better security and performance. A direct connection could be established by co-locating resources in the same data </a:t>
            </a:r>
            <a:r>
              <a:rPr lang="en-GB" dirty="0" err="1"/>
              <a:t>center</a:t>
            </a:r>
            <a:r>
              <a:rPr lang="en-GB" dirty="0"/>
              <a:t> or provisioning a direct link to the data </a:t>
            </a:r>
            <a:r>
              <a:rPr lang="en-GB" dirty="0" err="1"/>
              <a:t>center</a:t>
            </a:r>
            <a:r>
              <a:rPr lang="en-GB"/>
              <a:t>.</a:t>
            </a:r>
            <a:endParaRPr lang="en-US" b="0"/>
          </a:p>
        </p:txBody>
      </p:sp>
      <p:sp>
        <p:nvSpPr>
          <p:cNvPr id="4" name="Slide Image Placeholder 3">
            <a:extLst>
              <a:ext uri="{FF2B5EF4-FFF2-40B4-BE49-F238E27FC236}">
                <a16:creationId xmlns:a16="http://schemas.microsoft.com/office/drawing/2014/main" id="{3761D5A3-1D04-4C4F-A23A-0BD6D21B6130}"/>
              </a:ext>
            </a:extLst>
          </p:cNvPr>
          <p:cNvSpPr>
            <a:spLocks noGrp="1" noRot="1" noChangeAspect="1"/>
          </p:cNvSpPr>
          <p:nvPr>
            <p:ph type="sldImg"/>
          </p:nvPr>
        </p:nvSpPr>
        <p:spPr/>
      </p:sp>
    </p:spTree>
    <p:extLst>
      <p:ext uri="{BB962C8B-B14F-4D97-AF65-F5344CB8AC3E}">
        <p14:creationId xmlns:p14="http://schemas.microsoft.com/office/powerpoint/2010/main" val="3575784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2DF19609-1854-4008-AEB0-0867591420A4}"/>
              </a:ext>
            </a:extLst>
          </p:cNvPr>
          <p:cNvSpPr>
            <a:spLocks noGrp="1" noRot="1" noChangeAspect="1"/>
          </p:cNvSpPr>
          <p:nvPr>
            <p:ph type="sldImg"/>
          </p:nvPr>
        </p:nvSpPr>
        <p:spPr/>
      </p:sp>
    </p:spTree>
    <p:extLst>
      <p:ext uri="{BB962C8B-B14F-4D97-AF65-F5344CB8AC3E}">
        <p14:creationId xmlns:p14="http://schemas.microsoft.com/office/powerpoint/2010/main" val="95261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C301E-20D5-477B-9039-5A7B984AB0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264724-EE10-44AF-9381-4FDC04B38D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00309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DBCDABA-5820-40D9-AC72-602455D69FD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1E08799-43D8-43FF-80FE-C4EFA00AFC2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7582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3B287-1713-450D-8262-E8BE53A170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14D281-9E6D-45E2-B34A-CCE92C67A4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40145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14D3A-59F7-4870-A6BE-16EB11B7A8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AD4AA-2E7F-4E84-A2F5-C7081F7554F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424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16E49-9F90-4B99-81AA-42A78A54C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8C01A-D50C-449A-A49B-ECCE4FCECAA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2395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CF7A8-F5A4-4638-89B4-B233F8FE6B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60609-EDB7-4E17-B4A6-5436B1C982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70453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E959632-F6F8-47F0-99C9-A79E1B053E4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7A5965D-29AC-4D6D-B4E9-6C2A3F5DA2D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75007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GB"/>
              <a:t>4.2 Virtualization, SAN, and Cloud Services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4.2 Virtualization, SAN, and Cloud Services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185593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DD451-DA2E-49FA-9CD1-F6FC2018A7BA}"/>
              </a:ext>
            </a:extLst>
          </p:cNvPr>
          <p:cNvSpPr>
            <a:spLocks noGrp="1"/>
          </p:cNvSpPr>
          <p:nvPr>
            <p:ph type="title"/>
          </p:nvPr>
        </p:nvSpPr>
        <p:spPr/>
        <p:txBody>
          <a:bodyPr/>
          <a:lstStyle/>
          <a:p>
            <a:r>
              <a:rPr lang="en-US"/>
              <a:t>iSCSI</a:t>
            </a:r>
            <a:endParaRPr lang="en-US" dirty="0"/>
          </a:p>
        </p:txBody>
      </p:sp>
      <p:sp>
        <p:nvSpPr>
          <p:cNvPr id="3" name="Content Placeholder 2">
            <a:extLst>
              <a:ext uri="{FF2B5EF4-FFF2-40B4-BE49-F238E27FC236}">
                <a16:creationId xmlns:a16="http://schemas.microsoft.com/office/drawing/2014/main" id="{2E08809C-B817-43AF-9B19-CF933DCD30C1}"/>
              </a:ext>
            </a:extLst>
          </p:cNvPr>
          <p:cNvSpPr>
            <a:spLocks noGrp="1"/>
          </p:cNvSpPr>
          <p:nvPr>
            <p:ph sz="quarter" idx="12"/>
          </p:nvPr>
        </p:nvSpPr>
        <p:spPr/>
        <p:txBody>
          <a:bodyPr>
            <a:normAutofit fontScale="77500" lnSpcReduction="20000"/>
          </a:bodyPr>
          <a:lstStyle/>
          <a:p>
            <a:r>
              <a:rPr lang="en-US" dirty="0"/>
              <a:t>Tunneling protocol that enables the transfer of SCSI data over an IP-based network</a:t>
            </a:r>
          </a:p>
          <a:p>
            <a:r>
              <a:rPr lang="en-US" dirty="0"/>
              <a:t>Can be used to link SANs or create low-cost SANs</a:t>
            </a:r>
          </a:p>
        </p:txBody>
      </p:sp>
      <p:sp>
        <p:nvSpPr>
          <p:cNvPr id="5" name="Footer Placeholder 4">
            <a:extLst>
              <a:ext uri="{FF2B5EF4-FFF2-40B4-BE49-F238E27FC236}">
                <a16:creationId xmlns:a16="http://schemas.microsoft.com/office/drawing/2014/main" id="{22374EEE-868B-4A47-9EF2-F9B909AD722F}"/>
              </a:ext>
            </a:extLst>
          </p:cNvPr>
          <p:cNvSpPr>
            <a:spLocks noGrp="1"/>
          </p:cNvSpPr>
          <p:nvPr>
            <p:ph type="ftr" sz="quarter" idx="3"/>
          </p:nvPr>
        </p:nvSpPr>
        <p:spPr/>
        <p:txBody>
          <a:bodyPr/>
          <a:lstStyle/>
          <a:p>
            <a:r>
              <a:rPr lang="en-GB"/>
              <a:t>4.2 Virtualization, SAN, and Cloud Services</a:t>
            </a:r>
            <a:endParaRPr lang="en-US" dirty="0"/>
          </a:p>
        </p:txBody>
      </p:sp>
      <p:sp>
        <p:nvSpPr>
          <p:cNvPr id="6" name="Slide Number Placeholder 5">
            <a:extLst>
              <a:ext uri="{FF2B5EF4-FFF2-40B4-BE49-F238E27FC236}">
                <a16:creationId xmlns:a16="http://schemas.microsoft.com/office/drawing/2014/main" id="{D6D2D4B1-BCEC-4832-A3F7-8C88D2828383}"/>
              </a:ext>
            </a:extLst>
          </p:cNvPr>
          <p:cNvSpPr>
            <a:spLocks noGrp="1"/>
          </p:cNvSpPr>
          <p:nvPr>
            <p:ph type="sldNum" sz="quarter" idx="4"/>
          </p:nvPr>
        </p:nvSpPr>
        <p:spPr/>
        <p:txBody>
          <a:bodyPr/>
          <a:lstStyle/>
          <a:p>
            <a:r>
              <a:rPr lang="en-US" dirty="0"/>
              <a:t>284</a:t>
            </a:r>
          </a:p>
        </p:txBody>
      </p:sp>
      <p:pic>
        <p:nvPicPr>
          <p:cNvPr id="13" name="Content Placeholder 12" descr="Configuring an iSCSI target in Openfiler virtual SAN appliance (openfiler.com)">
            <a:extLst>
              <a:ext uri="{FF2B5EF4-FFF2-40B4-BE49-F238E27FC236}">
                <a16:creationId xmlns:a16="http://schemas.microsoft.com/office/drawing/2014/main" id="{474F2B28-7C32-4CD7-9C58-7C69DEE0CCDC}"/>
              </a:ext>
            </a:extLst>
          </p:cNvPr>
          <p:cNvPicPr>
            <a:picLocks noGrp="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876152" y="3749675"/>
            <a:ext cx="4375446" cy="2743200"/>
          </a:xfrm>
          <a:prstGeom prst="rect">
            <a:avLst/>
          </a:prstGeom>
          <a:noFill/>
          <a:ln>
            <a:noFill/>
          </a:ln>
        </p:spPr>
      </p:pic>
      <p:pic>
        <p:nvPicPr>
          <p:cNvPr id="16" name="Content Placeholder 15" descr="Connecting to the iSCSI target using an iSCSI initiator in Windows Server (Used with permission from Microsoft)">
            <a:extLst>
              <a:ext uri="{FF2B5EF4-FFF2-40B4-BE49-F238E27FC236}">
                <a16:creationId xmlns:a16="http://schemas.microsoft.com/office/drawing/2014/main" id="{B7093CC4-F21C-4A47-BA8D-605A5107811E}"/>
              </a:ext>
            </a:extLst>
          </p:cNvPr>
          <p:cNvPicPr>
            <a:picLocks noGrp="1"/>
          </p:cNvPicPr>
          <p:nvPr>
            <p:ph sz="quarter" idx="14"/>
          </p:nvPr>
        </p:nvPicPr>
        <p:blipFill>
          <a:blip r:embed="rId4" cstate="print">
            <a:extLst>
              <a:ext uri="{28A0092B-C50C-407E-A947-70E740481C1C}">
                <a14:useLocalDpi xmlns:a14="http://schemas.microsoft.com/office/drawing/2010/main" val="0"/>
              </a:ext>
            </a:extLst>
          </a:blip>
          <a:srcRect/>
          <a:stretch>
            <a:fillRect/>
          </a:stretch>
        </p:blipFill>
        <p:spPr bwMode="auto">
          <a:xfrm>
            <a:off x="7166382" y="914400"/>
            <a:ext cx="3863162" cy="2743200"/>
          </a:xfrm>
          <a:prstGeom prst="rect">
            <a:avLst/>
          </a:prstGeom>
          <a:noFill/>
          <a:ln>
            <a:noFill/>
          </a:ln>
        </p:spPr>
      </p:pic>
      <p:pic>
        <p:nvPicPr>
          <p:cNvPr id="17" name="Content Placeholder 16" descr="Once connected, the OS can use the storage just like a disk drive - here we have created a volume formatted with NTFS (Used with permission from Microsoft)">
            <a:extLst>
              <a:ext uri="{FF2B5EF4-FFF2-40B4-BE49-F238E27FC236}">
                <a16:creationId xmlns:a16="http://schemas.microsoft.com/office/drawing/2014/main" id="{77D858D3-8AE5-4389-A27C-A5BCB3E2E8CA}"/>
              </a:ext>
            </a:extLst>
          </p:cNvPr>
          <p:cNvPicPr>
            <a:picLocks noGrp="1"/>
          </p:cNvPicPr>
          <p:nvPr>
            <p:ph sz="quarter" idx="15"/>
          </p:nvPr>
        </p:nvPicPr>
        <p:blipFill>
          <a:blip r:embed="rId5" cstate="print">
            <a:extLst>
              <a:ext uri="{28A0092B-C50C-407E-A947-70E740481C1C}">
                <a14:useLocalDpi xmlns:a14="http://schemas.microsoft.com/office/drawing/2010/main" val="0"/>
              </a:ext>
            </a:extLst>
          </a:blip>
          <a:srcRect/>
          <a:stretch>
            <a:fillRect/>
          </a:stretch>
        </p:blipFill>
        <p:spPr bwMode="auto">
          <a:xfrm>
            <a:off x="7271186" y="3749675"/>
            <a:ext cx="3653553" cy="2743200"/>
          </a:xfrm>
          <a:prstGeom prst="rect">
            <a:avLst/>
          </a:prstGeom>
          <a:noFill/>
          <a:ln>
            <a:noFill/>
          </a:ln>
        </p:spPr>
      </p:pic>
    </p:spTree>
    <p:extLst>
      <p:ext uri="{BB962C8B-B14F-4D97-AF65-F5344CB8AC3E}">
        <p14:creationId xmlns:p14="http://schemas.microsoft.com/office/powerpoint/2010/main" val="2205054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p:txBody>
          <a:bodyPr>
            <a:normAutofit fontScale="92500" lnSpcReduction="20000"/>
          </a:bodyPr>
          <a:lstStyle/>
          <a:p>
            <a:r>
              <a:rPr lang="en-US" altLang="en-US" noProof="0" dirty="0"/>
              <a:t>IT infrastructure provided as a service</a:t>
            </a:r>
          </a:p>
          <a:p>
            <a:pPr lvl="1"/>
            <a:r>
              <a:rPr lang="en-US" altLang="en-US" noProof="0" dirty="0"/>
              <a:t>Elasticity</a:t>
            </a:r>
          </a:p>
          <a:p>
            <a:pPr lvl="1"/>
            <a:r>
              <a:rPr lang="en-US" altLang="en-US" noProof="0" dirty="0"/>
              <a:t>Pay-per-use</a:t>
            </a:r>
          </a:p>
          <a:p>
            <a:r>
              <a:rPr lang="en-US" altLang="en-US" noProof="0" dirty="0"/>
              <a:t>Cloud delivery models</a:t>
            </a:r>
          </a:p>
          <a:p>
            <a:pPr lvl="1"/>
            <a:r>
              <a:rPr lang="en-US" altLang="en-US" noProof="0" dirty="0"/>
              <a:t>Public (multi-tenant)</a:t>
            </a:r>
          </a:p>
          <a:p>
            <a:pPr lvl="1"/>
            <a:r>
              <a:rPr lang="en-US" altLang="en-US" noProof="0" dirty="0"/>
              <a:t>Hosted private</a:t>
            </a:r>
          </a:p>
          <a:p>
            <a:pPr lvl="1"/>
            <a:r>
              <a:rPr lang="en-US" altLang="en-US" noProof="0" dirty="0"/>
              <a:t>Private</a:t>
            </a:r>
          </a:p>
          <a:p>
            <a:pPr lvl="1"/>
            <a:r>
              <a:rPr lang="en-US" altLang="en-US" dirty="0"/>
              <a:t>Onsite or offsite</a:t>
            </a:r>
          </a:p>
          <a:p>
            <a:pPr lvl="1"/>
            <a:r>
              <a:rPr lang="en-US" altLang="en-US" noProof="0" dirty="0"/>
              <a:t>Hybrid models</a:t>
            </a:r>
          </a:p>
        </p:txBody>
      </p:sp>
      <p:sp>
        <p:nvSpPr>
          <p:cNvPr id="17410" name="Title 1"/>
          <p:cNvSpPr>
            <a:spLocks noGrp="1"/>
          </p:cNvSpPr>
          <p:nvPr>
            <p:ph type="title"/>
          </p:nvPr>
        </p:nvSpPr>
        <p:spPr/>
        <p:txBody>
          <a:bodyPr/>
          <a:lstStyle/>
          <a:p>
            <a:r>
              <a:rPr lang="en-US" altLang="en-US" noProof="0"/>
              <a:t>Cloud Computing</a:t>
            </a:r>
            <a:endParaRPr lang="en-US" altLang="en-US" noProof="0" dirty="0"/>
          </a:p>
        </p:txBody>
      </p:sp>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dirty="0"/>
              <a:t>285</a:t>
            </a:r>
          </a:p>
        </p:txBody>
      </p:sp>
    </p:spTree>
    <p:extLst>
      <p:ext uri="{BB962C8B-B14F-4D97-AF65-F5344CB8AC3E}">
        <p14:creationId xmlns:p14="http://schemas.microsoft.com/office/powerpoint/2010/main" val="1124181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noProof="0" dirty="0"/>
              <a:t>* as a Service</a:t>
            </a:r>
          </a:p>
        </p:txBody>
      </p:sp>
      <p:sp>
        <p:nvSpPr>
          <p:cNvPr id="9" name="Content Placeholder 8">
            <a:extLst>
              <a:ext uri="{FF2B5EF4-FFF2-40B4-BE49-F238E27FC236}">
                <a16:creationId xmlns:a16="http://schemas.microsoft.com/office/drawing/2014/main" id="{E95C76C8-6389-4A03-A299-F209251F57BF}"/>
              </a:ext>
            </a:extLst>
          </p:cNvPr>
          <p:cNvSpPr>
            <a:spLocks noGrp="1"/>
          </p:cNvSpPr>
          <p:nvPr>
            <p:ph sz="half" idx="2"/>
          </p:nvPr>
        </p:nvSpPr>
        <p:spPr/>
        <p:txBody>
          <a:bodyPr/>
          <a:lstStyle/>
          <a:p>
            <a:r>
              <a:rPr lang="en-US" altLang="en-US" dirty="0"/>
              <a:t>Infrastructure as a Service</a:t>
            </a:r>
          </a:p>
          <a:p>
            <a:r>
              <a:rPr lang="en-US" altLang="en-US" dirty="0"/>
              <a:t>Software as a Service</a:t>
            </a:r>
          </a:p>
          <a:p>
            <a:r>
              <a:rPr lang="en-US" altLang="en-US" dirty="0"/>
              <a:t>Platform as a Service</a:t>
            </a:r>
            <a:endParaRPr lang="en-US" dirty="0"/>
          </a:p>
        </p:txBody>
      </p:sp>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4" name="Slide Number Placeholder 3"/>
          <p:cNvSpPr>
            <a:spLocks noGrp="1"/>
          </p:cNvSpPr>
          <p:nvPr>
            <p:ph type="sldNum" sz="quarter" idx="4"/>
          </p:nvPr>
        </p:nvSpPr>
        <p:spPr/>
        <p:txBody>
          <a:bodyPr/>
          <a:lstStyle/>
          <a:p>
            <a:r>
              <a:rPr lang="en-US" dirty="0"/>
              <a:t>286</a:t>
            </a:r>
          </a:p>
        </p:txBody>
      </p:sp>
      <p:pic>
        <p:nvPicPr>
          <p:cNvPr id="13" name="Content Placeholder 12">
            <a:extLst>
              <a:ext uri="{FF2B5EF4-FFF2-40B4-BE49-F238E27FC236}">
                <a16:creationId xmlns:a16="http://schemas.microsoft.com/office/drawing/2014/main" id="{19D11A6A-5F8B-4C4E-8874-2A2B1CB4D646}"/>
              </a:ext>
            </a:extLst>
          </p:cNvPr>
          <p:cNvPicPr>
            <a:picLocks noGrp="1"/>
          </p:cNvPicPr>
          <p:nvPr>
            <p:ph sz="half" idx="1"/>
          </p:nvPr>
        </p:nvPicPr>
        <p:blipFill>
          <a:blip r:embed="rId3"/>
          <a:stretch>
            <a:fillRect/>
          </a:stretch>
        </p:blipFill>
        <p:spPr bwMode="auto">
          <a:xfrm>
            <a:off x="92075" y="1744243"/>
            <a:ext cx="5943600" cy="3918788"/>
          </a:xfrm>
          <a:prstGeom prst="rect">
            <a:avLst/>
          </a:prstGeom>
          <a:noFill/>
          <a:ln>
            <a:noFill/>
          </a:ln>
        </p:spPr>
      </p:pic>
    </p:spTree>
    <p:extLst>
      <p:ext uri="{BB962C8B-B14F-4D97-AF65-F5344CB8AC3E}">
        <p14:creationId xmlns:p14="http://schemas.microsoft.com/office/powerpoint/2010/main" val="1590948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2435A3-0778-405F-B270-9063F157CA14}"/>
              </a:ext>
            </a:extLst>
          </p:cNvPr>
          <p:cNvSpPr>
            <a:spLocks noGrp="1"/>
          </p:cNvSpPr>
          <p:nvPr>
            <p:ph idx="1"/>
          </p:nvPr>
        </p:nvSpPr>
        <p:spPr/>
        <p:txBody>
          <a:bodyPr/>
          <a:lstStyle/>
          <a:p>
            <a:r>
              <a:rPr lang="en-US" dirty="0"/>
              <a:t>Internet/Virtual Private Network (VPN)</a:t>
            </a:r>
          </a:p>
          <a:p>
            <a:pPr lvl="1"/>
            <a:r>
              <a:rPr lang="en-US" dirty="0"/>
              <a:t>Interface with cloud application over the web</a:t>
            </a:r>
          </a:p>
          <a:p>
            <a:pPr lvl="1"/>
            <a:r>
              <a:rPr lang="en-US" dirty="0"/>
              <a:t>Use VPN for better security and congestion control</a:t>
            </a:r>
          </a:p>
          <a:p>
            <a:pPr lvl="1"/>
            <a:r>
              <a:rPr lang="en-US" dirty="0"/>
              <a:t>Still limited by public Internet latency and bottlenecks</a:t>
            </a:r>
          </a:p>
          <a:p>
            <a:r>
              <a:rPr lang="en-US" dirty="0"/>
              <a:t>Direct/private connection/co-location</a:t>
            </a:r>
          </a:p>
          <a:p>
            <a:pPr lvl="1"/>
            <a:r>
              <a:rPr lang="en-US" dirty="0"/>
              <a:t>Direct link between enterprise servers and cloud servers within data center</a:t>
            </a:r>
          </a:p>
          <a:p>
            <a:endParaRPr lang="en-US" dirty="0"/>
          </a:p>
        </p:txBody>
      </p:sp>
      <p:sp>
        <p:nvSpPr>
          <p:cNvPr id="3" name="Title 2">
            <a:extLst>
              <a:ext uri="{FF2B5EF4-FFF2-40B4-BE49-F238E27FC236}">
                <a16:creationId xmlns:a16="http://schemas.microsoft.com/office/drawing/2014/main" id="{F68BE30D-2731-4605-A004-82A398375DDD}"/>
              </a:ext>
            </a:extLst>
          </p:cNvPr>
          <p:cNvSpPr>
            <a:spLocks noGrp="1"/>
          </p:cNvSpPr>
          <p:nvPr>
            <p:ph type="title"/>
          </p:nvPr>
        </p:nvSpPr>
        <p:spPr/>
        <p:txBody>
          <a:bodyPr/>
          <a:lstStyle/>
          <a:p>
            <a:r>
              <a:rPr lang="en-US" dirty="0"/>
              <a:t>Connectivity with the Cloud</a:t>
            </a:r>
          </a:p>
        </p:txBody>
      </p:sp>
      <p:sp>
        <p:nvSpPr>
          <p:cNvPr id="4" name="Footer Placeholder 3">
            <a:extLst>
              <a:ext uri="{FF2B5EF4-FFF2-40B4-BE49-F238E27FC236}">
                <a16:creationId xmlns:a16="http://schemas.microsoft.com/office/drawing/2014/main" id="{3885C30E-E46B-43FC-B522-E3DDE90DE708}"/>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3333E975-EC63-471A-B040-4DCC16A6F7C6}"/>
              </a:ext>
            </a:extLst>
          </p:cNvPr>
          <p:cNvSpPr>
            <a:spLocks noGrp="1"/>
          </p:cNvSpPr>
          <p:nvPr>
            <p:ph type="sldNum" sz="quarter" idx="4"/>
          </p:nvPr>
        </p:nvSpPr>
        <p:spPr/>
        <p:txBody>
          <a:bodyPr/>
          <a:lstStyle/>
          <a:p>
            <a:r>
              <a:rPr lang="en-US" dirty="0"/>
              <a:t>288</a:t>
            </a:r>
          </a:p>
        </p:txBody>
      </p:sp>
    </p:spTree>
    <p:extLst>
      <p:ext uri="{BB962C8B-B14F-4D97-AF65-F5344CB8AC3E}">
        <p14:creationId xmlns:p14="http://schemas.microsoft.com/office/powerpoint/2010/main" val="884132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237FB3-047A-43C2-BB55-A766DC39960E}"/>
              </a:ext>
            </a:extLst>
          </p:cNvPr>
          <p:cNvSpPr>
            <a:spLocks noGrp="1"/>
          </p:cNvSpPr>
          <p:nvPr>
            <p:ph idx="1"/>
          </p:nvPr>
        </p:nvSpPr>
        <p:spPr/>
        <p:txBody>
          <a:bodyPr>
            <a:normAutofit fontScale="92500"/>
          </a:bodyPr>
          <a:lstStyle/>
          <a:p>
            <a:r>
              <a:rPr lang="en-US" dirty="0"/>
              <a:t>Local storage requirements</a:t>
            </a:r>
          </a:p>
          <a:p>
            <a:pPr lvl="1"/>
            <a:r>
              <a:rPr lang="en-US" dirty="0"/>
              <a:t>Store data locally for security, regulatory, or performance reasons</a:t>
            </a:r>
          </a:p>
          <a:p>
            <a:r>
              <a:rPr lang="en-US" dirty="0"/>
              <a:t>Synchronization and version control</a:t>
            </a:r>
          </a:p>
          <a:p>
            <a:pPr lvl="1"/>
            <a:r>
              <a:rPr lang="en-US" dirty="0"/>
              <a:t>Latency and service disruptions can cause inconsistent updates to shared data</a:t>
            </a:r>
          </a:p>
          <a:p>
            <a:pPr lvl="1"/>
            <a:r>
              <a:rPr lang="en-US" dirty="0"/>
              <a:t>Synchronization between local site and cloud site – which copy is “master”...</a:t>
            </a:r>
          </a:p>
          <a:p>
            <a:pPr lvl="1"/>
            <a:r>
              <a:rPr lang="en-US" dirty="0"/>
              <a:t>Systems to allow multiple users to work on shared data</a:t>
            </a:r>
          </a:p>
          <a:p>
            <a:endParaRPr lang="en-US" dirty="0"/>
          </a:p>
        </p:txBody>
      </p:sp>
      <p:sp>
        <p:nvSpPr>
          <p:cNvPr id="3" name="Title 2">
            <a:extLst>
              <a:ext uri="{FF2B5EF4-FFF2-40B4-BE49-F238E27FC236}">
                <a16:creationId xmlns:a16="http://schemas.microsoft.com/office/drawing/2014/main" id="{6CF5FF05-CADB-4DAA-9A1C-02C469F1963C}"/>
              </a:ext>
            </a:extLst>
          </p:cNvPr>
          <p:cNvSpPr>
            <a:spLocks noGrp="1"/>
          </p:cNvSpPr>
          <p:nvPr>
            <p:ph type="title"/>
          </p:nvPr>
        </p:nvSpPr>
        <p:spPr/>
        <p:txBody>
          <a:bodyPr/>
          <a:lstStyle/>
          <a:p>
            <a:r>
              <a:rPr lang="en-US" dirty="0"/>
              <a:t>Local and Cloud Resources</a:t>
            </a:r>
          </a:p>
        </p:txBody>
      </p:sp>
      <p:sp>
        <p:nvSpPr>
          <p:cNvPr id="4" name="Footer Placeholder 3">
            <a:extLst>
              <a:ext uri="{FF2B5EF4-FFF2-40B4-BE49-F238E27FC236}">
                <a16:creationId xmlns:a16="http://schemas.microsoft.com/office/drawing/2014/main" id="{3093D112-997C-45DB-B8DA-69EC2A5ADDE8}"/>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435478F7-DF7E-4794-A4CA-33AC601C3E06}"/>
              </a:ext>
            </a:extLst>
          </p:cNvPr>
          <p:cNvSpPr>
            <a:spLocks noGrp="1"/>
          </p:cNvSpPr>
          <p:nvPr>
            <p:ph type="sldNum" sz="quarter" idx="4"/>
          </p:nvPr>
        </p:nvSpPr>
        <p:spPr/>
        <p:txBody>
          <a:bodyPr/>
          <a:lstStyle/>
          <a:p>
            <a:r>
              <a:rPr lang="en-US" dirty="0"/>
              <a:t>289</a:t>
            </a:r>
          </a:p>
        </p:txBody>
      </p:sp>
    </p:spTree>
    <p:extLst>
      <p:ext uri="{BB962C8B-B14F-4D97-AF65-F5344CB8AC3E}">
        <p14:creationId xmlns:p14="http://schemas.microsoft.com/office/powerpoint/2010/main" val="2473172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DAABA4-BA4A-41B2-8729-9F896BF370A9}"/>
              </a:ext>
            </a:extLst>
          </p:cNvPr>
          <p:cNvSpPr>
            <a:spLocks noGrp="1"/>
          </p:cNvSpPr>
          <p:nvPr>
            <p:ph idx="1"/>
          </p:nvPr>
        </p:nvSpPr>
        <p:spPr/>
        <p:txBody>
          <a:bodyPr/>
          <a:lstStyle/>
          <a:p>
            <a:r>
              <a:rPr lang="en-US" dirty="0"/>
              <a:t>Transfer of risk/Service Level Agreement (SLA)</a:t>
            </a:r>
          </a:p>
          <a:p>
            <a:r>
              <a:rPr lang="en-US" dirty="0"/>
              <a:t>Identify responsibilities</a:t>
            </a:r>
          </a:p>
          <a:p>
            <a:r>
              <a:rPr lang="en-US" dirty="0"/>
              <a:t>Verify service provider’s performance of key tasks</a:t>
            </a:r>
          </a:p>
          <a:p>
            <a:r>
              <a:rPr lang="en-US" dirty="0"/>
              <a:t>Legal/regulatory responsibility</a:t>
            </a:r>
          </a:p>
          <a:p>
            <a:r>
              <a:rPr lang="en-US" dirty="0"/>
              <a:t>Insider threat (from service provider)</a:t>
            </a:r>
          </a:p>
        </p:txBody>
      </p:sp>
      <p:sp>
        <p:nvSpPr>
          <p:cNvPr id="3" name="Title 2">
            <a:extLst>
              <a:ext uri="{FF2B5EF4-FFF2-40B4-BE49-F238E27FC236}">
                <a16:creationId xmlns:a16="http://schemas.microsoft.com/office/drawing/2014/main" id="{E56D7CAA-C820-4FB9-A6F1-5037A451A4A9}"/>
              </a:ext>
            </a:extLst>
          </p:cNvPr>
          <p:cNvSpPr>
            <a:spLocks noGrp="1"/>
          </p:cNvSpPr>
          <p:nvPr>
            <p:ph type="title"/>
          </p:nvPr>
        </p:nvSpPr>
        <p:spPr/>
        <p:txBody>
          <a:bodyPr/>
          <a:lstStyle/>
          <a:p>
            <a:r>
              <a:rPr lang="en-US" dirty="0"/>
              <a:t>Security and Resilience</a:t>
            </a:r>
          </a:p>
        </p:txBody>
      </p:sp>
      <p:sp>
        <p:nvSpPr>
          <p:cNvPr id="4" name="Footer Placeholder 3">
            <a:extLst>
              <a:ext uri="{FF2B5EF4-FFF2-40B4-BE49-F238E27FC236}">
                <a16:creationId xmlns:a16="http://schemas.microsoft.com/office/drawing/2014/main" id="{0A99195E-3535-4172-B373-DC3B25C0A449}"/>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59ED0F25-02A4-4E2C-9964-C3D135CF263B}"/>
              </a:ext>
            </a:extLst>
          </p:cNvPr>
          <p:cNvSpPr>
            <a:spLocks noGrp="1"/>
          </p:cNvSpPr>
          <p:nvPr>
            <p:ph type="sldNum" sz="quarter" idx="4"/>
          </p:nvPr>
        </p:nvSpPr>
        <p:spPr/>
        <p:txBody>
          <a:bodyPr/>
          <a:lstStyle/>
          <a:p>
            <a:r>
              <a:rPr lang="en-US" dirty="0"/>
              <a:t>290</a:t>
            </a:r>
          </a:p>
        </p:txBody>
      </p:sp>
    </p:spTree>
    <p:extLst>
      <p:ext uri="{BB962C8B-B14F-4D97-AF65-F5344CB8AC3E}">
        <p14:creationId xmlns:p14="http://schemas.microsoft.com/office/powerpoint/2010/main" val="3114224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B79873-9FCF-45F0-9A34-CFDE46366758}"/>
              </a:ext>
            </a:extLst>
          </p:cNvPr>
          <p:cNvSpPr>
            <a:spLocks noGrp="1"/>
          </p:cNvSpPr>
          <p:nvPr>
            <p:ph idx="1"/>
          </p:nvPr>
        </p:nvSpPr>
        <p:spPr/>
        <p:txBody>
          <a:bodyPr>
            <a:normAutofit fontScale="85000" lnSpcReduction="20000"/>
          </a:bodyPr>
          <a:lstStyle/>
          <a:p>
            <a:r>
              <a:rPr lang="en-GB" dirty="0"/>
              <a:t>Mediate access to cloud services by enterprise users across all types of devices</a:t>
            </a:r>
          </a:p>
          <a:p>
            <a:pPr lvl="1"/>
            <a:r>
              <a:rPr lang="en-GB" dirty="0"/>
              <a:t>Enable single-sign on authentication and enforce access controls </a:t>
            </a:r>
            <a:endParaRPr lang="en-US" dirty="0"/>
          </a:p>
          <a:p>
            <a:pPr lvl="1"/>
            <a:r>
              <a:rPr lang="en-GB" dirty="0"/>
              <a:t>Scan for malware and rogue or non-compliant device access</a:t>
            </a:r>
            <a:endParaRPr lang="en-US" dirty="0"/>
          </a:p>
          <a:p>
            <a:pPr lvl="1"/>
            <a:r>
              <a:rPr lang="en-GB" dirty="0"/>
              <a:t>Monitor and audit user and resource activity</a:t>
            </a:r>
            <a:endParaRPr lang="en-US" dirty="0"/>
          </a:p>
          <a:p>
            <a:pPr lvl="1"/>
            <a:r>
              <a:rPr lang="en-GB" dirty="0"/>
              <a:t>Mitigate data exfiltration </a:t>
            </a:r>
          </a:p>
          <a:p>
            <a:r>
              <a:rPr lang="en-GB" dirty="0"/>
              <a:t>Interfaces</a:t>
            </a:r>
          </a:p>
          <a:p>
            <a:pPr lvl="1"/>
            <a:r>
              <a:rPr lang="en-GB" dirty="0"/>
              <a:t>Proxy </a:t>
            </a:r>
            <a:endParaRPr lang="en-US" dirty="0"/>
          </a:p>
          <a:p>
            <a:pPr lvl="1"/>
            <a:r>
              <a:rPr lang="en-GB" dirty="0"/>
              <a:t>Application Programming Interface (API)</a:t>
            </a:r>
            <a:endParaRPr lang="en-US" dirty="0"/>
          </a:p>
          <a:p>
            <a:pPr lvl="1"/>
            <a:endParaRPr lang="en-US" dirty="0"/>
          </a:p>
          <a:p>
            <a:endParaRPr lang="en-US" dirty="0"/>
          </a:p>
          <a:p>
            <a:endParaRPr lang="en-US" dirty="0"/>
          </a:p>
        </p:txBody>
      </p:sp>
      <p:sp>
        <p:nvSpPr>
          <p:cNvPr id="3" name="Title 2">
            <a:extLst>
              <a:ext uri="{FF2B5EF4-FFF2-40B4-BE49-F238E27FC236}">
                <a16:creationId xmlns:a16="http://schemas.microsoft.com/office/drawing/2014/main" id="{0D4739D1-2706-4F38-8BCA-2A6E626F4780}"/>
              </a:ext>
            </a:extLst>
          </p:cNvPr>
          <p:cNvSpPr>
            <a:spLocks noGrp="1"/>
          </p:cNvSpPr>
          <p:nvPr>
            <p:ph type="title"/>
          </p:nvPr>
        </p:nvSpPr>
        <p:spPr/>
        <p:txBody>
          <a:bodyPr/>
          <a:lstStyle/>
          <a:p>
            <a:r>
              <a:rPr lang="en-US" dirty="0"/>
              <a:t>Cloud Access Security Broker (CASB)</a:t>
            </a:r>
          </a:p>
        </p:txBody>
      </p:sp>
      <p:sp>
        <p:nvSpPr>
          <p:cNvPr id="4" name="Footer Placeholder 3">
            <a:extLst>
              <a:ext uri="{FF2B5EF4-FFF2-40B4-BE49-F238E27FC236}">
                <a16:creationId xmlns:a16="http://schemas.microsoft.com/office/drawing/2014/main" id="{28F32F4E-0D83-4DDD-B3A9-0E327CD44CF9}"/>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439AD1D3-56EB-4E7B-BF6B-349A699E293B}"/>
              </a:ext>
            </a:extLst>
          </p:cNvPr>
          <p:cNvSpPr>
            <a:spLocks noGrp="1"/>
          </p:cNvSpPr>
          <p:nvPr>
            <p:ph type="sldNum" sz="quarter" idx="4"/>
          </p:nvPr>
        </p:nvSpPr>
        <p:spPr/>
        <p:txBody>
          <a:bodyPr/>
          <a:lstStyle/>
          <a:p>
            <a:r>
              <a:rPr lang="en-US" dirty="0"/>
              <a:t>291</a:t>
            </a:r>
          </a:p>
        </p:txBody>
      </p:sp>
    </p:spTree>
    <p:extLst>
      <p:ext uri="{BB962C8B-B14F-4D97-AF65-F5344CB8AC3E}">
        <p14:creationId xmlns:p14="http://schemas.microsoft.com/office/powerpoint/2010/main" val="79466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FD3C69D-0518-42B2-A4F7-418F296322CB}"/>
              </a:ext>
            </a:extLst>
          </p:cNvPr>
          <p:cNvSpPr>
            <a:spLocks noGrp="1"/>
          </p:cNvSpPr>
          <p:nvPr>
            <p:ph idx="1"/>
          </p:nvPr>
        </p:nvSpPr>
        <p:spPr/>
        <p:txBody>
          <a:bodyPr>
            <a:normAutofit fontScale="55000" lnSpcReduction="20000"/>
          </a:bodyPr>
          <a:lstStyle/>
          <a:p>
            <a:r>
              <a:rPr lang="en-US" dirty="0"/>
              <a:t>Virtualization allows swift deployment of clients and servers and also virtual switch, router, and firewalls to implement virtualized networks.</a:t>
            </a:r>
          </a:p>
          <a:p>
            <a:r>
              <a:rPr lang="en-US" dirty="0"/>
              <a:t>SAN solutions allow different types of storage technology to be mixed. They are usually provisioned using Fibre Channel networks.</a:t>
            </a:r>
          </a:p>
          <a:p>
            <a:r>
              <a:rPr lang="en-US"/>
              <a:t>Cloud computing allows the lease of infrastructure and software on an as-needed basis but carries the same risks as other contracted services.</a:t>
            </a:r>
          </a:p>
        </p:txBody>
      </p:sp>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noProof="0" dirty="0"/>
              <a:t>292</a:t>
            </a:r>
          </a:p>
        </p:txBody>
      </p:sp>
    </p:spTree>
    <p:extLst>
      <p:ext uri="{BB962C8B-B14F-4D97-AF65-F5344CB8AC3E}">
        <p14:creationId xmlns:p14="http://schemas.microsoft.com/office/powerpoint/2010/main" val="4099998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63A788-B910-455B-95F8-1DC410D2227B}"/>
              </a:ext>
            </a:extLst>
          </p:cNvPr>
          <p:cNvSpPr>
            <a:spLocks noGrp="1"/>
          </p:cNvSpPr>
          <p:nvPr>
            <p:ph idx="1"/>
          </p:nvPr>
        </p:nvSpPr>
        <p:spPr/>
        <p:txBody>
          <a:bodyPr>
            <a:normAutofit fontScale="62500" lnSpcReduction="20000"/>
          </a:bodyPr>
          <a:lstStyle/>
          <a:p>
            <a:r>
              <a:rPr lang="en-US" dirty="0"/>
              <a:t>Identify the technologies used to implement virtualization</a:t>
            </a:r>
          </a:p>
          <a:p>
            <a:r>
              <a:rPr lang="en-US" dirty="0"/>
              <a:t>Describe different types of virtual network components (NICs, switches, routers, and firewalls)</a:t>
            </a:r>
          </a:p>
          <a:p>
            <a:r>
              <a:rPr lang="en-US" dirty="0"/>
              <a:t>Understand the use of Storage Area Networks (SAN) and the technologies underpinning them</a:t>
            </a:r>
          </a:p>
          <a:p>
            <a:r>
              <a:rPr lang="en-US" dirty="0"/>
              <a:t>Understand the use of virtualization and cloud computing to provision on-demand cloud and * as a Service infrastructure</a:t>
            </a:r>
          </a:p>
        </p:txBody>
      </p:sp>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dirty="0"/>
              <a:t>275</a:t>
            </a:r>
          </a:p>
        </p:txBody>
      </p:sp>
    </p:spTree>
    <p:extLst>
      <p:ext uri="{BB962C8B-B14F-4D97-AF65-F5344CB8AC3E}">
        <p14:creationId xmlns:p14="http://schemas.microsoft.com/office/powerpoint/2010/main" val="264397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idx="1"/>
          </p:nvPr>
        </p:nvSpPr>
        <p:spPr/>
        <p:txBody>
          <a:bodyPr/>
          <a:lstStyle/>
          <a:p>
            <a:r>
              <a:rPr lang="en-US" noProof="0" dirty="0"/>
              <a:t>Host(s) – computing platform</a:t>
            </a:r>
          </a:p>
          <a:p>
            <a:r>
              <a:rPr lang="en-US" noProof="0" dirty="0"/>
              <a:t>Hypervisor - controls access to resources, networking, and security</a:t>
            </a:r>
          </a:p>
          <a:p>
            <a:r>
              <a:rPr lang="en-US" noProof="0" dirty="0"/>
              <a:t>Guest operating systems/Virtual Machines (VM)</a:t>
            </a:r>
          </a:p>
        </p:txBody>
      </p:sp>
      <p:sp>
        <p:nvSpPr>
          <p:cNvPr id="10242" name="Title 1"/>
          <p:cNvSpPr>
            <a:spLocks noGrp="1"/>
          </p:cNvSpPr>
          <p:nvPr>
            <p:ph type="title"/>
          </p:nvPr>
        </p:nvSpPr>
        <p:spPr/>
        <p:txBody>
          <a:bodyPr/>
          <a:lstStyle/>
          <a:p>
            <a:r>
              <a:rPr lang="en-US" altLang="en-US" noProof="0"/>
              <a:t>Virtualization Technologies</a:t>
            </a:r>
            <a:endParaRPr lang="en-US" altLang="en-US" noProof="0" dirty="0"/>
          </a:p>
        </p:txBody>
      </p:sp>
      <p:sp>
        <p:nvSpPr>
          <p:cNvPr id="3" name="Footer Placeholder 2"/>
          <p:cNvSpPr>
            <a:spLocks noGrp="1"/>
          </p:cNvSpPr>
          <p:nvPr>
            <p:ph type="ftr" sz="quarter" idx="3"/>
          </p:nvPr>
        </p:nvSpPr>
        <p:spPr/>
        <p:txBody>
          <a:bodyPr/>
          <a:lstStyle/>
          <a:p>
            <a:r>
              <a:rPr lang="en-GB"/>
              <a:t>4.2 Virtualization, SAN, and Cloud Services</a:t>
            </a:r>
            <a:endParaRPr lang="en-US" dirty="0"/>
          </a:p>
        </p:txBody>
      </p:sp>
      <p:sp>
        <p:nvSpPr>
          <p:cNvPr id="4" name="Slide Number Placeholder 3"/>
          <p:cNvSpPr>
            <a:spLocks noGrp="1"/>
          </p:cNvSpPr>
          <p:nvPr>
            <p:ph type="sldNum" sz="quarter" idx="4"/>
          </p:nvPr>
        </p:nvSpPr>
        <p:spPr/>
        <p:txBody>
          <a:bodyPr/>
          <a:lstStyle/>
          <a:p>
            <a:r>
              <a:rPr lang="en-US" dirty="0"/>
              <a:t>276</a:t>
            </a:r>
          </a:p>
        </p:txBody>
      </p:sp>
    </p:spTree>
    <p:extLst>
      <p:ext uri="{BB962C8B-B14F-4D97-AF65-F5344CB8AC3E}">
        <p14:creationId xmlns:p14="http://schemas.microsoft.com/office/powerpoint/2010/main" val="194914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8FB880-9057-4384-93A0-74C042F3E242}"/>
              </a:ext>
            </a:extLst>
          </p:cNvPr>
          <p:cNvSpPr>
            <a:spLocks noGrp="1"/>
          </p:cNvSpPr>
          <p:nvPr>
            <p:ph type="title"/>
          </p:nvPr>
        </p:nvSpPr>
        <p:spPr/>
        <p:txBody>
          <a:bodyPr/>
          <a:lstStyle/>
          <a:p>
            <a:r>
              <a:rPr lang="en-US"/>
              <a:t>Hypervisor Types</a:t>
            </a:r>
            <a:endParaRPr lang="en-US" dirty="0"/>
          </a:p>
        </p:txBody>
      </p:sp>
      <p:sp>
        <p:nvSpPr>
          <p:cNvPr id="2" name="Content Placeholder 1">
            <a:extLst>
              <a:ext uri="{FF2B5EF4-FFF2-40B4-BE49-F238E27FC236}">
                <a16:creationId xmlns:a16="http://schemas.microsoft.com/office/drawing/2014/main" id="{EB608C4A-F4CD-4A48-8D85-10D1601FA8EE}"/>
              </a:ext>
            </a:extLst>
          </p:cNvPr>
          <p:cNvSpPr>
            <a:spLocks noGrp="1"/>
          </p:cNvSpPr>
          <p:nvPr>
            <p:ph sz="half" idx="1"/>
          </p:nvPr>
        </p:nvSpPr>
        <p:spPr/>
        <p:txBody>
          <a:bodyPr>
            <a:normAutofit/>
          </a:bodyPr>
          <a:lstStyle/>
          <a:p>
            <a:r>
              <a:rPr lang="en-US" dirty="0"/>
              <a:t>Hypervisor manages guest VMs</a:t>
            </a:r>
          </a:p>
          <a:p>
            <a:r>
              <a:rPr lang="en-US" dirty="0"/>
              <a:t>Host-based versus bare metal</a:t>
            </a:r>
          </a:p>
          <a:p>
            <a:endParaRPr lang="en-US" dirty="0"/>
          </a:p>
          <a:p>
            <a:endParaRPr lang="en-US" dirty="0"/>
          </a:p>
        </p:txBody>
      </p:sp>
      <p:sp>
        <p:nvSpPr>
          <p:cNvPr id="4" name="Footer Placeholder 3">
            <a:extLst>
              <a:ext uri="{FF2B5EF4-FFF2-40B4-BE49-F238E27FC236}">
                <a16:creationId xmlns:a16="http://schemas.microsoft.com/office/drawing/2014/main" id="{D87FF610-9FB6-4F67-9ED4-DFF5E2C91984}"/>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53AC8B72-3E92-44BD-9FC1-00AAAF6E4E2B}"/>
              </a:ext>
            </a:extLst>
          </p:cNvPr>
          <p:cNvSpPr>
            <a:spLocks noGrp="1"/>
          </p:cNvSpPr>
          <p:nvPr>
            <p:ph type="sldNum" sz="quarter" idx="4"/>
          </p:nvPr>
        </p:nvSpPr>
        <p:spPr/>
        <p:txBody>
          <a:bodyPr/>
          <a:lstStyle/>
          <a:p>
            <a:r>
              <a:rPr lang="en-US" dirty="0"/>
              <a:t>276</a:t>
            </a:r>
          </a:p>
        </p:txBody>
      </p:sp>
      <p:pic>
        <p:nvPicPr>
          <p:cNvPr id="14" name="Content Placeholder 8" descr="C:\Users\James\Pictures\Picture2.png">
            <a:extLst>
              <a:ext uri="{FF2B5EF4-FFF2-40B4-BE49-F238E27FC236}">
                <a16:creationId xmlns:a16="http://schemas.microsoft.com/office/drawing/2014/main" id="{7AB9DF87-4811-4781-921D-B0E0A2F4000C}"/>
              </a:ext>
            </a:extLst>
          </p:cNvPr>
          <p:cNvPicPr>
            <a:picLocks noGrp="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2677490" y="3749675"/>
            <a:ext cx="3323030" cy="2743200"/>
          </a:xfrm>
        </p:spPr>
      </p:pic>
      <p:pic>
        <p:nvPicPr>
          <p:cNvPr id="15" name="Content Placeholder 7" descr="C:\Users\James\Pictures\Picture1.png">
            <a:extLst>
              <a:ext uri="{FF2B5EF4-FFF2-40B4-BE49-F238E27FC236}">
                <a16:creationId xmlns:a16="http://schemas.microsoft.com/office/drawing/2014/main" id="{F031890F-C56F-4404-96CD-DAB6CE03865D}"/>
              </a:ext>
            </a:extLst>
          </p:cNvPr>
          <p:cNvPicPr>
            <a:picLocks noGrp="1"/>
          </p:cNvPicPr>
          <p:nvPr>
            <p:ph sz="quarter" idx="12"/>
          </p:nvPr>
        </p:nvPicPr>
        <p:blipFill>
          <a:blip r:embed="rId4" cstate="print">
            <a:extLst>
              <a:ext uri="{28A0092B-C50C-407E-A947-70E740481C1C}">
                <a14:useLocalDpi xmlns:a14="http://schemas.microsoft.com/office/drawing/2010/main" val="0"/>
              </a:ext>
            </a:extLst>
          </a:blip>
          <a:stretch>
            <a:fillRect/>
          </a:stretch>
        </p:blipFill>
        <p:spPr>
          <a:xfrm>
            <a:off x="153109" y="914400"/>
            <a:ext cx="3323030" cy="2743200"/>
          </a:xfrm>
          <a:prstGeom prst="rect">
            <a:avLst/>
          </a:prstGeom>
        </p:spPr>
      </p:pic>
    </p:spTree>
    <p:extLst>
      <p:ext uri="{BB962C8B-B14F-4D97-AF65-F5344CB8AC3E}">
        <p14:creationId xmlns:p14="http://schemas.microsoft.com/office/powerpoint/2010/main" val="1745207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noProof="0"/>
              <a:t>Virtual Networks</a:t>
            </a:r>
            <a:endParaRPr lang="en-US" altLang="en-US" noProof="0" dirty="0"/>
          </a:p>
        </p:txBody>
      </p:sp>
      <p:sp>
        <p:nvSpPr>
          <p:cNvPr id="13315" name="Content Placeholder 2"/>
          <p:cNvSpPr>
            <a:spLocks noGrp="1"/>
          </p:cNvSpPr>
          <p:nvPr>
            <p:ph sz="half" idx="1"/>
          </p:nvPr>
        </p:nvSpPr>
        <p:spPr/>
        <p:txBody>
          <a:bodyPr>
            <a:normAutofit fontScale="77500" lnSpcReduction="20000"/>
          </a:bodyPr>
          <a:lstStyle/>
          <a:p>
            <a:r>
              <a:rPr lang="en-US" noProof="0" dirty="0"/>
              <a:t>Guest OS can have one or more virtual network adapters</a:t>
            </a:r>
          </a:p>
          <a:p>
            <a:r>
              <a:rPr lang="en-US" noProof="0" dirty="0"/>
              <a:t>Guests can be connected to VM-only networks or join the host network</a:t>
            </a:r>
          </a:p>
          <a:p>
            <a:r>
              <a:rPr lang="en-US" noProof="0" dirty="0"/>
              <a:t>Virtual switch is implemented by hypervisor to connect VMs in different types of network</a:t>
            </a:r>
          </a:p>
          <a:p>
            <a:r>
              <a:rPr lang="en-US" noProof="0" dirty="0"/>
              <a:t>Virtual routers/firewalls</a:t>
            </a:r>
          </a:p>
        </p:txBody>
      </p:sp>
      <p:pic>
        <p:nvPicPr>
          <p:cNvPr id="5" name="Content Placeholder 4" descr="Configuring a virtual switch in Microsoft's Hyper-V hypervisor"/>
          <p:cNvPicPr>
            <a:picLocks noGrp="1"/>
          </p:cNvPicPr>
          <p:nvPr>
            <p:ph sz="half" idx="2"/>
          </p:nvPr>
        </p:nvPicPr>
        <p:blipFill>
          <a:blip r:embed="rId3"/>
          <a:stretch>
            <a:fillRect/>
          </a:stretch>
        </p:blipFill>
        <p:spPr>
          <a:xfrm>
            <a:off x="6283798" y="1051561"/>
            <a:ext cx="5625156" cy="5304154"/>
          </a:xfrm>
        </p:spPr>
      </p:pic>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dirty="0"/>
              <a:t>277</a:t>
            </a:r>
          </a:p>
        </p:txBody>
      </p:sp>
      <p:sp>
        <p:nvSpPr>
          <p:cNvPr id="7" name="TextBox 6">
            <a:extLst>
              <a:ext uri="{FF2B5EF4-FFF2-40B4-BE49-F238E27FC236}">
                <a16:creationId xmlns:a16="http://schemas.microsoft.com/office/drawing/2014/main" id="{FA0E6FBD-063A-4F0D-9F20-3AFABF1E459D}"/>
              </a:ext>
            </a:extLst>
          </p:cNvPr>
          <p:cNvSpPr txBox="1"/>
          <p:nvPr/>
        </p:nvSpPr>
        <p:spPr>
          <a:xfrm>
            <a:off x="9520617" y="798761"/>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42223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lnSpcReduction="10000"/>
          </a:bodyPr>
          <a:lstStyle/>
          <a:p>
            <a:r>
              <a:rPr lang="en-US" altLang="en-US" noProof="0" dirty="0"/>
              <a:t>OS passes control of physically locating data on disks to a virtualized layer</a:t>
            </a:r>
          </a:p>
          <a:p>
            <a:r>
              <a:rPr lang="en-US" altLang="en-US" noProof="0" dirty="0"/>
              <a:t>Data de-duplication</a:t>
            </a:r>
          </a:p>
          <a:p>
            <a:r>
              <a:rPr lang="en-US" altLang="en-US" noProof="0" dirty="0"/>
              <a:t>Storage hierarchies</a:t>
            </a:r>
          </a:p>
          <a:p>
            <a:pPr lvl="1"/>
            <a:r>
              <a:rPr lang="en-US" altLang="en-US" noProof="0" dirty="0"/>
              <a:t>Online</a:t>
            </a:r>
          </a:p>
          <a:p>
            <a:pPr lvl="1"/>
            <a:r>
              <a:rPr lang="en-US" altLang="en-US" noProof="0" dirty="0"/>
              <a:t>Nearline</a:t>
            </a:r>
          </a:p>
          <a:p>
            <a:pPr lvl="1"/>
            <a:r>
              <a:rPr lang="en-US" altLang="en-US" noProof="0" dirty="0"/>
              <a:t>Offline</a:t>
            </a:r>
          </a:p>
        </p:txBody>
      </p:sp>
      <p:sp>
        <p:nvSpPr>
          <p:cNvPr id="15362" name="Title 1"/>
          <p:cNvSpPr>
            <a:spLocks noGrp="1"/>
          </p:cNvSpPr>
          <p:nvPr>
            <p:ph type="title"/>
          </p:nvPr>
        </p:nvSpPr>
        <p:spPr/>
        <p:txBody>
          <a:bodyPr/>
          <a:lstStyle/>
          <a:p>
            <a:r>
              <a:rPr lang="en-US" altLang="en-US" noProof="0"/>
              <a:t>Storage Virtualization</a:t>
            </a:r>
            <a:endParaRPr lang="en-US" altLang="en-US" noProof="0" dirty="0"/>
          </a:p>
        </p:txBody>
      </p:sp>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dirty="0"/>
              <a:t>279</a:t>
            </a:r>
          </a:p>
        </p:txBody>
      </p:sp>
    </p:spTree>
    <p:extLst>
      <p:ext uri="{BB962C8B-B14F-4D97-AF65-F5344CB8AC3E}">
        <p14:creationId xmlns:p14="http://schemas.microsoft.com/office/powerpoint/2010/main" val="224325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noProof="0"/>
              <a:t>Network Storage Types</a:t>
            </a:r>
            <a:endParaRPr lang="en-US" noProof="0" dirty="0"/>
          </a:p>
        </p:txBody>
      </p:sp>
      <p:sp>
        <p:nvSpPr>
          <p:cNvPr id="5" name="Content Placeholder 4"/>
          <p:cNvSpPr>
            <a:spLocks noGrp="1"/>
          </p:cNvSpPr>
          <p:nvPr>
            <p:ph sz="half" idx="1"/>
          </p:nvPr>
        </p:nvSpPr>
        <p:spPr/>
        <p:txBody>
          <a:bodyPr>
            <a:normAutofit fontScale="70000" lnSpcReduction="20000"/>
          </a:bodyPr>
          <a:lstStyle/>
          <a:p>
            <a:r>
              <a:rPr lang="en-US" noProof="0" dirty="0"/>
              <a:t>Direct-attached storage</a:t>
            </a:r>
          </a:p>
          <a:p>
            <a:r>
              <a:rPr lang="en-US" noProof="0" dirty="0"/>
              <a:t>Network Attached Storage (NAS)</a:t>
            </a:r>
          </a:p>
          <a:p>
            <a:pPr lvl="1"/>
            <a:r>
              <a:rPr lang="en-US" noProof="0" dirty="0"/>
              <a:t>File-level access</a:t>
            </a:r>
          </a:p>
          <a:p>
            <a:pPr lvl="1"/>
            <a:r>
              <a:rPr lang="en-US" noProof="0" dirty="0"/>
              <a:t>Typically SOHO/SME single box solution</a:t>
            </a:r>
          </a:p>
          <a:p>
            <a:pPr lvl="1"/>
            <a:r>
              <a:rPr lang="en-US" noProof="0" dirty="0"/>
              <a:t>Assigned IP address/DNS host record</a:t>
            </a:r>
          </a:p>
          <a:p>
            <a:r>
              <a:rPr lang="en-US" noProof="0" dirty="0"/>
              <a:t>Storage Area Networks (SAN)</a:t>
            </a:r>
          </a:p>
          <a:p>
            <a:pPr lvl="1"/>
            <a:r>
              <a:rPr lang="en-US" noProof="0" dirty="0"/>
              <a:t>Block-level access</a:t>
            </a:r>
          </a:p>
          <a:p>
            <a:pPr lvl="1"/>
            <a:r>
              <a:rPr lang="en-US" dirty="0"/>
              <a:t>No direct client workstation access</a:t>
            </a:r>
            <a:endParaRPr lang="en-US" noProof="0" dirty="0"/>
          </a:p>
          <a:p>
            <a:pPr lvl="1"/>
            <a:r>
              <a:rPr lang="en-US" noProof="0" dirty="0"/>
              <a:t>Enterprise/Data Center</a:t>
            </a:r>
          </a:p>
          <a:p>
            <a:pPr lvl="1"/>
            <a:r>
              <a:rPr lang="en-US" noProof="0" dirty="0"/>
              <a:t>Multiple switches and devices</a:t>
            </a:r>
          </a:p>
          <a:p>
            <a:endParaRPr lang="en-US" noProof="0" dirty="0"/>
          </a:p>
        </p:txBody>
      </p:sp>
      <p:pic>
        <p:nvPicPr>
          <p:cNvPr id="12" name="Content Placeholder 11" descr="Network Attached Storage"/>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834823" y="960120"/>
            <a:ext cx="4526280" cy="2651760"/>
          </a:xfrm>
        </p:spPr>
      </p:pic>
      <p:pic>
        <p:nvPicPr>
          <p:cNvPr id="13" name="Content Placeholder 12" descr="Storage Area Network"/>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832745" y="3799551"/>
            <a:ext cx="4530436" cy="2643447"/>
          </a:xfrm>
        </p:spPr>
      </p:pic>
      <p:sp>
        <p:nvSpPr>
          <p:cNvPr id="2" name="Footer Placeholder 1"/>
          <p:cNvSpPr>
            <a:spLocks noGrp="1"/>
          </p:cNvSpPr>
          <p:nvPr>
            <p:ph type="ftr" sz="quarter" idx="3"/>
          </p:nvPr>
        </p:nvSpPr>
        <p:spPr/>
        <p:txBody>
          <a:bodyPr/>
          <a:lstStyle/>
          <a:p>
            <a:r>
              <a:rPr lang="en-GB"/>
              <a:t>4.2 Virtualization, SAN, and Cloud Services</a:t>
            </a:r>
            <a:endParaRPr lang="en-US" dirty="0"/>
          </a:p>
        </p:txBody>
      </p:sp>
      <p:sp>
        <p:nvSpPr>
          <p:cNvPr id="3" name="Slide Number Placeholder 2"/>
          <p:cNvSpPr>
            <a:spLocks noGrp="1"/>
          </p:cNvSpPr>
          <p:nvPr>
            <p:ph type="sldNum" sz="quarter" idx="4"/>
          </p:nvPr>
        </p:nvSpPr>
        <p:spPr/>
        <p:txBody>
          <a:bodyPr/>
          <a:lstStyle/>
          <a:p>
            <a:r>
              <a:rPr lang="en-US" dirty="0"/>
              <a:t>280 </a:t>
            </a:r>
          </a:p>
        </p:txBody>
      </p:sp>
    </p:spTree>
    <p:extLst>
      <p:ext uri="{BB962C8B-B14F-4D97-AF65-F5344CB8AC3E}">
        <p14:creationId xmlns:p14="http://schemas.microsoft.com/office/powerpoint/2010/main" val="3551328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noProof="0" dirty="0"/>
              <a:t>Initiator (host bus adapter in client server)</a:t>
            </a:r>
          </a:p>
          <a:p>
            <a:r>
              <a:rPr lang="en-US" noProof="0" dirty="0"/>
              <a:t>Target (network port of storage device)</a:t>
            </a:r>
          </a:p>
          <a:p>
            <a:pPr lvl="1"/>
            <a:r>
              <a:rPr lang="en-US" noProof="0" dirty="0"/>
              <a:t>Logical Unit Number (LUN)</a:t>
            </a:r>
          </a:p>
          <a:p>
            <a:pPr lvl="1"/>
            <a:r>
              <a:rPr lang="en-US" noProof="0" dirty="0"/>
              <a:t>World Wide Name (WWN)</a:t>
            </a:r>
          </a:p>
          <a:p>
            <a:pPr lvl="2"/>
            <a:r>
              <a:rPr lang="en-US" noProof="0" dirty="0"/>
              <a:t>World Wide Node Name (WWNN)</a:t>
            </a:r>
          </a:p>
          <a:p>
            <a:pPr lvl="2"/>
            <a:r>
              <a:rPr lang="en-US" noProof="0" dirty="0"/>
              <a:t>World Wide Port Name (WWPN)</a:t>
            </a:r>
          </a:p>
          <a:p>
            <a:r>
              <a:rPr lang="en-US" noProof="0" dirty="0"/>
              <a:t>FC switch</a:t>
            </a:r>
          </a:p>
          <a:p>
            <a:r>
              <a:rPr lang="en-US" noProof="0" dirty="0"/>
              <a:t>Fabric (cabling) (1-16 Gbps)</a:t>
            </a:r>
          </a:p>
          <a:p>
            <a:endParaRPr lang="en-US" noProof="0" dirty="0"/>
          </a:p>
        </p:txBody>
      </p:sp>
      <p:sp>
        <p:nvSpPr>
          <p:cNvPr id="2" name="Title 1"/>
          <p:cNvSpPr>
            <a:spLocks noGrp="1"/>
          </p:cNvSpPr>
          <p:nvPr>
            <p:ph type="title"/>
          </p:nvPr>
        </p:nvSpPr>
        <p:spPr/>
        <p:txBody>
          <a:bodyPr/>
          <a:lstStyle/>
          <a:p>
            <a:r>
              <a:rPr lang="en-US" noProof="0"/>
              <a:t>Fibre Channel</a:t>
            </a:r>
            <a:endParaRPr lang="en-US" noProof="0" dirty="0"/>
          </a:p>
        </p:txBody>
      </p:sp>
      <p:sp>
        <p:nvSpPr>
          <p:cNvPr id="4" name="Footer Placeholder 3"/>
          <p:cNvSpPr>
            <a:spLocks noGrp="1"/>
          </p:cNvSpPr>
          <p:nvPr>
            <p:ph type="ftr" sz="quarter" idx="3"/>
          </p:nvPr>
        </p:nvSpPr>
        <p:spPr/>
        <p:txBody>
          <a:bodyPr/>
          <a:lstStyle/>
          <a:p>
            <a:r>
              <a:rPr lang="en-GB"/>
              <a:t>4.2 Virtualization, SAN, and Cloud Services</a:t>
            </a:r>
            <a:endParaRPr lang="en-US" dirty="0"/>
          </a:p>
        </p:txBody>
      </p:sp>
      <p:sp>
        <p:nvSpPr>
          <p:cNvPr id="5" name="Slide Number Placeholder 4"/>
          <p:cNvSpPr>
            <a:spLocks noGrp="1"/>
          </p:cNvSpPr>
          <p:nvPr>
            <p:ph type="sldNum" sz="quarter" idx="4"/>
          </p:nvPr>
        </p:nvSpPr>
        <p:spPr/>
        <p:txBody>
          <a:bodyPr/>
          <a:lstStyle/>
          <a:p>
            <a:r>
              <a:rPr lang="en-US" dirty="0"/>
              <a:t>282</a:t>
            </a:r>
          </a:p>
        </p:txBody>
      </p:sp>
    </p:spTree>
    <p:extLst>
      <p:ext uri="{BB962C8B-B14F-4D97-AF65-F5344CB8AC3E}">
        <p14:creationId xmlns:p14="http://schemas.microsoft.com/office/powerpoint/2010/main" val="85700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1075F9E-2C3F-4B5D-A673-066219D11FFF}"/>
              </a:ext>
            </a:extLst>
          </p:cNvPr>
          <p:cNvSpPr>
            <a:spLocks noGrp="1"/>
          </p:cNvSpPr>
          <p:nvPr>
            <p:ph idx="1"/>
          </p:nvPr>
        </p:nvSpPr>
        <p:spPr/>
        <p:txBody>
          <a:bodyPr>
            <a:normAutofit fontScale="92500"/>
          </a:bodyPr>
          <a:lstStyle/>
          <a:p>
            <a:r>
              <a:rPr lang="en-US" dirty="0"/>
              <a:t>Fibre Channel over Ethernet (FCoE)</a:t>
            </a:r>
          </a:p>
          <a:p>
            <a:pPr lvl="1"/>
            <a:r>
              <a:rPr lang="en-US" dirty="0"/>
              <a:t>Running FC protocol over 10GbE links</a:t>
            </a:r>
          </a:p>
          <a:p>
            <a:pPr lvl="1"/>
            <a:r>
              <a:rPr lang="en-US" dirty="0"/>
              <a:t>Requires Converged Network Adapters and switch support</a:t>
            </a:r>
          </a:p>
          <a:p>
            <a:r>
              <a:rPr lang="en-US" dirty="0"/>
              <a:t>Jumbo frames</a:t>
            </a:r>
          </a:p>
          <a:p>
            <a:r>
              <a:rPr lang="en-US" dirty="0"/>
              <a:t>InfiniBand</a:t>
            </a:r>
          </a:p>
          <a:p>
            <a:pPr lvl="1"/>
            <a:r>
              <a:rPr lang="en-US" dirty="0"/>
              <a:t>Competitor technology to FC and Ethernet</a:t>
            </a:r>
          </a:p>
          <a:p>
            <a:pPr lvl="1"/>
            <a:r>
              <a:rPr lang="en-US" dirty="0"/>
              <a:t>Low-latency switched fabric supporting very high bandwidth</a:t>
            </a:r>
          </a:p>
          <a:p>
            <a:endParaRPr lang="en-US" dirty="0"/>
          </a:p>
        </p:txBody>
      </p:sp>
      <p:sp>
        <p:nvSpPr>
          <p:cNvPr id="3" name="Title 2">
            <a:extLst>
              <a:ext uri="{FF2B5EF4-FFF2-40B4-BE49-F238E27FC236}">
                <a16:creationId xmlns:a16="http://schemas.microsoft.com/office/drawing/2014/main" id="{697BF151-366E-45F1-ACC6-68B5CCD040D1}"/>
              </a:ext>
            </a:extLst>
          </p:cNvPr>
          <p:cNvSpPr>
            <a:spLocks noGrp="1"/>
          </p:cNvSpPr>
          <p:nvPr>
            <p:ph type="title"/>
          </p:nvPr>
        </p:nvSpPr>
        <p:spPr/>
        <p:txBody>
          <a:bodyPr/>
          <a:lstStyle/>
          <a:p>
            <a:r>
              <a:rPr lang="en-US"/>
              <a:t>FCoE and InfiniBand</a:t>
            </a:r>
            <a:endParaRPr lang="en-US" dirty="0"/>
          </a:p>
        </p:txBody>
      </p:sp>
      <p:sp>
        <p:nvSpPr>
          <p:cNvPr id="4" name="Footer Placeholder 3">
            <a:extLst>
              <a:ext uri="{FF2B5EF4-FFF2-40B4-BE49-F238E27FC236}">
                <a16:creationId xmlns:a16="http://schemas.microsoft.com/office/drawing/2014/main" id="{49139363-B002-4C96-9523-4C4C599E5FD2}"/>
              </a:ext>
            </a:extLst>
          </p:cNvPr>
          <p:cNvSpPr>
            <a:spLocks noGrp="1"/>
          </p:cNvSpPr>
          <p:nvPr>
            <p:ph type="ftr" sz="quarter" idx="3"/>
          </p:nvPr>
        </p:nvSpPr>
        <p:spPr/>
        <p:txBody>
          <a:bodyPr/>
          <a:lstStyle/>
          <a:p>
            <a:r>
              <a:rPr lang="en-GB"/>
              <a:t>4.2 Virtualization, SAN, and Cloud Services</a:t>
            </a:r>
            <a:endParaRPr lang="en-US" dirty="0"/>
          </a:p>
        </p:txBody>
      </p:sp>
      <p:sp>
        <p:nvSpPr>
          <p:cNvPr id="5" name="Slide Number Placeholder 4">
            <a:extLst>
              <a:ext uri="{FF2B5EF4-FFF2-40B4-BE49-F238E27FC236}">
                <a16:creationId xmlns:a16="http://schemas.microsoft.com/office/drawing/2014/main" id="{649C6088-3FD0-4E72-B917-C9BE5CFE35CD}"/>
              </a:ext>
            </a:extLst>
          </p:cNvPr>
          <p:cNvSpPr>
            <a:spLocks noGrp="1"/>
          </p:cNvSpPr>
          <p:nvPr>
            <p:ph type="sldNum" sz="quarter" idx="4"/>
          </p:nvPr>
        </p:nvSpPr>
        <p:spPr/>
        <p:txBody>
          <a:bodyPr/>
          <a:lstStyle/>
          <a:p>
            <a:r>
              <a:rPr lang="en-US" dirty="0"/>
              <a:t>283</a:t>
            </a:r>
          </a:p>
        </p:txBody>
      </p:sp>
    </p:spTree>
    <p:extLst>
      <p:ext uri="{BB962C8B-B14F-4D97-AF65-F5344CB8AC3E}">
        <p14:creationId xmlns:p14="http://schemas.microsoft.com/office/powerpoint/2010/main" val="498221675"/>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25</TotalTime>
  <Words>1120</Words>
  <Application>Microsoft Office PowerPoint</Application>
  <PresentationFormat>Widescreen</PresentationFormat>
  <Paragraphs>144</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Virtualization Technologies</vt:lpstr>
      <vt:lpstr>Hypervisor Types</vt:lpstr>
      <vt:lpstr>Virtual Networks</vt:lpstr>
      <vt:lpstr>Storage Virtualization</vt:lpstr>
      <vt:lpstr>Network Storage Types</vt:lpstr>
      <vt:lpstr>Fibre Channel</vt:lpstr>
      <vt:lpstr>FCoE and InfiniBand</vt:lpstr>
      <vt:lpstr>iSCSI</vt:lpstr>
      <vt:lpstr>Cloud Computing</vt:lpstr>
      <vt:lpstr>* as a Service</vt:lpstr>
      <vt:lpstr>Connectivity with the Cloud</vt:lpstr>
      <vt:lpstr>Local and Cloud Resources</vt:lpstr>
      <vt:lpstr>Security and Resilience</vt:lpstr>
      <vt:lpstr>Cloud Access Security Broker (CASB)</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 Virtualization, SAN, and Cloud Services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15</cp:revision>
  <dcterms:created xsi:type="dcterms:W3CDTF">2018-02-13T02:02:13Z</dcterms:created>
  <dcterms:modified xsi:type="dcterms:W3CDTF">2018-05-25T23:46:20Z</dcterms:modified>
  <cp:category>© 2018 gtslearning</cp:category>
</cp:coreProperties>
</file>