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19"/>
  </p:notesMasterIdLst>
  <p:handoutMasterIdLst>
    <p:handoutMasterId r:id="rId20"/>
  </p:handoutMasterIdLst>
  <p:sldIdLst>
    <p:sldId id="256" r:id="rId2"/>
    <p:sldId id="257" r:id="rId3"/>
    <p:sldId id="258" r:id="rId4"/>
    <p:sldId id="266" r:id="rId5"/>
    <p:sldId id="259" r:id="rId6"/>
    <p:sldId id="260" r:id="rId7"/>
    <p:sldId id="261" r:id="rId8"/>
    <p:sldId id="262" r:id="rId9"/>
    <p:sldId id="267" r:id="rId10"/>
    <p:sldId id="268" r:id="rId11"/>
    <p:sldId id="263" r:id="rId12"/>
    <p:sldId id="264" r:id="rId13"/>
    <p:sldId id="269" r:id="rId14"/>
    <p:sldId id="270" r:id="rId15"/>
    <p:sldId id="271" r:id="rId16"/>
    <p:sldId id="272" r:id="rId17"/>
    <p:sldId id="265"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1"/>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86350" autoAdjust="0"/>
  </p:normalViewPr>
  <p:slideViewPr>
    <p:cSldViewPr snapToGrid="0">
      <p:cViewPr varScale="1">
        <p:scale>
          <a:sx n="85" d="100"/>
          <a:sy n="85" d="100"/>
        </p:scale>
        <p:origin x="590" y="53"/>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66" d="100"/>
          <a:sy n="66" d="100"/>
        </p:scale>
        <p:origin x="3252"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27992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CCE24EC-68B1-4280-883D-EF0309E00D68}"/>
              </a:ext>
            </a:extLst>
          </p:cNvPr>
          <p:cNvSpPr>
            <a:spLocks noGrp="1" noRot="1" noChangeAspect="1"/>
          </p:cNvSpPr>
          <p:nvPr>
            <p:ph type="sldImg" idx="2"/>
          </p:nvPr>
        </p:nvSpPr>
        <p:spPr>
          <a:xfrm>
            <a:off x="685800" y="242888"/>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3" name="Notes Placeholder 2">
            <a:extLst>
              <a:ext uri="{FF2B5EF4-FFF2-40B4-BE49-F238E27FC236}">
                <a16:creationId xmlns:a16="http://schemas.microsoft.com/office/drawing/2014/main" id="{076C9C4A-5E92-4E29-A351-C9A277F636E9}"/>
              </a:ext>
            </a:extLst>
          </p:cNvPr>
          <p:cNvSpPr>
            <a:spLocks noGrp="1"/>
          </p:cNvSpPr>
          <p:nvPr>
            <p:ph type="body" sz="quarter" idx="3"/>
          </p:nvPr>
        </p:nvSpPr>
        <p:spPr>
          <a:xfrm>
            <a:off x="685800" y="3686629"/>
            <a:ext cx="5486400" cy="5079999"/>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64164932"/>
      </p:ext>
    </p:extLst>
  </p:cSld>
  <p:clrMap bg1="dk1" tx1="lt1" bg2="dk2" tx2="lt2" accent1="accent1" accent2="accent2" accent3="accent3" accent4="accent4" accent5="accent5" accent6="accent6" hlink="hlink" folHlink="folHlink"/>
  <p:notesStyle>
    <a:lvl1pPr marL="57150" indent="0" algn="l" defTabSz="914400" rtl="0" eaLnBrk="1" latinLnBrk="0" hangingPunct="1">
      <a:spcAft>
        <a:spcPts val="1200"/>
      </a:spcAft>
      <a:buFont typeface="+mj-lt"/>
      <a:buNone/>
      <a:defRPr sz="1200" b="0" kern="1200">
        <a:solidFill>
          <a:schemeClr val="tx1"/>
        </a:solidFill>
        <a:latin typeface="+mn-lt"/>
        <a:ea typeface="Verdana" panose="020B0604030504040204" pitchFamily="34" charset="0"/>
        <a:cs typeface="Verdana" panose="020B0604030504040204" pitchFamily="34" charset="0"/>
      </a:defRPr>
    </a:lvl1pPr>
    <a:lvl2pPr marL="285750" indent="-228600" algn="l" defTabSz="914400" rtl="0" eaLnBrk="1" latinLnBrk="0" hangingPunct="1">
      <a:spcAft>
        <a:spcPts val="0"/>
      </a:spcAft>
      <a:buFont typeface="+mj-lt"/>
      <a:buAutoNum type="arabicPeriod"/>
      <a:defRPr sz="1200" b="1" i="0" kern="1200">
        <a:solidFill>
          <a:schemeClr val="tx1"/>
        </a:solidFill>
        <a:latin typeface="+mn-lt"/>
        <a:ea typeface="Verdana" panose="020B0604030504040204" pitchFamily="34" charset="0"/>
        <a:cs typeface="Verdana" panose="020B0604030504040204" pitchFamily="34" charset="0"/>
      </a:defRPr>
    </a:lvl2pPr>
    <a:lvl3pPr marL="285750" indent="0" algn="l" defTabSz="914400" rtl="0" eaLnBrk="1" latinLnBrk="0" hangingPunct="1">
      <a:spcAft>
        <a:spcPts val="1200"/>
      </a:spcAft>
      <a:defRPr sz="1200" i="1" kern="1200">
        <a:solidFill>
          <a:schemeClr val="tx1"/>
        </a:solidFill>
        <a:latin typeface="+mn-lt"/>
        <a:ea typeface="Verdana" panose="020B0604030504040204" pitchFamily="34" charset="0"/>
        <a:cs typeface="Verdana" panose="020B0604030504040204" pitchFamily="34" charset="0"/>
      </a:defRPr>
    </a:lvl3pPr>
    <a:lvl4pPr marL="285750" indent="0" algn="l" defTabSz="914400" rtl="0" eaLnBrk="1" latinLnBrk="0" hangingPunct="1">
      <a:defRPr sz="1200" kern="1200">
        <a:solidFill>
          <a:schemeClr val="tx1"/>
        </a:solidFill>
        <a:latin typeface="+mn-lt"/>
        <a:ea typeface="Verdana" panose="020B0604030504040204" pitchFamily="34" charset="0"/>
        <a:cs typeface="Verdana" panose="020B0604030504040204" pitchFamily="34" charset="0"/>
      </a:defRPr>
    </a:lvl4pPr>
    <a:lvl5pPr marL="457200" indent="-171450" algn="l" defTabSz="914400" rtl="0" eaLnBrk="1" latinLnBrk="0" hangingPunct="1">
      <a:buFont typeface="Arial" panose="020B0604020202020204" pitchFamily="34" charset="0"/>
      <a:buChar char="•"/>
      <a:defRPr sz="1200" kern="1200">
        <a:solidFill>
          <a:schemeClr val="tx1"/>
        </a:solidFill>
        <a:latin typeface="+mn-lt"/>
        <a:ea typeface="Verdana" panose="020B0604030504040204" pitchFamily="34" charset="0"/>
        <a:cs typeface="Verdana" panose="020B060403050404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D333325-B414-45FE-92B0-D5859114BC0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C273D0D-69A4-4189-A716-552C592A1529}"/>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0537569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Image Placeholder 3">
            <a:extLst>
              <a:ext uri="{FF2B5EF4-FFF2-40B4-BE49-F238E27FC236}">
                <a16:creationId xmlns:a16="http://schemas.microsoft.com/office/drawing/2014/main" id="{FB91A5AE-0273-4A89-9D41-2B6074110853}"/>
              </a:ext>
            </a:extLst>
          </p:cNvPr>
          <p:cNvSpPr>
            <a:spLocks noGrp="1" noRot="1" noChangeAspect="1"/>
          </p:cNvSpPr>
          <p:nvPr>
            <p:ph type="sldImg"/>
          </p:nvPr>
        </p:nvSpPr>
        <p:spPr/>
      </p:sp>
      <p:sp>
        <p:nvSpPr>
          <p:cNvPr id="5" name="Notes Placeholder 4">
            <a:extLst>
              <a:ext uri="{FF2B5EF4-FFF2-40B4-BE49-F238E27FC236}">
                <a16:creationId xmlns:a16="http://schemas.microsoft.com/office/drawing/2014/main" id="{24A14E26-16A5-4677-B8AE-E3BB13E38F3F}"/>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1188595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97FEF1B-2F8A-4492-BEF4-FB5FE6A39C0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35010DD-C9DE-4C71-8EA5-471F2FA679E8}"/>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423036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1B89393-4683-4C88-9719-7BD46090F50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F2980AD-3213-48E9-B498-861B27484A6A}"/>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8685900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Image Placeholder 3">
            <a:extLst>
              <a:ext uri="{FF2B5EF4-FFF2-40B4-BE49-F238E27FC236}">
                <a16:creationId xmlns:a16="http://schemas.microsoft.com/office/drawing/2014/main" id="{3C144D1D-2B8E-44A3-8EB1-D07061D69203}"/>
              </a:ext>
            </a:extLst>
          </p:cNvPr>
          <p:cNvSpPr>
            <a:spLocks noGrp="1" noRot="1" noChangeAspect="1"/>
          </p:cNvSpPr>
          <p:nvPr>
            <p:ph type="sldImg"/>
          </p:nvPr>
        </p:nvSpPr>
        <p:spPr/>
      </p:sp>
      <p:sp>
        <p:nvSpPr>
          <p:cNvPr id="5" name="Notes Placeholder 4">
            <a:extLst>
              <a:ext uri="{FF2B5EF4-FFF2-40B4-BE49-F238E27FC236}">
                <a16:creationId xmlns:a16="http://schemas.microsoft.com/office/drawing/2014/main" id="{2CA55D59-4804-470B-89A2-B49E83CF88E9}"/>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8172834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Image Placeholder 3">
            <a:extLst>
              <a:ext uri="{FF2B5EF4-FFF2-40B4-BE49-F238E27FC236}">
                <a16:creationId xmlns:a16="http://schemas.microsoft.com/office/drawing/2014/main" id="{707A9212-BB2B-4BC5-BBB0-0E985753BF97}"/>
              </a:ext>
            </a:extLst>
          </p:cNvPr>
          <p:cNvSpPr>
            <a:spLocks noGrp="1" noRot="1" noChangeAspect="1"/>
          </p:cNvSpPr>
          <p:nvPr>
            <p:ph type="sldImg"/>
          </p:nvPr>
        </p:nvSpPr>
        <p:spPr/>
      </p:sp>
      <p:sp>
        <p:nvSpPr>
          <p:cNvPr id="5" name="Notes Placeholder 4">
            <a:extLst>
              <a:ext uri="{FF2B5EF4-FFF2-40B4-BE49-F238E27FC236}">
                <a16:creationId xmlns:a16="http://schemas.microsoft.com/office/drawing/2014/main" id="{5DC31E1A-433D-4E78-97BC-5AFED0C6E058}"/>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3408636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Image Placeholder 3">
            <a:extLst>
              <a:ext uri="{FF2B5EF4-FFF2-40B4-BE49-F238E27FC236}">
                <a16:creationId xmlns:a16="http://schemas.microsoft.com/office/drawing/2014/main" id="{7FC80516-3A23-4B6E-81D2-7DDC3934C019}"/>
              </a:ext>
            </a:extLst>
          </p:cNvPr>
          <p:cNvSpPr>
            <a:spLocks noGrp="1" noRot="1" noChangeAspect="1"/>
          </p:cNvSpPr>
          <p:nvPr>
            <p:ph type="sldImg"/>
          </p:nvPr>
        </p:nvSpPr>
        <p:spPr/>
      </p:sp>
      <p:sp>
        <p:nvSpPr>
          <p:cNvPr id="5" name="Notes Placeholder 4">
            <a:extLst>
              <a:ext uri="{FF2B5EF4-FFF2-40B4-BE49-F238E27FC236}">
                <a16:creationId xmlns:a16="http://schemas.microsoft.com/office/drawing/2014/main" id="{C0D9BABA-D45D-4F25-8B60-C393FCDF3D4F}"/>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9351385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Image Placeholder 3">
            <a:extLst>
              <a:ext uri="{FF2B5EF4-FFF2-40B4-BE49-F238E27FC236}">
                <a16:creationId xmlns:a16="http://schemas.microsoft.com/office/drawing/2014/main" id="{C51A0A01-D1A2-4685-9618-406C4C00DF7D}"/>
              </a:ext>
            </a:extLst>
          </p:cNvPr>
          <p:cNvSpPr>
            <a:spLocks noGrp="1" noRot="1" noChangeAspect="1"/>
          </p:cNvSpPr>
          <p:nvPr>
            <p:ph type="sldImg"/>
          </p:nvPr>
        </p:nvSpPr>
        <p:spPr/>
      </p:sp>
      <p:sp>
        <p:nvSpPr>
          <p:cNvPr id="5" name="Notes Placeholder 4">
            <a:extLst>
              <a:ext uri="{FF2B5EF4-FFF2-40B4-BE49-F238E27FC236}">
                <a16:creationId xmlns:a16="http://schemas.microsoft.com/office/drawing/2014/main" id="{3DD07BA7-F32F-486E-B6A0-81BF9CE7A1DB}"/>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1199778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lvl="1"/>
            <a:r>
              <a:rPr lang="en-GB" b="0" dirty="0"/>
              <a:t>What is a hypervisor? </a:t>
            </a:r>
            <a:r>
              <a:rPr lang="en-GB" dirty="0"/>
              <a:t>The software that hosts, configures, and manages multiple "guest" operating systems or Virtual Machines (VM). A hypervisor can be implemented as an OS itself ("bare metal") or as an application running within the host OS.</a:t>
            </a:r>
            <a:endParaRPr lang="en-US" b="0" dirty="0"/>
          </a:p>
          <a:p>
            <a:pPr lvl="1"/>
            <a:r>
              <a:rPr lang="en-GB" b="0" dirty="0"/>
              <a:t>True or false? It is only possible for VMs to be networked via a virtual switch (vSwitch). </a:t>
            </a:r>
            <a:r>
              <a:rPr lang="en-GB" dirty="0"/>
              <a:t>False - it is possible to configure a VM to use either switches virtualized by the hypervisor or the network's physical switches (via the host's NIC).</a:t>
            </a:r>
            <a:endParaRPr lang="en-US" b="0" dirty="0"/>
          </a:p>
          <a:p>
            <a:pPr lvl="1"/>
            <a:r>
              <a:rPr lang="en-GB" b="0" dirty="0"/>
              <a:t>What are the main differences between NAS and SAN? </a:t>
            </a:r>
            <a:r>
              <a:rPr lang="en-GB" dirty="0"/>
              <a:t>Network Attached Storage (NAS) is typically a single appliance providing file-level access to clients. Storage Area Networks (SAN) provide block-level access to multiple storage devices to file servers.</a:t>
            </a:r>
            <a:endParaRPr lang="en-US" b="0" dirty="0"/>
          </a:p>
          <a:p>
            <a:pPr lvl="1"/>
            <a:r>
              <a:rPr lang="en-GB" b="0" dirty="0"/>
              <a:t>What protocol can be used to implement a SAN without provisioning dedicated storage networking adapters and switches? </a:t>
            </a:r>
            <a:r>
              <a:rPr lang="en-GB" dirty="0"/>
              <a:t>iSCSI.</a:t>
            </a:r>
            <a:endParaRPr lang="en-US" b="0" dirty="0"/>
          </a:p>
          <a:p>
            <a:pPr lvl="1"/>
            <a:r>
              <a:rPr lang="en-GB" b="0" dirty="0"/>
              <a:t>Is InfiniBand a competitor technology to </a:t>
            </a:r>
            <a:r>
              <a:rPr lang="en-GB" b="0" dirty="0" err="1"/>
              <a:t>Fiber</a:t>
            </a:r>
            <a:r>
              <a:rPr lang="en-GB" b="0" dirty="0"/>
              <a:t> Channel or an upgrade path allowing integration with legacy infrastructure? </a:t>
            </a:r>
            <a:r>
              <a:rPr lang="en-GB" dirty="0"/>
              <a:t>InfiniBand is a competitor technology to </a:t>
            </a:r>
            <a:r>
              <a:rPr lang="en-GB" dirty="0" err="1"/>
              <a:t>Fiber</a:t>
            </a:r>
            <a:r>
              <a:rPr lang="en-GB" dirty="0"/>
              <a:t> Channel.</a:t>
            </a:r>
            <a:endParaRPr lang="en-US" b="0" dirty="0"/>
          </a:p>
          <a:p>
            <a:pPr lvl="1"/>
            <a:r>
              <a:rPr lang="en-GB" b="0" dirty="0"/>
              <a:t>What would be the key difference between purchasing cloud web server instances and a virtual hosted server? </a:t>
            </a:r>
            <a:r>
              <a:rPr lang="en-GB" dirty="0"/>
              <a:t>The cloud instances should offer better elasticity (being able to provision and pay for peak resources as needed rather than trying to anticipate demand and provision for peak resources at the outset).</a:t>
            </a:r>
            <a:endParaRPr lang="en-US" b="0" dirty="0"/>
          </a:p>
          <a:p>
            <a:pPr lvl="1"/>
            <a:r>
              <a:rPr lang="en-GB" b="0" dirty="0"/>
              <a:t>What are the main options for implementing connections to a cloud service provider? </a:t>
            </a:r>
            <a:r>
              <a:rPr lang="en-GB" dirty="0"/>
              <a:t>You can use the Internet and the provider's web services (possibly over a VPN) or establish a direct connection for better security and performance. A direct connection could be established by co-locating resources in the same data </a:t>
            </a:r>
            <a:r>
              <a:rPr lang="en-GB" dirty="0" err="1"/>
              <a:t>center</a:t>
            </a:r>
            <a:r>
              <a:rPr lang="en-GB" dirty="0"/>
              <a:t> or provisioning a direct link to the data </a:t>
            </a:r>
            <a:r>
              <a:rPr lang="en-GB" dirty="0" err="1"/>
              <a:t>center</a:t>
            </a:r>
            <a:r>
              <a:rPr lang="en-GB"/>
              <a:t>.</a:t>
            </a:r>
            <a:endParaRPr lang="en-US" b="0"/>
          </a:p>
        </p:txBody>
      </p:sp>
      <p:sp>
        <p:nvSpPr>
          <p:cNvPr id="4" name="Slide Image Placeholder 3">
            <a:extLst>
              <a:ext uri="{FF2B5EF4-FFF2-40B4-BE49-F238E27FC236}">
                <a16:creationId xmlns:a16="http://schemas.microsoft.com/office/drawing/2014/main" id="{3761D5A3-1D04-4C4F-A23A-0BD6D21B6130}"/>
              </a:ext>
            </a:extLst>
          </p:cNvPr>
          <p:cNvSpPr>
            <a:spLocks noGrp="1" noRot="1" noChangeAspect="1"/>
          </p:cNvSpPr>
          <p:nvPr>
            <p:ph type="sldImg"/>
          </p:nvPr>
        </p:nvSpPr>
        <p:spPr/>
      </p:sp>
    </p:spTree>
    <p:extLst>
      <p:ext uri="{BB962C8B-B14F-4D97-AF65-F5344CB8AC3E}">
        <p14:creationId xmlns:p14="http://schemas.microsoft.com/office/powerpoint/2010/main" val="35757842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GB"/>
              <a:t>The number in the bottom right corner of the slides refers back to the page where this topic starts in the course book.</a:t>
            </a:r>
          </a:p>
          <a:p>
            <a:pPr lvl="1"/>
            <a:endParaRPr lang="en-GB"/>
          </a:p>
          <a:p>
            <a:endParaRPr lang="en-US" dirty="0"/>
          </a:p>
        </p:txBody>
      </p:sp>
      <p:sp>
        <p:nvSpPr>
          <p:cNvPr id="4" name="Slide Image Placeholder 3">
            <a:extLst>
              <a:ext uri="{FF2B5EF4-FFF2-40B4-BE49-F238E27FC236}">
                <a16:creationId xmlns:a16="http://schemas.microsoft.com/office/drawing/2014/main" id="{2DF19609-1854-4008-AEB0-0867591420A4}"/>
              </a:ext>
            </a:extLst>
          </p:cNvPr>
          <p:cNvSpPr>
            <a:spLocks noGrp="1" noRot="1" noChangeAspect="1"/>
          </p:cNvSpPr>
          <p:nvPr>
            <p:ph type="sldImg"/>
          </p:nvPr>
        </p:nvSpPr>
        <p:spPr/>
      </p:sp>
    </p:spTree>
    <p:extLst>
      <p:ext uri="{BB962C8B-B14F-4D97-AF65-F5344CB8AC3E}">
        <p14:creationId xmlns:p14="http://schemas.microsoft.com/office/powerpoint/2010/main" val="9526167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92C301E-20D5-477B-9039-5A7B984AB01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0264724-EE10-44AF-9381-4FDC04B38DE2}"/>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1003093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Image Placeholder 3">
            <a:extLst>
              <a:ext uri="{FF2B5EF4-FFF2-40B4-BE49-F238E27FC236}">
                <a16:creationId xmlns:a16="http://schemas.microsoft.com/office/drawing/2014/main" id="{6DBCDABA-5820-40D9-AC72-602455D69FDB}"/>
              </a:ext>
            </a:extLst>
          </p:cNvPr>
          <p:cNvSpPr>
            <a:spLocks noGrp="1" noRot="1" noChangeAspect="1"/>
          </p:cNvSpPr>
          <p:nvPr>
            <p:ph type="sldImg"/>
          </p:nvPr>
        </p:nvSpPr>
        <p:spPr/>
      </p:sp>
      <p:sp>
        <p:nvSpPr>
          <p:cNvPr id="5" name="Notes Placeholder 4">
            <a:extLst>
              <a:ext uri="{FF2B5EF4-FFF2-40B4-BE49-F238E27FC236}">
                <a16:creationId xmlns:a16="http://schemas.microsoft.com/office/drawing/2014/main" id="{A1E08799-43D8-43FF-80FE-C4EFA00AFC2A}"/>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0675824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413B287-1713-450D-8262-E8BE53A170F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614D281-9E6D-45E2-B34A-CCE92C67A4A3}"/>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3401452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DE14D3A-59F7-4870-A6BE-16EB11B7A8A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DAAD4AA-2E7F-4E84-A2F5-C7081F7554F4}"/>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8142430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EC16E49-9F90-4B99-81AA-42A78A54C76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3D8C01A-D50C-449A-A49B-ECCE4FCECAA2}"/>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7023958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64CF7A8-F5A4-4638-89B4-B233F8FE6BF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2160609-EDB7-4E17-B4A6-5436B1C982EE}"/>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3704532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Image Placeholder 3">
            <a:extLst>
              <a:ext uri="{FF2B5EF4-FFF2-40B4-BE49-F238E27FC236}">
                <a16:creationId xmlns:a16="http://schemas.microsoft.com/office/drawing/2014/main" id="{BE959632-F6F8-47F0-99C9-A79E1B053E4D}"/>
              </a:ext>
            </a:extLst>
          </p:cNvPr>
          <p:cNvSpPr>
            <a:spLocks noGrp="1" noRot="1" noChangeAspect="1"/>
          </p:cNvSpPr>
          <p:nvPr>
            <p:ph type="sldImg"/>
          </p:nvPr>
        </p:nvSpPr>
        <p:spPr/>
      </p:sp>
      <p:sp>
        <p:nvSpPr>
          <p:cNvPr id="5" name="Notes Placeholder 4">
            <a:extLst>
              <a:ext uri="{FF2B5EF4-FFF2-40B4-BE49-F238E27FC236}">
                <a16:creationId xmlns:a16="http://schemas.microsoft.com/office/drawing/2014/main" id="{57A5965D-29AC-4D6D-B4E9-6C2A3F5DA2DD}"/>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23750073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1" name="Text Box 1032"/>
          <p:cNvSpPr txBox="1">
            <a:spLocks noChangeArrowheads="1"/>
          </p:cNvSpPr>
          <p:nvPr userDrawn="1"/>
        </p:nvSpPr>
        <p:spPr bwMode="black">
          <a:xfrm>
            <a:off x="0" y="4498110"/>
            <a:ext cx="12192000" cy="2379617"/>
          </a:xfrm>
          <a:prstGeom prst="rect">
            <a:avLst/>
          </a:prstGeom>
          <a:solidFill>
            <a:schemeClr val="accent5"/>
          </a:solidFill>
          <a:ln w="9525">
            <a:noFill/>
            <a:miter lim="800000"/>
            <a:headEnd/>
            <a:tailEnd/>
          </a:ln>
          <a:effectLst/>
        </p:spPr>
        <p:txBody>
          <a:bodyPr anchor="b" anchorCtr="1">
            <a:noAutofit/>
          </a:bodyPr>
          <a:lstStyle/>
          <a:p>
            <a:pPr algn="ctr">
              <a:spcBef>
                <a:spcPct val="50000"/>
              </a:spcBef>
              <a:defRPr/>
            </a:pPr>
            <a:r>
              <a:rPr lang="en-US" sz="900" noProof="0" dirty="0">
                <a:solidFill>
                  <a:schemeClr val="accent1"/>
                </a:solidFill>
                <a:latin typeface="+mn-lt"/>
                <a:cs typeface="Times New Roman" pitchFamily="18" charset="0"/>
              </a:rPr>
              <a:t>This courseware is copyrighted </a:t>
            </a:r>
            <a:r>
              <a:rPr lang="en-US" sz="900" i="1" noProof="0" dirty="0">
                <a:solidFill>
                  <a:schemeClr val="accent1"/>
                </a:solidFill>
                <a:latin typeface="+mn-lt"/>
                <a:cs typeface="Times New Roman" pitchFamily="18" charset="0"/>
              </a:rPr>
              <a:t>© 2018 gtslearning</a:t>
            </a:r>
            <a:r>
              <a:rPr lang="en-US" sz="900" noProof="0" dirty="0">
                <a:solidFill>
                  <a:schemeClr val="accent1"/>
                </a:solidFill>
                <a:latin typeface="+mn-lt"/>
                <a:cs typeface="Times New Roman" pitchFamily="18" charset="0"/>
              </a:rPr>
              <a:t>. </a:t>
            </a:r>
            <a:r>
              <a:rPr lang="en-GB" sz="900" noProof="0" dirty="0">
                <a:solidFill>
                  <a:schemeClr val="accent1"/>
                </a:solidFill>
                <a:latin typeface="+mn-lt"/>
                <a:cs typeface="Times New Roman" pitchFamily="18" charset="0"/>
              </a:rPr>
              <a:t>Product images are the copyright of the vendor or manufacturer named in the caption and used by permission. </a:t>
            </a:r>
            <a:r>
              <a:rPr lang="en-US" sz="900" noProof="0" dirty="0">
                <a:solidFill>
                  <a:schemeClr val="accent1"/>
                </a:solidFill>
                <a:latin typeface="+mn-lt"/>
                <a:cs typeface="Times New Roman" pitchFamily="18" charset="0"/>
              </a:rPr>
              <a:t>No part of this courseware or any training material supplied by gtslearning International Limited to accompany the courseware may be copied, photocopied, reproduced, or re-used in any form or by any means without permission in writing from a director of gtslearning International Limited. Violation of these laws will lead to prosecution. All trademarks, service marks, products, or services are trademarks or registered trademarks of their respective holders and are acknowledged by the publisher. </a:t>
            </a:r>
          </a:p>
          <a:p>
            <a:pPr algn="ctr">
              <a:spcBef>
                <a:spcPct val="50000"/>
              </a:spcBef>
              <a:defRPr/>
            </a:pPr>
            <a:r>
              <a:rPr lang="en-US" sz="900" noProof="0" dirty="0">
                <a:solidFill>
                  <a:schemeClr val="accent1"/>
                </a:solidFill>
                <a:latin typeface="+mn-lt"/>
                <a:cs typeface="Times New Roman" pitchFamily="18" charset="0"/>
              </a:rPr>
              <a:t>All gtslearning products are supplied on the basis of a single copy of a course per student. Additional resources that may be made available from gtslearning may only be used in conjunction with courses sold by gtslearning. No material changes to these resources are permitted without express written permission by a director of gtslearning. These resources may not be used in conjunction with content from any other supplier. </a:t>
            </a:r>
            <a:br>
              <a:rPr lang="en-US" sz="900" noProof="0" dirty="0">
                <a:solidFill>
                  <a:schemeClr val="accent1"/>
                </a:solidFill>
                <a:latin typeface="+mn-lt"/>
                <a:cs typeface="Times New Roman" pitchFamily="18" charset="0"/>
              </a:rPr>
            </a:br>
            <a:r>
              <a:rPr lang="en-US" sz="900" b="1" noProof="0" dirty="0">
                <a:solidFill>
                  <a:schemeClr val="accent1"/>
                </a:solidFill>
                <a:latin typeface="+mn-lt"/>
                <a:cs typeface="Times New Roman" pitchFamily="18" charset="0"/>
              </a:rPr>
              <a:t>If you suspect that this course has been copied or distributed illegally, please telephone or email gtslearning.</a:t>
            </a:r>
            <a:r>
              <a:rPr lang="en-US" sz="900" noProof="0" dirty="0">
                <a:solidFill>
                  <a:schemeClr val="accent1"/>
                </a:solidFill>
                <a:latin typeface="+mn-lt"/>
                <a:cs typeface="Times New Roman" pitchFamily="18" charset="0"/>
              </a:rPr>
              <a:t> </a:t>
            </a:r>
          </a:p>
        </p:txBody>
      </p:sp>
      <p:sp>
        <p:nvSpPr>
          <p:cNvPr id="3" name="Subtitle 2"/>
          <p:cNvSpPr>
            <a:spLocks noGrp="1"/>
          </p:cNvSpPr>
          <p:nvPr>
            <p:ph type="subTitle" idx="1"/>
          </p:nvPr>
        </p:nvSpPr>
        <p:spPr>
          <a:xfrm>
            <a:off x="0" y="3812309"/>
            <a:ext cx="12192000" cy="685800"/>
          </a:xfrm>
          <a:solidFill>
            <a:schemeClr val="accent4"/>
          </a:solidFill>
        </p:spPr>
        <p:txBody>
          <a:bodyPr anchor="ctr" anchorCtr="0">
            <a:noAutofit/>
          </a:bodyPr>
          <a:lstStyle>
            <a:lvl1pPr marL="0" indent="0" algn="ctr">
              <a:buNone/>
              <a:defRPr sz="4400" b="1">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endParaRPr lang="en-US" noProof="0" dirty="0"/>
          </a:p>
        </p:txBody>
      </p:sp>
      <p:sp>
        <p:nvSpPr>
          <p:cNvPr id="9" name="Title 8"/>
          <p:cNvSpPr>
            <a:spLocks noGrp="1"/>
          </p:cNvSpPr>
          <p:nvPr>
            <p:ph type="title"/>
          </p:nvPr>
        </p:nvSpPr>
        <p:spPr>
          <a:xfrm>
            <a:off x="0" y="2673276"/>
            <a:ext cx="12192000" cy="1143000"/>
          </a:xfrm>
          <a:solidFill>
            <a:schemeClr val="tx1"/>
          </a:solidFill>
        </p:spPr>
        <p:txBody>
          <a:bodyPr lIns="91440" tIns="45720" rIns="91440" bIns="45720">
            <a:normAutofit/>
          </a:bodyPr>
          <a:lstStyle>
            <a:lvl1pPr>
              <a:defRPr sz="6000" b="0" i="0">
                <a:solidFill>
                  <a:schemeClr val="accent5"/>
                </a:solidFill>
                <a:latin typeface="+mj-lt"/>
              </a:defRPr>
            </a:lvl1pPr>
          </a:lstStyle>
          <a:p>
            <a:r>
              <a:rPr lang="en-US" noProof="0"/>
              <a:t>Click to edit Master title style</a:t>
            </a:r>
            <a:endParaRPr lang="en-US" noProof="0" dirty="0"/>
          </a:p>
        </p:txBody>
      </p:sp>
      <p:pic>
        <p:nvPicPr>
          <p:cNvPr id="10" name="Picture 1034" descr="gtslearning2007"/>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10466120" y="215675"/>
            <a:ext cx="1438102" cy="1438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11">
            <a:extLst>
              <a:ext uri="{FF2B5EF4-FFF2-40B4-BE49-F238E27FC236}">
                <a16:creationId xmlns:a16="http://schemas.microsoft.com/office/drawing/2014/main" id="{9D649E4D-936F-4713-8A06-BCADB8934563}"/>
              </a:ext>
            </a:extLst>
          </p:cNvPr>
          <p:cNvGrpSpPr/>
          <p:nvPr userDrawn="1"/>
        </p:nvGrpSpPr>
        <p:grpSpPr>
          <a:xfrm>
            <a:off x="240030" y="478439"/>
            <a:ext cx="3111012" cy="914400"/>
            <a:chOff x="240030" y="204404"/>
            <a:chExt cx="3111012" cy="914400"/>
          </a:xfrm>
        </p:grpSpPr>
        <p:pic>
          <p:nvPicPr>
            <p:cNvPr id="15" name="Picture 14" descr="CompTIA Authorized Platinum Partner Logo">
              <a:extLst>
                <a:ext uri="{FF2B5EF4-FFF2-40B4-BE49-F238E27FC236}">
                  <a16:creationId xmlns:a16="http://schemas.microsoft.com/office/drawing/2014/main" id="{5DB40F13-99AE-4043-8C42-BFE13702B2AF}"/>
                </a:ext>
              </a:extLst>
            </p:cNvPr>
            <p:cNvPicPr>
              <a:picLocks noChangeAspect="1"/>
            </p:cNvPicPr>
            <p:nvPr userDrawn="1"/>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40030" y="204404"/>
              <a:ext cx="896815" cy="914400"/>
            </a:xfrm>
            <a:prstGeom prst="rect">
              <a:avLst/>
            </a:prstGeom>
            <a:noFill/>
            <a:ln w="9525">
              <a:noFill/>
              <a:miter lim="800000"/>
              <a:headEnd/>
              <a:tailEnd/>
            </a:ln>
          </p:spPr>
        </p:pic>
        <p:pic>
          <p:nvPicPr>
            <p:cNvPr id="17" name="Picture 16" descr="CAQC Logo">
              <a:extLst>
                <a:ext uri="{FF2B5EF4-FFF2-40B4-BE49-F238E27FC236}">
                  <a16:creationId xmlns:a16="http://schemas.microsoft.com/office/drawing/2014/main" id="{DC9148EB-8ADD-4014-9F66-F5908C2D19B5}"/>
                </a:ext>
              </a:extLst>
            </p:cNvPr>
            <p:cNvPicPr>
              <a:picLocks noChangeAspect="1"/>
            </p:cNvPicPr>
            <p:nvPr userDrawn="1"/>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1185216" y="204404"/>
              <a:ext cx="994116" cy="914400"/>
            </a:xfrm>
            <a:prstGeom prst="rect">
              <a:avLst/>
            </a:prstGeom>
            <a:noFill/>
            <a:ln w="9525">
              <a:noFill/>
              <a:miter lim="800000"/>
              <a:headEnd/>
              <a:tailEnd/>
            </a:ln>
          </p:spPr>
        </p:pic>
        <p:pic>
          <p:nvPicPr>
            <p:cNvPr id="18" name="Picture 17" descr="CompTIA Network+ Logo">
              <a:extLst>
                <a:ext uri="{FF2B5EF4-FFF2-40B4-BE49-F238E27FC236}">
                  <a16:creationId xmlns:a16="http://schemas.microsoft.com/office/drawing/2014/main" id="{FB5DD742-C553-4237-A7C0-04FEA551AB2A}"/>
                </a:ext>
              </a:extLst>
            </p:cNvPr>
            <p:cNvPicPr>
              <a:picLocks noChangeAspect="1"/>
            </p:cNvPicPr>
            <p:nvPr userDrawn="1"/>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253762" y="205547"/>
              <a:ext cx="1097280" cy="912113"/>
            </a:xfrm>
            <a:prstGeom prst="rect">
              <a:avLst/>
            </a:prstGeom>
          </p:spPr>
        </p:pic>
      </p:grpSp>
      <p:pic>
        <p:nvPicPr>
          <p:cNvPr id="19" name="Picture 18" descr="Procert Certified Logo">
            <a:extLst>
              <a:ext uri="{FF2B5EF4-FFF2-40B4-BE49-F238E27FC236}">
                <a16:creationId xmlns:a16="http://schemas.microsoft.com/office/drawing/2014/main" id="{A75527A5-519F-4563-9378-3B57B5B7AECA}"/>
              </a:ext>
            </a:extLst>
          </p:cNvPr>
          <p:cNvPicPr>
            <a:picLocks noChangeAspect="1"/>
          </p:cNvPicPr>
          <p:nvPr userDrawn="1"/>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457928" y="579946"/>
            <a:ext cx="1224241" cy="824905"/>
          </a:xfrm>
          <a:prstGeom prst="rect">
            <a:avLst/>
          </a:prstGeom>
        </p:spPr>
      </p:pic>
    </p:spTree>
    <p:extLst>
      <p:ext uri="{BB962C8B-B14F-4D97-AF65-F5344CB8AC3E}">
        <p14:creationId xmlns:p14="http://schemas.microsoft.com/office/powerpoint/2010/main" val="30225561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Outline">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 y="914400"/>
            <a:ext cx="11978640" cy="5577840"/>
          </a:xfrm>
        </p:spPr>
        <p:txBody>
          <a:bodyPr/>
          <a:lstStyle>
            <a:lvl1pPr marL="0" indent="0">
              <a:spcBef>
                <a:spcPts val="2400"/>
              </a:spcBef>
              <a:spcAft>
                <a:spcPts val="2400"/>
              </a:spcAft>
              <a:buNone/>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6"/>
          <p:cNvSpPr>
            <a:spLocks noGrp="1"/>
          </p:cNvSpPr>
          <p:nvPr>
            <p:ph type="title"/>
          </p:nvPr>
        </p:nvSpPr>
        <p:spPr/>
        <p:txBody>
          <a:bodyPr>
            <a:normAutofit/>
          </a:bodyPr>
          <a:lstStyle>
            <a:lvl1pPr algn="ctr">
              <a:defRPr sz="4800"/>
            </a:lvl1pPr>
          </a:lstStyle>
          <a:p>
            <a:r>
              <a:rPr lang="en-US"/>
              <a:t>Click to edit Master title style</a:t>
            </a:r>
            <a:endParaRPr lang="en-US" dirty="0"/>
          </a:p>
        </p:txBody>
      </p:sp>
      <p:sp>
        <p:nvSpPr>
          <p:cNvPr id="5" name="Footer Placeholder 4">
            <a:extLst>
              <a:ext uri="{FF2B5EF4-FFF2-40B4-BE49-F238E27FC236}">
                <a16:creationId xmlns:a16="http://schemas.microsoft.com/office/drawing/2014/main" id="{58A365D4-CB39-4DD5-9171-D491B0401A7E}"/>
              </a:ext>
            </a:extLst>
          </p:cNvPr>
          <p:cNvSpPr>
            <a:spLocks noGrp="1"/>
          </p:cNvSpPr>
          <p:nvPr>
            <p:ph type="ftr" sz="quarter" idx="3"/>
          </p:nvPr>
        </p:nvSpPr>
        <p:spPr>
          <a:xfrm>
            <a:off x="0" y="6537960"/>
            <a:ext cx="12192000" cy="320040"/>
          </a:xfrm>
          <a:prstGeom prst="rect">
            <a:avLst/>
          </a:prstGeom>
          <a:solidFill>
            <a:schemeClr val="accent4"/>
          </a:solidFill>
        </p:spPr>
        <p:txBody>
          <a:bodyPr vert="horz" lIns="91440" tIns="45720" rIns="91440" bIns="45720" rtlCol="0" anchor="ctr">
            <a:noAutofit/>
          </a:bodyPr>
          <a:lstStyle>
            <a:lvl1pPr algn="l">
              <a:defRPr sz="1600">
                <a:solidFill>
                  <a:schemeClr val="tx1"/>
                </a:solidFill>
                <a:latin typeface="+mj-lt"/>
                <a:ea typeface="Verdana" panose="020B0604030504040204" pitchFamily="34" charset="0"/>
                <a:cs typeface="Verdana" panose="020B0604030504040204" pitchFamily="34" charset="0"/>
              </a:defRPr>
            </a:lvl1pPr>
          </a:lstStyle>
          <a:p>
            <a:r>
              <a:rPr lang="en-GB"/>
              <a:t>4.2 Virtualization, SAN, and Cloud Services</a:t>
            </a:r>
            <a:endParaRPr lang="en-US" dirty="0"/>
          </a:p>
        </p:txBody>
      </p:sp>
      <p:sp>
        <p:nvSpPr>
          <p:cNvPr id="6" name="Slide Number Placeholder 7">
            <a:extLst>
              <a:ext uri="{FF2B5EF4-FFF2-40B4-BE49-F238E27FC236}">
                <a16:creationId xmlns:a16="http://schemas.microsoft.com/office/drawing/2014/main" id="{7DB4F6E3-B7B7-47B4-88B2-4B4973B49B30}"/>
              </a:ext>
            </a:extLst>
          </p:cNvPr>
          <p:cNvSpPr>
            <a:spLocks noGrp="1"/>
          </p:cNvSpPr>
          <p:nvPr>
            <p:ph type="sldNum" sz="quarter" idx="4"/>
          </p:nvPr>
        </p:nvSpPr>
        <p:spPr>
          <a:xfrm>
            <a:off x="11460480" y="6309360"/>
            <a:ext cx="731520" cy="548640"/>
          </a:xfrm>
          <a:prstGeom prst="rect">
            <a:avLst/>
          </a:prstGeom>
          <a:solidFill>
            <a:schemeClr val="accent4"/>
          </a:solidFill>
        </p:spPr>
        <p:txBody>
          <a:bodyPr vert="horz" lIns="91440" tIns="45720" rIns="91440" bIns="45720" rtlCol="0" anchor="ctr"/>
          <a:lstStyle>
            <a:lvl1pPr algn="ctr">
              <a:defRPr sz="1600" b="0">
                <a:solidFill>
                  <a:schemeClr val="tx1"/>
                </a:solidFill>
                <a:latin typeface="+mj-lt"/>
                <a:ea typeface="Verdana" panose="020B0604030504040204" pitchFamily="34" charset="0"/>
                <a:cs typeface="Verdana" panose="020B0604030504040204" pitchFamily="34" charset="0"/>
              </a:defRPr>
            </a:lvl1pPr>
          </a:lstStyle>
          <a:p>
            <a:endParaRPr lang="en-US" dirty="0"/>
          </a:p>
        </p:txBody>
      </p:sp>
    </p:spTree>
    <p:extLst>
      <p:ext uri="{BB962C8B-B14F-4D97-AF65-F5344CB8AC3E}">
        <p14:creationId xmlns:p14="http://schemas.microsoft.com/office/powerpoint/2010/main" val="24171211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99D882FC-8A2F-4BB3-A76C-2A2A28761589}"/>
              </a:ext>
            </a:extLst>
          </p:cNvPr>
          <p:cNvSpPr>
            <a:spLocks noGrp="1"/>
          </p:cNvSpPr>
          <p:nvPr>
            <p:ph type="ftr" sz="quarter" idx="3"/>
          </p:nvPr>
        </p:nvSpPr>
        <p:spPr>
          <a:xfrm>
            <a:off x="0" y="6537960"/>
            <a:ext cx="12192000" cy="320040"/>
          </a:xfrm>
          <a:prstGeom prst="rect">
            <a:avLst/>
          </a:prstGeom>
          <a:solidFill>
            <a:schemeClr val="accent4"/>
          </a:solidFill>
        </p:spPr>
        <p:txBody>
          <a:bodyPr vert="horz" lIns="91440" tIns="45720" rIns="91440" bIns="45720" rtlCol="0" anchor="ctr">
            <a:noAutofit/>
          </a:bodyPr>
          <a:lstStyle>
            <a:lvl1pPr algn="l">
              <a:defRPr sz="1600">
                <a:solidFill>
                  <a:schemeClr val="tx1"/>
                </a:solidFill>
                <a:latin typeface="+mj-lt"/>
                <a:ea typeface="Verdana" panose="020B0604030504040204" pitchFamily="34" charset="0"/>
                <a:cs typeface="Verdana" panose="020B0604030504040204" pitchFamily="34" charset="0"/>
              </a:defRPr>
            </a:lvl1pPr>
          </a:lstStyle>
          <a:p>
            <a:r>
              <a:rPr lang="en-GB"/>
              <a:t>4.2 Virtualization, SAN, and Cloud Services</a:t>
            </a:r>
            <a:endParaRPr lang="en-US" dirty="0"/>
          </a:p>
        </p:txBody>
      </p:sp>
    </p:spTree>
    <p:extLst>
      <p:ext uri="{BB962C8B-B14F-4D97-AF65-F5344CB8AC3E}">
        <p14:creationId xmlns:p14="http://schemas.microsoft.com/office/powerpoint/2010/main" val="20586691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Objectives">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 y="914399"/>
            <a:ext cx="6200178" cy="557784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6" name="Group 5">
            <a:extLst>
              <a:ext uri="{FF2B5EF4-FFF2-40B4-BE49-F238E27FC236}">
                <a16:creationId xmlns:a16="http://schemas.microsoft.com/office/drawing/2014/main" id="{1C7F5C99-0345-4FCE-A9C4-F860AC4C87D7}"/>
              </a:ext>
            </a:extLst>
          </p:cNvPr>
          <p:cNvGrpSpPr/>
          <p:nvPr userDrawn="1"/>
        </p:nvGrpSpPr>
        <p:grpSpPr>
          <a:xfrm>
            <a:off x="6291618" y="822960"/>
            <a:ext cx="5900382" cy="5715000"/>
            <a:chOff x="6291618" y="822960"/>
            <a:chExt cx="5900382" cy="5715000"/>
          </a:xfrm>
        </p:grpSpPr>
        <p:pic>
          <p:nvPicPr>
            <p:cNvPr id="8" name="Picture 7">
              <a:extLst>
                <a:ext uri="{FF2B5EF4-FFF2-40B4-BE49-F238E27FC236}">
                  <a16:creationId xmlns:a16="http://schemas.microsoft.com/office/drawing/2014/main" id="{93F9B8EA-F0FB-4DAE-9D71-AB3B17E12850}"/>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6291618" y="822960"/>
              <a:ext cx="5900382" cy="5715000"/>
            </a:xfrm>
            <a:prstGeom prst="rect">
              <a:avLst/>
            </a:prstGeom>
          </p:spPr>
        </p:pic>
        <p:sp>
          <p:nvSpPr>
            <p:cNvPr id="10" name="TextBox 9" descr="Unit objectives (Image by racorn © 123rf.com)">
              <a:extLst>
                <a:ext uri="{FF2B5EF4-FFF2-40B4-BE49-F238E27FC236}">
                  <a16:creationId xmlns:a16="http://schemas.microsoft.com/office/drawing/2014/main" id="{E3194958-6F33-40AC-AD10-F14190F7280D}"/>
                </a:ext>
              </a:extLst>
            </p:cNvPr>
            <p:cNvSpPr txBox="1"/>
            <p:nvPr userDrawn="1"/>
          </p:nvSpPr>
          <p:spPr>
            <a:xfrm>
              <a:off x="6447304" y="6177439"/>
              <a:ext cx="1729961" cy="246221"/>
            </a:xfrm>
            <a:prstGeom prst="rect">
              <a:avLst/>
            </a:prstGeom>
            <a:noFill/>
          </p:spPr>
          <p:txBody>
            <a:bodyPr wrap="none" rtlCol="0">
              <a:spAutoFit/>
            </a:bodyPr>
            <a:lstStyle/>
            <a:p>
              <a:r>
                <a:rPr lang="en-US" sz="1000" dirty="0">
                  <a:solidFill>
                    <a:schemeClr val="accent5"/>
                  </a:solidFill>
                </a:rPr>
                <a:t>Image by </a:t>
              </a:r>
              <a:r>
                <a:rPr lang="en-US" sz="1000" dirty="0" err="1">
                  <a:solidFill>
                    <a:schemeClr val="accent5"/>
                  </a:solidFill>
                </a:rPr>
                <a:t>racorn</a:t>
              </a:r>
              <a:r>
                <a:rPr lang="en-US" sz="1000" dirty="0">
                  <a:solidFill>
                    <a:schemeClr val="accent5"/>
                  </a:solidFill>
                </a:rPr>
                <a:t> © 123rf.com</a:t>
              </a:r>
            </a:p>
          </p:txBody>
        </p:sp>
      </p:grpSp>
      <p:sp>
        <p:nvSpPr>
          <p:cNvPr id="11" name="TextBox 10">
            <a:extLst>
              <a:ext uri="{FF2B5EF4-FFF2-40B4-BE49-F238E27FC236}">
                <a16:creationId xmlns:a16="http://schemas.microsoft.com/office/drawing/2014/main" id="{A2AA293D-B37D-4C3D-92EC-A239C731391B}"/>
              </a:ext>
            </a:extLst>
          </p:cNvPr>
          <p:cNvSpPr txBox="1"/>
          <p:nvPr userDrawn="1"/>
        </p:nvSpPr>
        <p:spPr>
          <a:xfrm>
            <a:off x="0" y="0"/>
            <a:ext cx="12192000" cy="822960"/>
          </a:xfrm>
          <a:prstGeom prst="rect">
            <a:avLst/>
          </a:prstGeom>
          <a:solidFill>
            <a:schemeClr val="bg2"/>
          </a:solidFill>
          <a:ln w="9525">
            <a:solidFill>
              <a:schemeClr val="bg2"/>
            </a:solidFill>
            <a:miter lim="800000"/>
            <a:headEnd/>
            <a:tailEnd/>
          </a:ln>
        </p:spPr>
        <p:txBody>
          <a:bodyPr vert="horz" wrap="square" lIns="91440" tIns="45720" rIns="91440" bIns="45720" numCol="1" anchor="ctr" anchorCtr="0" compatLnSpc="1">
            <a:prstTxWarp prst="textNoShape">
              <a:avLst/>
            </a:prstTxWarp>
            <a:normAutofit/>
          </a:bodyPr>
          <a:lstStyle>
            <a:lvl1pPr algn="ctr" eaLnBrk="0" fontAlgn="base" hangingPunct="0">
              <a:spcBef>
                <a:spcPct val="0"/>
              </a:spcBef>
              <a:spcAft>
                <a:spcPct val="0"/>
              </a:spcAft>
              <a:defRPr sz="3600" b="1">
                <a:solidFill>
                  <a:srgbClr val="F8F8F8"/>
                </a:solidFill>
                <a:latin typeface="+mj-lt"/>
                <a:ea typeface="+mj-ea"/>
                <a:cs typeface="+mj-cs"/>
              </a:defRPr>
            </a:lvl1pPr>
            <a:lvl2pPr algn="ctr" eaLnBrk="0" fontAlgn="base" hangingPunct="0">
              <a:spcBef>
                <a:spcPct val="0"/>
              </a:spcBef>
              <a:spcAft>
                <a:spcPct val="0"/>
              </a:spcAft>
              <a:defRPr sz="3600" b="1">
                <a:solidFill>
                  <a:srgbClr val="F8F8F8"/>
                </a:solidFill>
                <a:latin typeface="Verdana" pitchFamily="34" charset="0"/>
              </a:defRPr>
            </a:lvl2pPr>
            <a:lvl3pPr algn="ctr" eaLnBrk="0" fontAlgn="base" hangingPunct="0">
              <a:spcBef>
                <a:spcPct val="0"/>
              </a:spcBef>
              <a:spcAft>
                <a:spcPct val="0"/>
              </a:spcAft>
              <a:defRPr sz="3600" b="1">
                <a:solidFill>
                  <a:srgbClr val="F8F8F8"/>
                </a:solidFill>
                <a:latin typeface="Verdana" pitchFamily="34" charset="0"/>
              </a:defRPr>
            </a:lvl3pPr>
            <a:lvl4pPr algn="ctr" eaLnBrk="0" fontAlgn="base" hangingPunct="0">
              <a:spcBef>
                <a:spcPct val="0"/>
              </a:spcBef>
              <a:spcAft>
                <a:spcPct val="0"/>
              </a:spcAft>
              <a:defRPr sz="3600" b="1">
                <a:solidFill>
                  <a:srgbClr val="F8F8F8"/>
                </a:solidFill>
                <a:latin typeface="Verdana" pitchFamily="34" charset="0"/>
              </a:defRPr>
            </a:lvl4pPr>
            <a:lvl5pPr algn="ctr" eaLnBrk="0" fontAlgn="base" hangingPunct="0">
              <a:spcBef>
                <a:spcPct val="0"/>
              </a:spcBef>
              <a:spcAft>
                <a:spcPct val="0"/>
              </a:spcAft>
              <a:defRPr sz="3600" b="1">
                <a:solidFill>
                  <a:srgbClr val="F8F8F8"/>
                </a:solidFill>
                <a:latin typeface="Verdana" pitchFamily="34" charset="0"/>
              </a:defRPr>
            </a:lvl5pPr>
            <a:lvl6pPr marL="457200" algn="ctr" eaLnBrk="0" fontAlgn="base" hangingPunct="0">
              <a:spcBef>
                <a:spcPct val="0"/>
              </a:spcBef>
              <a:spcAft>
                <a:spcPct val="0"/>
              </a:spcAft>
              <a:defRPr sz="3600" b="1">
                <a:solidFill>
                  <a:schemeClr val="tx2"/>
                </a:solidFill>
                <a:latin typeface="Verdana" pitchFamily="34" charset="0"/>
              </a:defRPr>
            </a:lvl6pPr>
            <a:lvl7pPr marL="914400" algn="ctr" eaLnBrk="0" fontAlgn="base" hangingPunct="0">
              <a:spcBef>
                <a:spcPct val="0"/>
              </a:spcBef>
              <a:spcAft>
                <a:spcPct val="0"/>
              </a:spcAft>
              <a:defRPr sz="3600" b="1">
                <a:solidFill>
                  <a:schemeClr val="tx2"/>
                </a:solidFill>
                <a:latin typeface="Verdana" pitchFamily="34" charset="0"/>
              </a:defRPr>
            </a:lvl7pPr>
            <a:lvl8pPr marL="1371600" algn="ctr" eaLnBrk="0" fontAlgn="base" hangingPunct="0">
              <a:spcBef>
                <a:spcPct val="0"/>
              </a:spcBef>
              <a:spcAft>
                <a:spcPct val="0"/>
              </a:spcAft>
              <a:defRPr sz="3600" b="1">
                <a:solidFill>
                  <a:schemeClr val="tx2"/>
                </a:solidFill>
                <a:latin typeface="Verdana" pitchFamily="34" charset="0"/>
              </a:defRPr>
            </a:lvl8pPr>
            <a:lvl9pPr marL="1828800" algn="ctr" eaLnBrk="0" fontAlgn="base" hangingPunct="0">
              <a:spcBef>
                <a:spcPct val="0"/>
              </a:spcBef>
              <a:spcAft>
                <a:spcPct val="0"/>
              </a:spcAft>
              <a:defRPr sz="3600" b="1">
                <a:solidFill>
                  <a:schemeClr val="tx2"/>
                </a:solidFill>
                <a:latin typeface="Verdana" pitchFamily="34" charset="0"/>
              </a:defRPr>
            </a:lvl9pPr>
          </a:lstStyle>
          <a:p>
            <a:pPr lvl="0"/>
            <a:r>
              <a:rPr lang="en-US" sz="4800" dirty="0">
                <a:solidFill>
                  <a:schemeClr val="accent5"/>
                </a:solidFill>
                <a:latin typeface="+mj-lt"/>
                <a:ea typeface="Verdana" panose="020B0604030504040204" pitchFamily="34" charset="0"/>
                <a:cs typeface="Verdana" panose="020B0604030504040204" pitchFamily="34" charset="0"/>
              </a:rPr>
              <a:t>Objectives</a:t>
            </a:r>
          </a:p>
        </p:txBody>
      </p:sp>
      <p:sp>
        <p:nvSpPr>
          <p:cNvPr id="12" name="Footer Placeholder 4">
            <a:extLst>
              <a:ext uri="{FF2B5EF4-FFF2-40B4-BE49-F238E27FC236}">
                <a16:creationId xmlns:a16="http://schemas.microsoft.com/office/drawing/2014/main" id="{3F0C4344-A7A7-4D9C-B4A8-FD2FF9DF2F54}"/>
              </a:ext>
            </a:extLst>
          </p:cNvPr>
          <p:cNvSpPr>
            <a:spLocks noGrp="1"/>
          </p:cNvSpPr>
          <p:nvPr>
            <p:ph type="ftr" sz="quarter" idx="3"/>
          </p:nvPr>
        </p:nvSpPr>
        <p:spPr>
          <a:xfrm>
            <a:off x="0" y="6537960"/>
            <a:ext cx="12192000" cy="320040"/>
          </a:xfrm>
          <a:prstGeom prst="rect">
            <a:avLst/>
          </a:prstGeom>
          <a:solidFill>
            <a:schemeClr val="accent4"/>
          </a:solidFill>
        </p:spPr>
        <p:txBody>
          <a:bodyPr vert="horz" lIns="91440" tIns="45720" rIns="91440" bIns="45720" rtlCol="0" anchor="ctr">
            <a:noAutofit/>
          </a:bodyPr>
          <a:lstStyle>
            <a:lvl1pPr algn="l">
              <a:defRPr sz="1600">
                <a:solidFill>
                  <a:schemeClr val="tx1"/>
                </a:solidFill>
                <a:latin typeface="+mj-lt"/>
                <a:ea typeface="Verdana" panose="020B0604030504040204" pitchFamily="34" charset="0"/>
                <a:cs typeface="Verdana" panose="020B0604030504040204" pitchFamily="34" charset="0"/>
              </a:defRPr>
            </a:lvl1pPr>
          </a:lstStyle>
          <a:p>
            <a:r>
              <a:rPr lang="en-GB"/>
              <a:t>4.2 Virtualization, SAN, and Cloud Services</a:t>
            </a:r>
            <a:endParaRPr lang="en-US" dirty="0"/>
          </a:p>
        </p:txBody>
      </p:sp>
      <p:sp>
        <p:nvSpPr>
          <p:cNvPr id="13" name="Slide Number Placeholder 7">
            <a:extLst>
              <a:ext uri="{FF2B5EF4-FFF2-40B4-BE49-F238E27FC236}">
                <a16:creationId xmlns:a16="http://schemas.microsoft.com/office/drawing/2014/main" id="{83D030B0-7AAF-4D10-AC33-2A9D68EE8F66}"/>
              </a:ext>
            </a:extLst>
          </p:cNvPr>
          <p:cNvSpPr>
            <a:spLocks noGrp="1"/>
          </p:cNvSpPr>
          <p:nvPr>
            <p:ph type="sldNum" sz="quarter" idx="4"/>
          </p:nvPr>
        </p:nvSpPr>
        <p:spPr>
          <a:xfrm>
            <a:off x="11460480" y="6309360"/>
            <a:ext cx="731520" cy="548640"/>
          </a:xfrm>
          <a:prstGeom prst="rect">
            <a:avLst/>
          </a:prstGeom>
          <a:solidFill>
            <a:schemeClr val="accent4"/>
          </a:solidFill>
        </p:spPr>
        <p:txBody>
          <a:bodyPr vert="horz" lIns="91440" tIns="45720" rIns="91440" bIns="45720" rtlCol="0" anchor="ctr"/>
          <a:lstStyle>
            <a:lvl1pPr algn="ctr">
              <a:defRPr sz="1600" b="0">
                <a:solidFill>
                  <a:schemeClr val="tx1"/>
                </a:solidFill>
                <a:latin typeface="+mj-lt"/>
                <a:ea typeface="Verdana" panose="020B0604030504040204" pitchFamily="34" charset="0"/>
                <a:cs typeface="Verdana" panose="020B0604030504040204" pitchFamily="34" charset="0"/>
              </a:defRPr>
            </a:lvl1pPr>
          </a:lstStyle>
          <a:p>
            <a:endParaRPr lang="en-US" dirty="0"/>
          </a:p>
        </p:txBody>
      </p:sp>
    </p:spTree>
    <p:extLst>
      <p:ext uri="{BB962C8B-B14F-4D97-AF65-F5344CB8AC3E}">
        <p14:creationId xmlns:p14="http://schemas.microsoft.com/office/powerpoint/2010/main" val="10394522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Review">
    <p:spTree>
      <p:nvGrpSpPr>
        <p:cNvPr id="1" name=""/>
        <p:cNvGrpSpPr/>
        <p:nvPr/>
      </p:nvGrpSpPr>
      <p:grpSpPr>
        <a:xfrm>
          <a:off x="0" y="0"/>
          <a:ext cx="0" cy="0"/>
          <a:chOff x="0" y="0"/>
          <a:chExt cx="0" cy="0"/>
        </a:xfrm>
      </p:grpSpPr>
      <p:sp>
        <p:nvSpPr>
          <p:cNvPr id="3" name="Content Placeholder 2"/>
          <p:cNvSpPr>
            <a:spLocks noGrp="1"/>
          </p:cNvSpPr>
          <p:nvPr>
            <p:ph idx="1"/>
          </p:nvPr>
        </p:nvSpPr>
        <p:spPr>
          <a:xfrm>
            <a:off x="7161362" y="914399"/>
            <a:ext cx="5030638" cy="557784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Box 10">
            <a:extLst>
              <a:ext uri="{FF2B5EF4-FFF2-40B4-BE49-F238E27FC236}">
                <a16:creationId xmlns:a16="http://schemas.microsoft.com/office/drawing/2014/main" id="{A2AA293D-B37D-4C3D-92EC-A239C731391B}"/>
              </a:ext>
            </a:extLst>
          </p:cNvPr>
          <p:cNvSpPr txBox="1"/>
          <p:nvPr userDrawn="1"/>
        </p:nvSpPr>
        <p:spPr>
          <a:xfrm>
            <a:off x="0" y="0"/>
            <a:ext cx="12192000" cy="822960"/>
          </a:xfrm>
          <a:prstGeom prst="rect">
            <a:avLst/>
          </a:prstGeom>
          <a:solidFill>
            <a:schemeClr val="bg2"/>
          </a:solidFill>
          <a:ln w="9525">
            <a:solidFill>
              <a:schemeClr val="bg2"/>
            </a:solidFill>
            <a:miter lim="800000"/>
            <a:headEnd/>
            <a:tailEnd/>
          </a:ln>
        </p:spPr>
        <p:txBody>
          <a:bodyPr vert="horz" wrap="square" lIns="91440" tIns="45720" rIns="91440" bIns="45720" numCol="1" anchor="ctr" anchorCtr="0" compatLnSpc="1">
            <a:prstTxWarp prst="textNoShape">
              <a:avLst/>
            </a:prstTxWarp>
            <a:normAutofit/>
          </a:bodyPr>
          <a:lstStyle>
            <a:lvl1pPr algn="ctr" eaLnBrk="0" fontAlgn="base" hangingPunct="0">
              <a:spcBef>
                <a:spcPct val="0"/>
              </a:spcBef>
              <a:spcAft>
                <a:spcPct val="0"/>
              </a:spcAft>
              <a:defRPr sz="3600" b="1">
                <a:solidFill>
                  <a:srgbClr val="F8F8F8"/>
                </a:solidFill>
                <a:latin typeface="+mj-lt"/>
                <a:ea typeface="+mj-ea"/>
                <a:cs typeface="+mj-cs"/>
              </a:defRPr>
            </a:lvl1pPr>
            <a:lvl2pPr algn="ctr" eaLnBrk="0" fontAlgn="base" hangingPunct="0">
              <a:spcBef>
                <a:spcPct val="0"/>
              </a:spcBef>
              <a:spcAft>
                <a:spcPct val="0"/>
              </a:spcAft>
              <a:defRPr sz="3600" b="1">
                <a:solidFill>
                  <a:srgbClr val="F8F8F8"/>
                </a:solidFill>
                <a:latin typeface="Verdana" pitchFamily="34" charset="0"/>
              </a:defRPr>
            </a:lvl2pPr>
            <a:lvl3pPr algn="ctr" eaLnBrk="0" fontAlgn="base" hangingPunct="0">
              <a:spcBef>
                <a:spcPct val="0"/>
              </a:spcBef>
              <a:spcAft>
                <a:spcPct val="0"/>
              </a:spcAft>
              <a:defRPr sz="3600" b="1">
                <a:solidFill>
                  <a:srgbClr val="F8F8F8"/>
                </a:solidFill>
                <a:latin typeface="Verdana" pitchFamily="34" charset="0"/>
              </a:defRPr>
            </a:lvl3pPr>
            <a:lvl4pPr algn="ctr" eaLnBrk="0" fontAlgn="base" hangingPunct="0">
              <a:spcBef>
                <a:spcPct val="0"/>
              </a:spcBef>
              <a:spcAft>
                <a:spcPct val="0"/>
              </a:spcAft>
              <a:defRPr sz="3600" b="1">
                <a:solidFill>
                  <a:srgbClr val="F8F8F8"/>
                </a:solidFill>
                <a:latin typeface="Verdana" pitchFamily="34" charset="0"/>
              </a:defRPr>
            </a:lvl4pPr>
            <a:lvl5pPr algn="ctr" eaLnBrk="0" fontAlgn="base" hangingPunct="0">
              <a:spcBef>
                <a:spcPct val="0"/>
              </a:spcBef>
              <a:spcAft>
                <a:spcPct val="0"/>
              </a:spcAft>
              <a:defRPr sz="3600" b="1">
                <a:solidFill>
                  <a:srgbClr val="F8F8F8"/>
                </a:solidFill>
                <a:latin typeface="Verdana" pitchFamily="34" charset="0"/>
              </a:defRPr>
            </a:lvl5pPr>
            <a:lvl6pPr marL="457200" algn="ctr" eaLnBrk="0" fontAlgn="base" hangingPunct="0">
              <a:spcBef>
                <a:spcPct val="0"/>
              </a:spcBef>
              <a:spcAft>
                <a:spcPct val="0"/>
              </a:spcAft>
              <a:defRPr sz="3600" b="1">
                <a:solidFill>
                  <a:schemeClr val="tx2"/>
                </a:solidFill>
                <a:latin typeface="Verdana" pitchFamily="34" charset="0"/>
              </a:defRPr>
            </a:lvl6pPr>
            <a:lvl7pPr marL="914400" algn="ctr" eaLnBrk="0" fontAlgn="base" hangingPunct="0">
              <a:spcBef>
                <a:spcPct val="0"/>
              </a:spcBef>
              <a:spcAft>
                <a:spcPct val="0"/>
              </a:spcAft>
              <a:defRPr sz="3600" b="1">
                <a:solidFill>
                  <a:schemeClr val="tx2"/>
                </a:solidFill>
                <a:latin typeface="Verdana" pitchFamily="34" charset="0"/>
              </a:defRPr>
            </a:lvl7pPr>
            <a:lvl8pPr marL="1371600" algn="ctr" eaLnBrk="0" fontAlgn="base" hangingPunct="0">
              <a:spcBef>
                <a:spcPct val="0"/>
              </a:spcBef>
              <a:spcAft>
                <a:spcPct val="0"/>
              </a:spcAft>
              <a:defRPr sz="3600" b="1">
                <a:solidFill>
                  <a:schemeClr val="tx2"/>
                </a:solidFill>
                <a:latin typeface="Verdana" pitchFamily="34" charset="0"/>
              </a:defRPr>
            </a:lvl8pPr>
            <a:lvl9pPr marL="1828800" algn="ctr" eaLnBrk="0" fontAlgn="base" hangingPunct="0">
              <a:spcBef>
                <a:spcPct val="0"/>
              </a:spcBef>
              <a:spcAft>
                <a:spcPct val="0"/>
              </a:spcAft>
              <a:defRPr sz="3600" b="1">
                <a:solidFill>
                  <a:schemeClr val="tx2"/>
                </a:solidFill>
                <a:latin typeface="Verdana" pitchFamily="34" charset="0"/>
              </a:defRPr>
            </a:lvl9pPr>
          </a:lstStyle>
          <a:p>
            <a:pPr lvl="0"/>
            <a:r>
              <a:rPr lang="en-US" sz="4800" dirty="0">
                <a:solidFill>
                  <a:schemeClr val="accent5"/>
                </a:solidFill>
                <a:latin typeface="+mj-lt"/>
                <a:ea typeface="Verdana" panose="020B0604030504040204" pitchFamily="34" charset="0"/>
                <a:cs typeface="Verdana" panose="020B0604030504040204" pitchFamily="34" charset="0"/>
              </a:rPr>
              <a:t>Review</a:t>
            </a:r>
          </a:p>
        </p:txBody>
      </p:sp>
      <p:grpSp>
        <p:nvGrpSpPr>
          <p:cNvPr id="12" name="Group 11">
            <a:extLst>
              <a:ext uri="{FF2B5EF4-FFF2-40B4-BE49-F238E27FC236}">
                <a16:creationId xmlns:a16="http://schemas.microsoft.com/office/drawing/2014/main" id="{D9D5A189-4666-4772-A9C8-16648CDE9AE8}"/>
              </a:ext>
            </a:extLst>
          </p:cNvPr>
          <p:cNvGrpSpPr/>
          <p:nvPr userDrawn="1"/>
        </p:nvGrpSpPr>
        <p:grpSpPr>
          <a:xfrm>
            <a:off x="17612" y="822960"/>
            <a:ext cx="7143750" cy="5715000"/>
            <a:chOff x="17612" y="822960"/>
            <a:chExt cx="7143750" cy="5715000"/>
          </a:xfrm>
        </p:grpSpPr>
        <p:pic>
          <p:nvPicPr>
            <p:cNvPr id="13" name="Picture 12" descr="Review (Image by Wavebreak Media © 123rf.com)">
              <a:extLst>
                <a:ext uri="{FF2B5EF4-FFF2-40B4-BE49-F238E27FC236}">
                  <a16:creationId xmlns:a16="http://schemas.microsoft.com/office/drawing/2014/main" id="{E6C7E7FE-ED67-4556-8E17-D224225F3C9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17612" y="822960"/>
              <a:ext cx="7143750" cy="5715000"/>
            </a:xfrm>
            <a:prstGeom prst="rect">
              <a:avLst/>
            </a:prstGeom>
          </p:spPr>
        </p:pic>
        <p:sp>
          <p:nvSpPr>
            <p:cNvPr id="14" name="TextBox 13">
              <a:extLst>
                <a:ext uri="{FF2B5EF4-FFF2-40B4-BE49-F238E27FC236}">
                  <a16:creationId xmlns:a16="http://schemas.microsoft.com/office/drawing/2014/main" id="{FE75F581-47F3-447A-8CF0-D183ECAAF9EB}"/>
                </a:ext>
              </a:extLst>
            </p:cNvPr>
            <p:cNvSpPr txBox="1"/>
            <p:nvPr userDrawn="1"/>
          </p:nvSpPr>
          <p:spPr>
            <a:xfrm>
              <a:off x="4820657" y="859869"/>
              <a:ext cx="2340705" cy="246221"/>
            </a:xfrm>
            <a:prstGeom prst="rect">
              <a:avLst/>
            </a:prstGeom>
            <a:noFill/>
          </p:spPr>
          <p:txBody>
            <a:bodyPr wrap="none" rtlCol="0">
              <a:spAutoFit/>
            </a:bodyPr>
            <a:lstStyle/>
            <a:p>
              <a:r>
                <a:rPr lang="en-US" sz="1000" dirty="0">
                  <a:solidFill>
                    <a:schemeClr val="accent3"/>
                  </a:solidFill>
                </a:rPr>
                <a:t>Image by Wavebreak Media © 123rf.com</a:t>
              </a:r>
            </a:p>
          </p:txBody>
        </p:sp>
      </p:grpSp>
      <p:sp>
        <p:nvSpPr>
          <p:cNvPr id="15" name="Footer Placeholder 4">
            <a:extLst>
              <a:ext uri="{FF2B5EF4-FFF2-40B4-BE49-F238E27FC236}">
                <a16:creationId xmlns:a16="http://schemas.microsoft.com/office/drawing/2014/main" id="{8142CB92-11C2-4AC8-B0CA-A561CB4AFA8E}"/>
              </a:ext>
            </a:extLst>
          </p:cNvPr>
          <p:cNvSpPr>
            <a:spLocks noGrp="1"/>
          </p:cNvSpPr>
          <p:nvPr>
            <p:ph type="ftr" sz="quarter" idx="3"/>
          </p:nvPr>
        </p:nvSpPr>
        <p:spPr>
          <a:xfrm>
            <a:off x="0" y="6537960"/>
            <a:ext cx="12192000" cy="320040"/>
          </a:xfrm>
          <a:prstGeom prst="rect">
            <a:avLst/>
          </a:prstGeom>
          <a:solidFill>
            <a:schemeClr val="accent4"/>
          </a:solidFill>
        </p:spPr>
        <p:txBody>
          <a:bodyPr vert="horz" lIns="91440" tIns="45720" rIns="91440" bIns="45720" rtlCol="0" anchor="ctr">
            <a:noAutofit/>
          </a:bodyPr>
          <a:lstStyle>
            <a:lvl1pPr algn="l">
              <a:defRPr sz="1600">
                <a:solidFill>
                  <a:schemeClr val="tx1"/>
                </a:solidFill>
                <a:latin typeface="+mj-lt"/>
                <a:ea typeface="Verdana" panose="020B0604030504040204" pitchFamily="34" charset="0"/>
                <a:cs typeface="Verdana" panose="020B0604030504040204" pitchFamily="34" charset="0"/>
              </a:defRPr>
            </a:lvl1pPr>
          </a:lstStyle>
          <a:p>
            <a:r>
              <a:rPr lang="en-GB"/>
              <a:t>4.2 Virtualization, SAN, and Cloud Services</a:t>
            </a:r>
            <a:endParaRPr lang="en-US" dirty="0"/>
          </a:p>
        </p:txBody>
      </p:sp>
      <p:sp>
        <p:nvSpPr>
          <p:cNvPr id="16" name="Slide Number Placeholder 7">
            <a:extLst>
              <a:ext uri="{FF2B5EF4-FFF2-40B4-BE49-F238E27FC236}">
                <a16:creationId xmlns:a16="http://schemas.microsoft.com/office/drawing/2014/main" id="{E40D7C81-3927-4525-A429-18EA59538F94}"/>
              </a:ext>
            </a:extLst>
          </p:cNvPr>
          <p:cNvSpPr>
            <a:spLocks noGrp="1"/>
          </p:cNvSpPr>
          <p:nvPr>
            <p:ph type="sldNum" sz="quarter" idx="4"/>
          </p:nvPr>
        </p:nvSpPr>
        <p:spPr>
          <a:xfrm>
            <a:off x="11460480" y="6309360"/>
            <a:ext cx="731520" cy="548640"/>
          </a:xfrm>
          <a:prstGeom prst="rect">
            <a:avLst/>
          </a:prstGeom>
          <a:solidFill>
            <a:schemeClr val="accent4"/>
          </a:solidFill>
        </p:spPr>
        <p:txBody>
          <a:bodyPr vert="horz" lIns="91440" tIns="45720" rIns="91440" bIns="45720" rtlCol="0" anchor="ctr"/>
          <a:lstStyle>
            <a:lvl1pPr algn="ctr">
              <a:defRPr sz="1600" b="0">
                <a:solidFill>
                  <a:schemeClr val="tx1"/>
                </a:solidFill>
                <a:latin typeface="+mj-lt"/>
                <a:ea typeface="Verdana" panose="020B0604030504040204" pitchFamily="34" charset="0"/>
                <a:cs typeface="Verdana" panose="020B0604030504040204" pitchFamily="34" charset="0"/>
              </a:defRPr>
            </a:lvl1pPr>
          </a:lstStyle>
          <a:p>
            <a:endParaRPr lang="en-US" dirty="0"/>
          </a:p>
        </p:txBody>
      </p:sp>
    </p:spTree>
    <p:extLst>
      <p:ext uri="{BB962C8B-B14F-4D97-AF65-F5344CB8AC3E}">
        <p14:creationId xmlns:p14="http://schemas.microsoft.com/office/powerpoint/2010/main" val="24539467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Labs">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25DCDA32-F80C-4AAC-996B-6E8032FB392A}"/>
              </a:ext>
            </a:extLst>
          </p:cNvPr>
          <p:cNvGrpSpPr/>
          <p:nvPr userDrawn="1"/>
        </p:nvGrpSpPr>
        <p:grpSpPr>
          <a:xfrm>
            <a:off x="5423065" y="813435"/>
            <a:ext cx="6768936" cy="5724525"/>
            <a:chOff x="5423065" y="813435"/>
            <a:chExt cx="6768936" cy="5724525"/>
          </a:xfrm>
        </p:grpSpPr>
        <p:pic>
          <p:nvPicPr>
            <p:cNvPr id="15" name="Picture 14" descr="Time for a lab... (Image by goodluz © 123rf.com)">
              <a:extLst>
                <a:ext uri="{FF2B5EF4-FFF2-40B4-BE49-F238E27FC236}">
                  <a16:creationId xmlns:a16="http://schemas.microsoft.com/office/drawing/2014/main" id="{03CE7AE5-8E7D-44CF-8BC6-5CA092633B1D}"/>
                </a:ext>
              </a:extLst>
            </p:cNvPr>
            <p:cNvPicPr>
              <a:picLocks noChangeAspect="1"/>
            </p:cNvPicPr>
            <p:nvPr userDrawn="1"/>
          </p:nvPicPr>
          <p:blipFill rotWithShape="1">
            <a:blip r:embed="rId2" cstate="email">
              <a:extLst>
                <a:ext uri="{28A0092B-C50C-407E-A947-70E740481C1C}">
                  <a14:useLocalDpi xmlns:a14="http://schemas.microsoft.com/office/drawing/2010/main" val="0"/>
                </a:ext>
              </a:extLst>
            </a:blip>
            <a:srcRect/>
            <a:stretch/>
          </p:blipFill>
          <p:spPr>
            <a:xfrm>
              <a:off x="5423065" y="813435"/>
              <a:ext cx="6768936" cy="5724525"/>
            </a:xfrm>
            <a:prstGeom prst="rect">
              <a:avLst/>
            </a:prstGeom>
          </p:spPr>
        </p:pic>
        <p:sp>
          <p:nvSpPr>
            <p:cNvPr id="16" name="TextBox 15">
              <a:extLst>
                <a:ext uri="{FF2B5EF4-FFF2-40B4-BE49-F238E27FC236}">
                  <a16:creationId xmlns:a16="http://schemas.microsoft.com/office/drawing/2014/main" id="{E3D322FC-6A40-41D9-9421-BCEEDBFE2A81}"/>
                </a:ext>
              </a:extLst>
            </p:cNvPr>
            <p:cNvSpPr txBox="1"/>
            <p:nvPr userDrawn="1"/>
          </p:nvSpPr>
          <p:spPr>
            <a:xfrm>
              <a:off x="10391507" y="859869"/>
              <a:ext cx="1800493" cy="246221"/>
            </a:xfrm>
            <a:prstGeom prst="rect">
              <a:avLst/>
            </a:prstGeom>
            <a:noFill/>
          </p:spPr>
          <p:txBody>
            <a:bodyPr wrap="none" rtlCol="0">
              <a:spAutoFit/>
            </a:bodyPr>
            <a:lstStyle/>
            <a:p>
              <a:r>
                <a:rPr lang="en-US" sz="1000" dirty="0">
                  <a:solidFill>
                    <a:schemeClr val="accent3"/>
                  </a:solidFill>
                </a:rPr>
                <a:t>Image by </a:t>
              </a:r>
              <a:r>
                <a:rPr lang="en-US" sz="1000" dirty="0" err="1">
                  <a:solidFill>
                    <a:schemeClr val="accent3"/>
                  </a:solidFill>
                </a:rPr>
                <a:t>goodluz</a:t>
              </a:r>
              <a:r>
                <a:rPr lang="en-US" sz="1000" dirty="0">
                  <a:solidFill>
                    <a:schemeClr val="accent3"/>
                  </a:solidFill>
                </a:rPr>
                <a:t> © 123rf.com</a:t>
              </a:r>
            </a:p>
          </p:txBody>
        </p:sp>
      </p:grpSp>
      <p:sp>
        <p:nvSpPr>
          <p:cNvPr id="3" name="Content Placeholder 2"/>
          <p:cNvSpPr>
            <a:spLocks noGrp="1"/>
          </p:cNvSpPr>
          <p:nvPr>
            <p:ph idx="1"/>
          </p:nvPr>
        </p:nvSpPr>
        <p:spPr>
          <a:xfrm>
            <a:off x="91440" y="914400"/>
            <a:ext cx="5331624" cy="557784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Box 10">
            <a:extLst>
              <a:ext uri="{FF2B5EF4-FFF2-40B4-BE49-F238E27FC236}">
                <a16:creationId xmlns:a16="http://schemas.microsoft.com/office/drawing/2014/main" id="{A2AA293D-B37D-4C3D-92EC-A239C731391B}"/>
              </a:ext>
            </a:extLst>
          </p:cNvPr>
          <p:cNvSpPr txBox="1"/>
          <p:nvPr userDrawn="1"/>
        </p:nvSpPr>
        <p:spPr>
          <a:xfrm>
            <a:off x="0" y="0"/>
            <a:ext cx="12192000" cy="822960"/>
          </a:xfrm>
          <a:prstGeom prst="rect">
            <a:avLst/>
          </a:prstGeom>
          <a:solidFill>
            <a:schemeClr val="bg2"/>
          </a:solidFill>
          <a:ln w="9525">
            <a:solidFill>
              <a:schemeClr val="bg2"/>
            </a:solidFill>
            <a:miter lim="800000"/>
            <a:headEnd/>
            <a:tailEnd/>
          </a:ln>
        </p:spPr>
        <p:txBody>
          <a:bodyPr vert="horz" wrap="square" lIns="91440" tIns="45720" rIns="91440" bIns="45720" numCol="1" anchor="ctr" anchorCtr="0" compatLnSpc="1">
            <a:prstTxWarp prst="textNoShape">
              <a:avLst/>
            </a:prstTxWarp>
            <a:normAutofit/>
          </a:bodyPr>
          <a:lstStyle>
            <a:lvl1pPr algn="ctr" eaLnBrk="0" fontAlgn="base" hangingPunct="0">
              <a:spcBef>
                <a:spcPct val="0"/>
              </a:spcBef>
              <a:spcAft>
                <a:spcPct val="0"/>
              </a:spcAft>
              <a:defRPr sz="3600" b="1">
                <a:solidFill>
                  <a:srgbClr val="F8F8F8"/>
                </a:solidFill>
                <a:latin typeface="+mj-lt"/>
                <a:ea typeface="+mj-ea"/>
                <a:cs typeface="+mj-cs"/>
              </a:defRPr>
            </a:lvl1pPr>
            <a:lvl2pPr algn="ctr" eaLnBrk="0" fontAlgn="base" hangingPunct="0">
              <a:spcBef>
                <a:spcPct val="0"/>
              </a:spcBef>
              <a:spcAft>
                <a:spcPct val="0"/>
              </a:spcAft>
              <a:defRPr sz="3600" b="1">
                <a:solidFill>
                  <a:srgbClr val="F8F8F8"/>
                </a:solidFill>
                <a:latin typeface="Verdana" pitchFamily="34" charset="0"/>
              </a:defRPr>
            </a:lvl2pPr>
            <a:lvl3pPr algn="ctr" eaLnBrk="0" fontAlgn="base" hangingPunct="0">
              <a:spcBef>
                <a:spcPct val="0"/>
              </a:spcBef>
              <a:spcAft>
                <a:spcPct val="0"/>
              </a:spcAft>
              <a:defRPr sz="3600" b="1">
                <a:solidFill>
                  <a:srgbClr val="F8F8F8"/>
                </a:solidFill>
                <a:latin typeface="Verdana" pitchFamily="34" charset="0"/>
              </a:defRPr>
            </a:lvl3pPr>
            <a:lvl4pPr algn="ctr" eaLnBrk="0" fontAlgn="base" hangingPunct="0">
              <a:spcBef>
                <a:spcPct val="0"/>
              </a:spcBef>
              <a:spcAft>
                <a:spcPct val="0"/>
              </a:spcAft>
              <a:defRPr sz="3600" b="1">
                <a:solidFill>
                  <a:srgbClr val="F8F8F8"/>
                </a:solidFill>
                <a:latin typeface="Verdana" pitchFamily="34" charset="0"/>
              </a:defRPr>
            </a:lvl4pPr>
            <a:lvl5pPr algn="ctr" eaLnBrk="0" fontAlgn="base" hangingPunct="0">
              <a:spcBef>
                <a:spcPct val="0"/>
              </a:spcBef>
              <a:spcAft>
                <a:spcPct val="0"/>
              </a:spcAft>
              <a:defRPr sz="3600" b="1">
                <a:solidFill>
                  <a:srgbClr val="F8F8F8"/>
                </a:solidFill>
                <a:latin typeface="Verdana" pitchFamily="34" charset="0"/>
              </a:defRPr>
            </a:lvl5pPr>
            <a:lvl6pPr marL="457200" algn="ctr" eaLnBrk="0" fontAlgn="base" hangingPunct="0">
              <a:spcBef>
                <a:spcPct val="0"/>
              </a:spcBef>
              <a:spcAft>
                <a:spcPct val="0"/>
              </a:spcAft>
              <a:defRPr sz="3600" b="1">
                <a:solidFill>
                  <a:schemeClr val="tx2"/>
                </a:solidFill>
                <a:latin typeface="Verdana" pitchFamily="34" charset="0"/>
              </a:defRPr>
            </a:lvl6pPr>
            <a:lvl7pPr marL="914400" algn="ctr" eaLnBrk="0" fontAlgn="base" hangingPunct="0">
              <a:spcBef>
                <a:spcPct val="0"/>
              </a:spcBef>
              <a:spcAft>
                <a:spcPct val="0"/>
              </a:spcAft>
              <a:defRPr sz="3600" b="1">
                <a:solidFill>
                  <a:schemeClr val="tx2"/>
                </a:solidFill>
                <a:latin typeface="Verdana" pitchFamily="34" charset="0"/>
              </a:defRPr>
            </a:lvl7pPr>
            <a:lvl8pPr marL="1371600" algn="ctr" eaLnBrk="0" fontAlgn="base" hangingPunct="0">
              <a:spcBef>
                <a:spcPct val="0"/>
              </a:spcBef>
              <a:spcAft>
                <a:spcPct val="0"/>
              </a:spcAft>
              <a:defRPr sz="3600" b="1">
                <a:solidFill>
                  <a:schemeClr val="tx2"/>
                </a:solidFill>
                <a:latin typeface="Verdana" pitchFamily="34" charset="0"/>
              </a:defRPr>
            </a:lvl8pPr>
            <a:lvl9pPr marL="1828800" algn="ctr" eaLnBrk="0" fontAlgn="base" hangingPunct="0">
              <a:spcBef>
                <a:spcPct val="0"/>
              </a:spcBef>
              <a:spcAft>
                <a:spcPct val="0"/>
              </a:spcAft>
              <a:defRPr sz="3600" b="1">
                <a:solidFill>
                  <a:schemeClr val="tx2"/>
                </a:solidFill>
                <a:latin typeface="Verdana" pitchFamily="34" charset="0"/>
              </a:defRPr>
            </a:lvl9pPr>
          </a:lstStyle>
          <a:p>
            <a:pPr lvl="0"/>
            <a:r>
              <a:rPr lang="en-US" sz="4800" dirty="0">
                <a:solidFill>
                  <a:schemeClr val="accent5"/>
                </a:solidFill>
                <a:latin typeface="+mj-lt"/>
                <a:ea typeface="Verdana" panose="020B0604030504040204" pitchFamily="34" charset="0"/>
                <a:cs typeface="Verdana" panose="020B0604030504040204" pitchFamily="34" charset="0"/>
              </a:rPr>
              <a:t>Labs</a:t>
            </a:r>
          </a:p>
        </p:txBody>
      </p:sp>
      <p:sp>
        <p:nvSpPr>
          <p:cNvPr id="17" name="Footer Placeholder 4">
            <a:extLst>
              <a:ext uri="{FF2B5EF4-FFF2-40B4-BE49-F238E27FC236}">
                <a16:creationId xmlns:a16="http://schemas.microsoft.com/office/drawing/2014/main" id="{0AD369E6-3008-4AB3-8D39-2CAC2676621F}"/>
              </a:ext>
            </a:extLst>
          </p:cNvPr>
          <p:cNvSpPr>
            <a:spLocks noGrp="1"/>
          </p:cNvSpPr>
          <p:nvPr>
            <p:ph type="ftr" sz="quarter" idx="3"/>
          </p:nvPr>
        </p:nvSpPr>
        <p:spPr>
          <a:xfrm>
            <a:off x="0" y="6537960"/>
            <a:ext cx="12192000" cy="320040"/>
          </a:xfrm>
          <a:prstGeom prst="rect">
            <a:avLst/>
          </a:prstGeom>
          <a:solidFill>
            <a:schemeClr val="accent4"/>
          </a:solidFill>
        </p:spPr>
        <p:txBody>
          <a:bodyPr vert="horz" lIns="91440" tIns="45720" rIns="91440" bIns="45720" rtlCol="0" anchor="ctr">
            <a:noAutofit/>
          </a:bodyPr>
          <a:lstStyle>
            <a:lvl1pPr algn="l">
              <a:defRPr sz="1600">
                <a:solidFill>
                  <a:schemeClr val="tx1"/>
                </a:solidFill>
                <a:latin typeface="+mj-lt"/>
                <a:ea typeface="Verdana" panose="020B0604030504040204" pitchFamily="34" charset="0"/>
                <a:cs typeface="Verdana" panose="020B0604030504040204" pitchFamily="34" charset="0"/>
              </a:defRPr>
            </a:lvl1pPr>
          </a:lstStyle>
          <a:p>
            <a:r>
              <a:rPr lang="en-GB"/>
              <a:t>4.2 Virtualization, SAN, and Cloud Services</a:t>
            </a:r>
            <a:endParaRPr lang="en-US" dirty="0"/>
          </a:p>
        </p:txBody>
      </p:sp>
    </p:spTree>
    <p:extLst>
      <p:ext uri="{BB962C8B-B14F-4D97-AF65-F5344CB8AC3E}">
        <p14:creationId xmlns:p14="http://schemas.microsoft.com/office/powerpoint/2010/main" val="4165729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ractice Labs">
    <p:spTree>
      <p:nvGrpSpPr>
        <p:cNvPr id="1" name=""/>
        <p:cNvGrpSpPr/>
        <p:nvPr/>
      </p:nvGrpSpPr>
      <p:grpSpPr>
        <a:xfrm>
          <a:off x="0" y="0"/>
          <a:ext cx="0" cy="0"/>
          <a:chOff x="0" y="0"/>
          <a:chExt cx="0" cy="0"/>
        </a:xfrm>
      </p:grpSpPr>
      <p:sp>
        <p:nvSpPr>
          <p:cNvPr id="3" name="Content Placeholder 2"/>
          <p:cNvSpPr>
            <a:spLocks noGrp="1"/>
          </p:cNvSpPr>
          <p:nvPr>
            <p:ph idx="1"/>
          </p:nvPr>
        </p:nvSpPr>
        <p:spPr>
          <a:xfrm>
            <a:off x="6860376" y="914400"/>
            <a:ext cx="5331624" cy="557784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Box 10">
            <a:extLst>
              <a:ext uri="{FF2B5EF4-FFF2-40B4-BE49-F238E27FC236}">
                <a16:creationId xmlns:a16="http://schemas.microsoft.com/office/drawing/2014/main" id="{A2AA293D-B37D-4C3D-92EC-A239C731391B}"/>
              </a:ext>
            </a:extLst>
          </p:cNvPr>
          <p:cNvSpPr txBox="1"/>
          <p:nvPr userDrawn="1"/>
        </p:nvSpPr>
        <p:spPr>
          <a:xfrm>
            <a:off x="0" y="0"/>
            <a:ext cx="12192000" cy="822960"/>
          </a:xfrm>
          <a:prstGeom prst="rect">
            <a:avLst/>
          </a:prstGeom>
          <a:solidFill>
            <a:schemeClr val="bg2"/>
          </a:solidFill>
          <a:ln w="9525">
            <a:solidFill>
              <a:schemeClr val="bg2"/>
            </a:solidFill>
            <a:miter lim="800000"/>
            <a:headEnd/>
            <a:tailEnd/>
          </a:ln>
        </p:spPr>
        <p:txBody>
          <a:bodyPr vert="horz" wrap="square" lIns="91440" tIns="45720" rIns="91440" bIns="45720" numCol="1" anchor="ctr" anchorCtr="0" compatLnSpc="1">
            <a:prstTxWarp prst="textNoShape">
              <a:avLst/>
            </a:prstTxWarp>
            <a:normAutofit/>
          </a:bodyPr>
          <a:lstStyle>
            <a:lvl1pPr algn="ctr" eaLnBrk="0" fontAlgn="base" hangingPunct="0">
              <a:spcBef>
                <a:spcPct val="0"/>
              </a:spcBef>
              <a:spcAft>
                <a:spcPct val="0"/>
              </a:spcAft>
              <a:defRPr sz="3600" b="1">
                <a:solidFill>
                  <a:srgbClr val="F8F8F8"/>
                </a:solidFill>
                <a:latin typeface="+mj-lt"/>
                <a:ea typeface="+mj-ea"/>
                <a:cs typeface="+mj-cs"/>
              </a:defRPr>
            </a:lvl1pPr>
            <a:lvl2pPr algn="ctr" eaLnBrk="0" fontAlgn="base" hangingPunct="0">
              <a:spcBef>
                <a:spcPct val="0"/>
              </a:spcBef>
              <a:spcAft>
                <a:spcPct val="0"/>
              </a:spcAft>
              <a:defRPr sz="3600" b="1">
                <a:solidFill>
                  <a:srgbClr val="F8F8F8"/>
                </a:solidFill>
                <a:latin typeface="Verdana" pitchFamily="34" charset="0"/>
              </a:defRPr>
            </a:lvl2pPr>
            <a:lvl3pPr algn="ctr" eaLnBrk="0" fontAlgn="base" hangingPunct="0">
              <a:spcBef>
                <a:spcPct val="0"/>
              </a:spcBef>
              <a:spcAft>
                <a:spcPct val="0"/>
              </a:spcAft>
              <a:defRPr sz="3600" b="1">
                <a:solidFill>
                  <a:srgbClr val="F8F8F8"/>
                </a:solidFill>
                <a:latin typeface="Verdana" pitchFamily="34" charset="0"/>
              </a:defRPr>
            </a:lvl3pPr>
            <a:lvl4pPr algn="ctr" eaLnBrk="0" fontAlgn="base" hangingPunct="0">
              <a:spcBef>
                <a:spcPct val="0"/>
              </a:spcBef>
              <a:spcAft>
                <a:spcPct val="0"/>
              </a:spcAft>
              <a:defRPr sz="3600" b="1">
                <a:solidFill>
                  <a:srgbClr val="F8F8F8"/>
                </a:solidFill>
                <a:latin typeface="Verdana" pitchFamily="34" charset="0"/>
              </a:defRPr>
            </a:lvl4pPr>
            <a:lvl5pPr algn="ctr" eaLnBrk="0" fontAlgn="base" hangingPunct="0">
              <a:spcBef>
                <a:spcPct val="0"/>
              </a:spcBef>
              <a:spcAft>
                <a:spcPct val="0"/>
              </a:spcAft>
              <a:defRPr sz="3600" b="1">
                <a:solidFill>
                  <a:srgbClr val="F8F8F8"/>
                </a:solidFill>
                <a:latin typeface="Verdana" pitchFamily="34" charset="0"/>
              </a:defRPr>
            </a:lvl5pPr>
            <a:lvl6pPr marL="457200" algn="ctr" eaLnBrk="0" fontAlgn="base" hangingPunct="0">
              <a:spcBef>
                <a:spcPct val="0"/>
              </a:spcBef>
              <a:spcAft>
                <a:spcPct val="0"/>
              </a:spcAft>
              <a:defRPr sz="3600" b="1">
                <a:solidFill>
                  <a:schemeClr val="tx2"/>
                </a:solidFill>
                <a:latin typeface="Verdana" pitchFamily="34" charset="0"/>
              </a:defRPr>
            </a:lvl6pPr>
            <a:lvl7pPr marL="914400" algn="ctr" eaLnBrk="0" fontAlgn="base" hangingPunct="0">
              <a:spcBef>
                <a:spcPct val="0"/>
              </a:spcBef>
              <a:spcAft>
                <a:spcPct val="0"/>
              </a:spcAft>
              <a:defRPr sz="3600" b="1">
                <a:solidFill>
                  <a:schemeClr val="tx2"/>
                </a:solidFill>
                <a:latin typeface="Verdana" pitchFamily="34" charset="0"/>
              </a:defRPr>
            </a:lvl7pPr>
            <a:lvl8pPr marL="1371600" algn="ctr" eaLnBrk="0" fontAlgn="base" hangingPunct="0">
              <a:spcBef>
                <a:spcPct val="0"/>
              </a:spcBef>
              <a:spcAft>
                <a:spcPct val="0"/>
              </a:spcAft>
              <a:defRPr sz="3600" b="1">
                <a:solidFill>
                  <a:schemeClr val="tx2"/>
                </a:solidFill>
                <a:latin typeface="Verdana" pitchFamily="34" charset="0"/>
              </a:defRPr>
            </a:lvl8pPr>
            <a:lvl9pPr marL="1828800" algn="ctr" eaLnBrk="0" fontAlgn="base" hangingPunct="0">
              <a:spcBef>
                <a:spcPct val="0"/>
              </a:spcBef>
              <a:spcAft>
                <a:spcPct val="0"/>
              </a:spcAft>
              <a:defRPr sz="3600" b="1">
                <a:solidFill>
                  <a:schemeClr val="tx2"/>
                </a:solidFill>
                <a:latin typeface="Verdana" pitchFamily="34" charset="0"/>
              </a:defRPr>
            </a:lvl9pPr>
          </a:lstStyle>
          <a:p>
            <a:pPr lvl="0"/>
            <a:r>
              <a:rPr lang="en-US" sz="4800" dirty="0">
                <a:solidFill>
                  <a:schemeClr val="accent5"/>
                </a:solidFill>
                <a:latin typeface="+mj-lt"/>
                <a:ea typeface="Verdana" panose="020B0604030504040204" pitchFamily="34" charset="0"/>
                <a:cs typeface="Verdana" panose="020B0604030504040204" pitchFamily="34" charset="0"/>
              </a:rPr>
              <a:t>Practice Labs</a:t>
            </a:r>
          </a:p>
        </p:txBody>
      </p:sp>
      <p:pic>
        <p:nvPicPr>
          <p:cNvPr id="8" name="Picture 7" descr="Self-study Live Labs">
            <a:extLst>
              <a:ext uri="{FF2B5EF4-FFF2-40B4-BE49-F238E27FC236}">
                <a16:creationId xmlns:a16="http://schemas.microsoft.com/office/drawing/2014/main" id="{433843D1-A3A3-4680-9E48-8B7F2782310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5607" y="2105072"/>
            <a:ext cx="6524576" cy="2949942"/>
          </a:xfrm>
          <a:prstGeom prst="rect">
            <a:avLst/>
          </a:prstGeom>
        </p:spPr>
      </p:pic>
      <p:sp>
        <p:nvSpPr>
          <p:cNvPr id="9" name="Footer Placeholder 4">
            <a:extLst>
              <a:ext uri="{FF2B5EF4-FFF2-40B4-BE49-F238E27FC236}">
                <a16:creationId xmlns:a16="http://schemas.microsoft.com/office/drawing/2014/main" id="{C3F1B87B-5ECD-4CA5-A6A4-906673AE1CE3}"/>
              </a:ext>
            </a:extLst>
          </p:cNvPr>
          <p:cNvSpPr>
            <a:spLocks noGrp="1"/>
          </p:cNvSpPr>
          <p:nvPr>
            <p:ph type="ftr" sz="quarter" idx="3"/>
          </p:nvPr>
        </p:nvSpPr>
        <p:spPr>
          <a:xfrm>
            <a:off x="0" y="6537960"/>
            <a:ext cx="12192000" cy="320040"/>
          </a:xfrm>
          <a:prstGeom prst="rect">
            <a:avLst/>
          </a:prstGeom>
          <a:solidFill>
            <a:schemeClr val="accent4"/>
          </a:solidFill>
        </p:spPr>
        <p:txBody>
          <a:bodyPr vert="horz" lIns="91440" tIns="45720" rIns="91440" bIns="45720" rtlCol="0" anchor="ctr">
            <a:noAutofit/>
          </a:bodyPr>
          <a:lstStyle>
            <a:lvl1pPr algn="l">
              <a:defRPr sz="1600">
                <a:solidFill>
                  <a:schemeClr val="tx1"/>
                </a:solidFill>
                <a:latin typeface="+mj-lt"/>
                <a:ea typeface="Verdana" panose="020B0604030504040204" pitchFamily="34" charset="0"/>
                <a:cs typeface="Verdana" panose="020B0604030504040204" pitchFamily="34" charset="0"/>
              </a:defRPr>
            </a:lvl1pPr>
          </a:lstStyle>
          <a:p>
            <a:r>
              <a:rPr lang="en-GB"/>
              <a:t>4.2 Virtualization, SAN, and Cloud Services</a:t>
            </a:r>
            <a:endParaRPr lang="en-US" dirty="0"/>
          </a:p>
        </p:txBody>
      </p:sp>
    </p:spTree>
    <p:extLst>
      <p:ext uri="{BB962C8B-B14F-4D97-AF65-F5344CB8AC3E}">
        <p14:creationId xmlns:p14="http://schemas.microsoft.com/office/powerpoint/2010/main" val="33921657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 y="914399"/>
            <a:ext cx="11978640" cy="557784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6"/>
          <p:cNvSpPr>
            <a:spLocks noGrp="1"/>
          </p:cNvSpPr>
          <p:nvPr>
            <p:ph type="title"/>
          </p:nvPr>
        </p:nvSpPr>
        <p:spPr/>
        <p:txBody>
          <a:bodyPr/>
          <a:lstStyle>
            <a:lvl1pPr algn="ctr">
              <a:defRPr/>
            </a:lvl1pPr>
          </a:lstStyle>
          <a:p>
            <a:r>
              <a:rPr lang="en-US"/>
              <a:t>Click to edit Master title style</a:t>
            </a:r>
            <a:endParaRPr lang="en-US" dirty="0"/>
          </a:p>
        </p:txBody>
      </p:sp>
      <p:sp>
        <p:nvSpPr>
          <p:cNvPr id="8" name="Footer Placeholder 4">
            <a:extLst>
              <a:ext uri="{FF2B5EF4-FFF2-40B4-BE49-F238E27FC236}">
                <a16:creationId xmlns:a16="http://schemas.microsoft.com/office/drawing/2014/main" id="{09765914-C0DD-4D57-876A-8BE033A6EE9E}"/>
              </a:ext>
            </a:extLst>
          </p:cNvPr>
          <p:cNvSpPr>
            <a:spLocks noGrp="1"/>
          </p:cNvSpPr>
          <p:nvPr>
            <p:ph type="ftr" sz="quarter" idx="3"/>
          </p:nvPr>
        </p:nvSpPr>
        <p:spPr>
          <a:xfrm>
            <a:off x="0" y="6537960"/>
            <a:ext cx="12192000" cy="320040"/>
          </a:xfrm>
          <a:prstGeom prst="rect">
            <a:avLst/>
          </a:prstGeom>
          <a:solidFill>
            <a:schemeClr val="accent4"/>
          </a:solidFill>
        </p:spPr>
        <p:txBody>
          <a:bodyPr vert="horz" lIns="91440" tIns="45720" rIns="91440" bIns="45720" rtlCol="0" anchor="ctr">
            <a:noAutofit/>
          </a:bodyPr>
          <a:lstStyle>
            <a:lvl1pPr algn="l">
              <a:defRPr sz="1600">
                <a:solidFill>
                  <a:schemeClr val="tx1"/>
                </a:solidFill>
                <a:latin typeface="+mj-lt"/>
                <a:ea typeface="Verdana" panose="020B0604030504040204" pitchFamily="34" charset="0"/>
                <a:cs typeface="Verdana" panose="020B0604030504040204" pitchFamily="34" charset="0"/>
              </a:defRPr>
            </a:lvl1pPr>
          </a:lstStyle>
          <a:p>
            <a:r>
              <a:rPr lang="en-GB"/>
              <a:t>4.2 Virtualization, SAN, and Cloud Services</a:t>
            </a:r>
            <a:endParaRPr lang="en-US" dirty="0"/>
          </a:p>
        </p:txBody>
      </p:sp>
      <p:sp>
        <p:nvSpPr>
          <p:cNvPr id="10" name="Slide Number Placeholder 7">
            <a:extLst>
              <a:ext uri="{FF2B5EF4-FFF2-40B4-BE49-F238E27FC236}">
                <a16:creationId xmlns:a16="http://schemas.microsoft.com/office/drawing/2014/main" id="{211DBF29-2D7E-4845-B106-276832D3014C}"/>
              </a:ext>
            </a:extLst>
          </p:cNvPr>
          <p:cNvSpPr>
            <a:spLocks noGrp="1"/>
          </p:cNvSpPr>
          <p:nvPr>
            <p:ph type="sldNum" sz="quarter" idx="4"/>
          </p:nvPr>
        </p:nvSpPr>
        <p:spPr>
          <a:xfrm>
            <a:off x="11460480" y="6309360"/>
            <a:ext cx="731520" cy="548640"/>
          </a:xfrm>
          <a:prstGeom prst="rect">
            <a:avLst/>
          </a:prstGeom>
          <a:solidFill>
            <a:schemeClr val="accent4"/>
          </a:solidFill>
        </p:spPr>
        <p:txBody>
          <a:bodyPr vert="horz" lIns="91440" tIns="45720" rIns="91440" bIns="45720" rtlCol="0" anchor="ctr"/>
          <a:lstStyle>
            <a:lvl1pPr algn="ctr">
              <a:defRPr sz="1600" b="0">
                <a:solidFill>
                  <a:schemeClr val="tx1"/>
                </a:solidFill>
                <a:latin typeface="+mj-lt"/>
                <a:ea typeface="Verdana" panose="020B0604030504040204" pitchFamily="34" charset="0"/>
                <a:cs typeface="Verdana" panose="020B0604030504040204" pitchFamily="34" charset="0"/>
              </a:defRPr>
            </a:lvl1pPr>
          </a:lstStyle>
          <a:p>
            <a:endParaRPr lang="en-US" dirty="0"/>
          </a:p>
        </p:txBody>
      </p:sp>
    </p:spTree>
    <p:extLst>
      <p:ext uri="{BB962C8B-B14F-4D97-AF65-F5344CB8AC3E}">
        <p14:creationId xmlns:p14="http://schemas.microsoft.com/office/powerpoint/2010/main" val="3729968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Over Text">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 y="914399"/>
            <a:ext cx="11978640" cy="2743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6"/>
          <p:cNvSpPr>
            <a:spLocks noGrp="1"/>
          </p:cNvSpPr>
          <p:nvPr>
            <p:ph type="title"/>
          </p:nvPr>
        </p:nvSpPr>
        <p:spPr/>
        <p:txBody>
          <a:bodyPr/>
          <a:lstStyle>
            <a:lvl1pPr algn="ctr">
              <a:defRPr/>
            </a:lvl1pPr>
          </a:lstStyle>
          <a:p>
            <a:r>
              <a:rPr lang="en-US"/>
              <a:t>Click to edit Master title style</a:t>
            </a:r>
            <a:endParaRPr lang="en-US" dirty="0"/>
          </a:p>
        </p:txBody>
      </p:sp>
      <p:sp>
        <p:nvSpPr>
          <p:cNvPr id="6" name="Content Placeholder 2"/>
          <p:cNvSpPr>
            <a:spLocks noGrp="1"/>
          </p:cNvSpPr>
          <p:nvPr>
            <p:ph idx="12"/>
          </p:nvPr>
        </p:nvSpPr>
        <p:spPr>
          <a:xfrm>
            <a:off x="91440" y="3749040"/>
            <a:ext cx="11978640" cy="2743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4">
            <a:extLst>
              <a:ext uri="{FF2B5EF4-FFF2-40B4-BE49-F238E27FC236}">
                <a16:creationId xmlns:a16="http://schemas.microsoft.com/office/drawing/2014/main" id="{1F726AD9-D0F2-4891-952C-2475E49333BF}"/>
              </a:ext>
            </a:extLst>
          </p:cNvPr>
          <p:cNvSpPr>
            <a:spLocks noGrp="1"/>
          </p:cNvSpPr>
          <p:nvPr>
            <p:ph type="ftr" sz="quarter" idx="3"/>
          </p:nvPr>
        </p:nvSpPr>
        <p:spPr>
          <a:xfrm>
            <a:off x="0" y="6537960"/>
            <a:ext cx="12192000" cy="320040"/>
          </a:xfrm>
          <a:prstGeom prst="rect">
            <a:avLst/>
          </a:prstGeom>
          <a:solidFill>
            <a:schemeClr val="accent4"/>
          </a:solidFill>
        </p:spPr>
        <p:txBody>
          <a:bodyPr vert="horz" lIns="91440" tIns="45720" rIns="91440" bIns="45720" rtlCol="0" anchor="ctr">
            <a:noAutofit/>
          </a:bodyPr>
          <a:lstStyle>
            <a:lvl1pPr algn="l">
              <a:defRPr sz="1600">
                <a:solidFill>
                  <a:schemeClr val="tx1"/>
                </a:solidFill>
                <a:latin typeface="+mj-lt"/>
                <a:ea typeface="Verdana" panose="020B0604030504040204" pitchFamily="34" charset="0"/>
                <a:cs typeface="Verdana" panose="020B0604030504040204" pitchFamily="34" charset="0"/>
              </a:defRPr>
            </a:lvl1pPr>
          </a:lstStyle>
          <a:p>
            <a:r>
              <a:rPr lang="en-GB"/>
              <a:t>4.2 Virtualization, SAN, and Cloud Services</a:t>
            </a:r>
            <a:endParaRPr lang="en-US" dirty="0"/>
          </a:p>
        </p:txBody>
      </p:sp>
      <p:sp>
        <p:nvSpPr>
          <p:cNvPr id="10" name="Slide Number Placeholder 7">
            <a:extLst>
              <a:ext uri="{FF2B5EF4-FFF2-40B4-BE49-F238E27FC236}">
                <a16:creationId xmlns:a16="http://schemas.microsoft.com/office/drawing/2014/main" id="{4A9DE424-77D6-4C3C-9EEE-5594EE5DB665}"/>
              </a:ext>
            </a:extLst>
          </p:cNvPr>
          <p:cNvSpPr>
            <a:spLocks noGrp="1"/>
          </p:cNvSpPr>
          <p:nvPr>
            <p:ph type="sldNum" sz="quarter" idx="4"/>
          </p:nvPr>
        </p:nvSpPr>
        <p:spPr>
          <a:xfrm>
            <a:off x="11460480" y="6309360"/>
            <a:ext cx="731520" cy="548640"/>
          </a:xfrm>
          <a:prstGeom prst="rect">
            <a:avLst/>
          </a:prstGeom>
          <a:solidFill>
            <a:schemeClr val="accent4"/>
          </a:solidFill>
        </p:spPr>
        <p:txBody>
          <a:bodyPr vert="horz" lIns="91440" tIns="45720" rIns="91440" bIns="45720" rtlCol="0" anchor="ctr"/>
          <a:lstStyle>
            <a:lvl1pPr algn="ctr">
              <a:defRPr sz="1600" b="0">
                <a:solidFill>
                  <a:schemeClr val="tx1"/>
                </a:solidFill>
                <a:latin typeface="+mj-lt"/>
                <a:ea typeface="Verdana" panose="020B0604030504040204" pitchFamily="34" charset="0"/>
                <a:cs typeface="Verdana" panose="020B0604030504040204" pitchFamily="34" charset="0"/>
              </a:defRPr>
            </a:lvl1pPr>
          </a:lstStyle>
          <a:p>
            <a:endParaRPr lang="en-US" dirty="0"/>
          </a:p>
        </p:txBody>
      </p:sp>
    </p:spTree>
    <p:extLst>
      <p:ext uri="{BB962C8B-B14F-4D97-AF65-F5344CB8AC3E}">
        <p14:creationId xmlns:p14="http://schemas.microsoft.com/office/powerpoint/2010/main" val="804946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1439" y="914400"/>
            <a:ext cx="5943600" cy="557784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26480" y="914400"/>
            <a:ext cx="5939560" cy="557784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4">
            <a:extLst>
              <a:ext uri="{FF2B5EF4-FFF2-40B4-BE49-F238E27FC236}">
                <a16:creationId xmlns:a16="http://schemas.microsoft.com/office/drawing/2014/main" id="{B305F697-A50F-454E-A5B3-6B700EF54006}"/>
              </a:ext>
            </a:extLst>
          </p:cNvPr>
          <p:cNvSpPr>
            <a:spLocks noGrp="1"/>
          </p:cNvSpPr>
          <p:nvPr>
            <p:ph type="ftr" sz="quarter" idx="3"/>
          </p:nvPr>
        </p:nvSpPr>
        <p:spPr>
          <a:xfrm>
            <a:off x="0" y="6537960"/>
            <a:ext cx="12192000" cy="320040"/>
          </a:xfrm>
          <a:prstGeom prst="rect">
            <a:avLst/>
          </a:prstGeom>
          <a:solidFill>
            <a:schemeClr val="accent4"/>
          </a:solidFill>
        </p:spPr>
        <p:txBody>
          <a:bodyPr vert="horz" lIns="91440" tIns="45720" rIns="91440" bIns="45720" rtlCol="0" anchor="ctr">
            <a:noAutofit/>
          </a:bodyPr>
          <a:lstStyle>
            <a:lvl1pPr algn="l">
              <a:defRPr sz="1600">
                <a:solidFill>
                  <a:schemeClr val="tx1"/>
                </a:solidFill>
                <a:latin typeface="+mj-lt"/>
                <a:ea typeface="Verdana" panose="020B0604030504040204" pitchFamily="34" charset="0"/>
                <a:cs typeface="Verdana" panose="020B0604030504040204" pitchFamily="34" charset="0"/>
              </a:defRPr>
            </a:lvl1pPr>
          </a:lstStyle>
          <a:p>
            <a:r>
              <a:rPr lang="en-GB"/>
              <a:t>4.2 Virtualization, SAN, and Cloud Services</a:t>
            </a:r>
            <a:endParaRPr lang="en-US" dirty="0"/>
          </a:p>
        </p:txBody>
      </p:sp>
      <p:sp>
        <p:nvSpPr>
          <p:cNvPr id="10" name="Slide Number Placeholder 7">
            <a:extLst>
              <a:ext uri="{FF2B5EF4-FFF2-40B4-BE49-F238E27FC236}">
                <a16:creationId xmlns:a16="http://schemas.microsoft.com/office/drawing/2014/main" id="{AFBDB162-864E-4CAD-8093-B010B513A801}"/>
              </a:ext>
            </a:extLst>
          </p:cNvPr>
          <p:cNvSpPr>
            <a:spLocks noGrp="1"/>
          </p:cNvSpPr>
          <p:nvPr>
            <p:ph type="sldNum" sz="quarter" idx="4"/>
          </p:nvPr>
        </p:nvSpPr>
        <p:spPr>
          <a:xfrm>
            <a:off x="11460480" y="6309360"/>
            <a:ext cx="731520" cy="548640"/>
          </a:xfrm>
          <a:prstGeom prst="rect">
            <a:avLst/>
          </a:prstGeom>
          <a:solidFill>
            <a:schemeClr val="accent4"/>
          </a:solidFill>
        </p:spPr>
        <p:txBody>
          <a:bodyPr vert="horz" lIns="91440" tIns="45720" rIns="91440" bIns="45720" rtlCol="0" anchor="ctr"/>
          <a:lstStyle>
            <a:lvl1pPr algn="ctr">
              <a:defRPr sz="1600" b="0">
                <a:solidFill>
                  <a:schemeClr val="tx1"/>
                </a:solidFill>
                <a:latin typeface="+mj-lt"/>
                <a:ea typeface="Verdana" panose="020B0604030504040204" pitchFamily="34" charset="0"/>
                <a:cs typeface="Verdana" panose="020B0604030504040204" pitchFamily="34" charset="0"/>
              </a:defRPr>
            </a:lvl1pPr>
          </a:lstStyle>
          <a:p>
            <a:endParaRPr lang="en-US" dirty="0"/>
          </a:p>
        </p:txBody>
      </p:sp>
    </p:spTree>
    <p:extLst>
      <p:ext uri="{BB962C8B-B14F-4D97-AF65-F5344CB8AC3E}">
        <p14:creationId xmlns:p14="http://schemas.microsoft.com/office/powerpoint/2010/main" val="11918444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1440" y="914400"/>
            <a:ext cx="5943600" cy="557784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12"/>
          </p:nvPr>
        </p:nvSpPr>
        <p:spPr>
          <a:xfrm>
            <a:off x="6126480" y="914400"/>
            <a:ext cx="5943600" cy="2743200"/>
          </a:xfrm>
        </p:spPr>
        <p:txBody>
          <a:bodyPr vert="horz" lIns="91440" tIns="45720" rIns="91440" bIns="45720" rtlCol="0">
            <a:normAutofit/>
          </a:bodyPr>
          <a:lstStyle>
            <a:lvl1pPr>
              <a:defRPr lang="en-US" smtClean="0"/>
            </a:lvl1pPr>
            <a:lvl2pPr>
              <a:defRPr lang="en-US" smtClean="0"/>
            </a:lvl2pPr>
            <a:lvl3pPr>
              <a:defRPr lang="en-US" smtClean="0"/>
            </a:lvl3pPr>
            <a:lvl4pPr>
              <a:defRPr lang="en-US" smtClean="0"/>
            </a:lvl4pPr>
            <a:lvl5pPr>
              <a:defRPr lang="en-US"/>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8"/>
          <p:cNvSpPr>
            <a:spLocks noGrp="1"/>
          </p:cNvSpPr>
          <p:nvPr>
            <p:ph sz="quarter" idx="13"/>
          </p:nvPr>
        </p:nvSpPr>
        <p:spPr>
          <a:xfrm>
            <a:off x="6126480" y="3749040"/>
            <a:ext cx="5943600" cy="2743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4">
            <a:extLst>
              <a:ext uri="{FF2B5EF4-FFF2-40B4-BE49-F238E27FC236}">
                <a16:creationId xmlns:a16="http://schemas.microsoft.com/office/drawing/2014/main" id="{E09A755E-6A49-4C8C-82B5-FDE250A6C366}"/>
              </a:ext>
            </a:extLst>
          </p:cNvPr>
          <p:cNvSpPr>
            <a:spLocks noGrp="1"/>
          </p:cNvSpPr>
          <p:nvPr>
            <p:ph type="ftr" sz="quarter" idx="3"/>
          </p:nvPr>
        </p:nvSpPr>
        <p:spPr>
          <a:xfrm>
            <a:off x="0" y="6537960"/>
            <a:ext cx="12192000" cy="320040"/>
          </a:xfrm>
          <a:prstGeom prst="rect">
            <a:avLst/>
          </a:prstGeom>
          <a:solidFill>
            <a:schemeClr val="accent4"/>
          </a:solidFill>
        </p:spPr>
        <p:txBody>
          <a:bodyPr vert="horz" lIns="91440" tIns="45720" rIns="91440" bIns="45720" rtlCol="0" anchor="ctr">
            <a:noAutofit/>
          </a:bodyPr>
          <a:lstStyle>
            <a:lvl1pPr algn="l">
              <a:defRPr sz="1600">
                <a:solidFill>
                  <a:schemeClr val="tx1"/>
                </a:solidFill>
                <a:latin typeface="+mj-lt"/>
                <a:ea typeface="Verdana" panose="020B0604030504040204" pitchFamily="34" charset="0"/>
                <a:cs typeface="Verdana" panose="020B0604030504040204" pitchFamily="34" charset="0"/>
              </a:defRPr>
            </a:lvl1pPr>
          </a:lstStyle>
          <a:p>
            <a:r>
              <a:rPr lang="en-GB"/>
              <a:t>4.2 Virtualization, SAN, and Cloud Services</a:t>
            </a:r>
            <a:endParaRPr lang="en-US" dirty="0"/>
          </a:p>
        </p:txBody>
      </p:sp>
      <p:sp>
        <p:nvSpPr>
          <p:cNvPr id="10" name="Slide Number Placeholder 7">
            <a:extLst>
              <a:ext uri="{FF2B5EF4-FFF2-40B4-BE49-F238E27FC236}">
                <a16:creationId xmlns:a16="http://schemas.microsoft.com/office/drawing/2014/main" id="{21546376-DDFD-4688-8065-371F7D41E36E}"/>
              </a:ext>
            </a:extLst>
          </p:cNvPr>
          <p:cNvSpPr>
            <a:spLocks noGrp="1"/>
          </p:cNvSpPr>
          <p:nvPr>
            <p:ph type="sldNum" sz="quarter" idx="4"/>
          </p:nvPr>
        </p:nvSpPr>
        <p:spPr>
          <a:xfrm>
            <a:off x="11460480" y="6309360"/>
            <a:ext cx="731520" cy="548640"/>
          </a:xfrm>
          <a:prstGeom prst="rect">
            <a:avLst/>
          </a:prstGeom>
          <a:solidFill>
            <a:schemeClr val="accent4"/>
          </a:solidFill>
        </p:spPr>
        <p:txBody>
          <a:bodyPr vert="horz" lIns="91440" tIns="45720" rIns="91440" bIns="45720" rtlCol="0" anchor="ctr"/>
          <a:lstStyle>
            <a:lvl1pPr algn="ctr">
              <a:defRPr sz="1600" b="0">
                <a:solidFill>
                  <a:schemeClr val="tx1"/>
                </a:solidFill>
                <a:latin typeface="+mj-lt"/>
                <a:ea typeface="Verdana" panose="020B0604030504040204" pitchFamily="34" charset="0"/>
                <a:cs typeface="Verdana" panose="020B0604030504040204" pitchFamily="34" charset="0"/>
              </a:defRPr>
            </a:lvl1pPr>
          </a:lstStyle>
          <a:p>
            <a:endParaRPr lang="en-US" dirty="0"/>
          </a:p>
        </p:txBody>
      </p:sp>
    </p:spTree>
    <p:extLst>
      <p:ext uri="{BB962C8B-B14F-4D97-AF65-F5344CB8AC3E}">
        <p14:creationId xmlns:p14="http://schemas.microsoft.com/office/powerpoint/2010/main" val="31333067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126480" y="914400"/>
            <a:ext cx="5939560" cy="557784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12"/>
          </p:nvPr>
        </p:nvSpPr>
        <p:spPr>
          <a:xfrm>
            <a:off x="91440" y="914400"/>
            <a:ext cx="5943600" cy="2743200"/>
          </a:xfrm>
        </p:spPr>
        <p:txBody>
          <a:bodyPr vert="horz" lIns="91440" tIns="45720" rIns="91440" bIns="45720" rtlCol="0">
            <a:normAutofit/>
          </a:bodyPr>
          <a:lstStyle>
            <a:lvl1pPr>
              <a:defRPr lang="en-US" smtClean="0"/>
            </a:lvl1pPr>
            <a:lvl2pPr>
              <a:defRPr lang="en-US" smtClean="0"/>
            </a:lvl2pPr>
            <a:lvl3pPr>
              <a:defRPr lang="en-US" smtClean="0"/>
            </a:lvl3pPr>
            <a:lvl4pPr>
              <a:defRPr lang="en-US" smtClean="0"/>
            </a:lvl4pPr>
            <a:lvl5pPr>
              <a:defRPr lang="en-US"/>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8"/>
          <p:cNvSpPr>
            <a:spLocks noGrp="1"/>
          </p:cNvSpPr>
          <p:nvPr>
            <p:ph sz="quarter" idx="13"/>
          </p:nvPr>
        </p:nvSpPr>
        <p:spPr>
          <a:xfrm>
            <a:off x="91440" y="3749040"/>
            <a:ext cx="5943600" cy="2743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4">
            <a:extLst>
              <a:ext uri="{FF2B5EF4-FFF2-40B4-BE49-F238E27FC236}">
                <a16:creationId xmlns:a16="http://schemas.microsoft.com/office/drawing/2014/main" id="{36743D9A-8760-4675-9653-FCA0CE7ECC26}"/>
              </a:ext>
            </a:extLst>
          </p:cNvPr>
          <p:cNvSpPr>
            <a:spLocks noGrp="1"/>
          </p:cNvSpPr>
          <p:nvPr>
            <p:ph type="ftr" sz="quarter" idx="3"/>
          </p:nvPr>
        </p:nvSpPr>
        <p:spPr>
          <a:xfrm>
            <a:off x="0" y="6537960"/>
            <a:ext cx="12192000" cy="320040"/>
          </a:xfrm>
          <a:prstGeom prst="rect">
            <a:avLst/>
          </a:prstGeom>
          <a:solidFill>
            <a:schemeClr val="accent4"/>
          </a:solidFill>
        </p:spPr>
        <p:txBody>
          <a:bodyPr vert="horz" lIns="91440" tIns="45720" rIns="91440" bIns="45720" rtlCol="0" anchor="ctr">
            <a:noAutofit/>
          </a:bodyPr>
          <a:lstStyle>
            <a:lvl1pPr algn="l">
              <a:defRPr sz="1600">
                <a:solidFill>
                  <a:schemeClr val="tx1"/>
                </a:solidFill>
                <a:latin typeface="+mj-lt"/>
                <a:ea typeface="Verdana" panose="020B0604030504040204" pitchFamily="34" charset="0"/>
                <a:cs typeface="Verdana" panose="020B0604030504040204" pitchFamily="34" charset="0"/>
              </a:defRPr>
            </a:lvl1pPr>
          </a:lstStyle>
          <a:p>
            <a:r>
              <a:rPr lang="en-GB"/>
              <a:t>4.2 Virtualization, SAN, and Cloud Services</a:t>
            </a:r>
            <a:endParaRPr lang="en-US" dirty="0"/>
          </a:p>
        </p:txBody>
      </p:sp>
      <p:sp>
        <p:nvSpPr>
          <p:cNvPr id="10" name="Slide Number Placeholder 7">
            <a:extLst>
              <a:ext uri="{FF2B5EF4-FFF2-40B4-BE49-F238E27FC236}">
                <a16:creationId xmlns:a16="http://schemas.microsoft.com/office/drawing/2014/main" id="{F742A9D7-CC31-40BE-98A1-1236E292A791}"/>
              </a:ext>
            </a:extLst>
          </p:cNvPr>
          <p:cNvSpPr>
            <a:spLocks noGrp="1"/>
          </p:cNvSpPr>
          <p:nvPr>
            <p:ph type="sldNum" sz="quarter" idx="4"/>
          </p:nvPr>
        </p:nvSpPr>
        <p:spPr>
          <a:xfrm>
            <a:off x="11460480" y="6309360"/>
            <a:ext cx="731520" cy="548640"/>
          </a:xfrm>
          <a:prstGeom prst="rect">
            <a:avLst/>
          </a:prstGeom>
          <a:solidFill>
            <a:schemeClr val="accent4"/>
          </a:solidFill>
        </p:spPr>
        <p:txBody>
          <a:bodyPr vert="horz" lIns="91440" tIns="45720" rIns="91440" bIns="45720" rtlCol="0" anchor="ctr"/>
          <a:lstStyle>
            <a:lvl1pPr algn="ctr">
              <a:defRPr sz="1600" b="0">
                <a:solidFill>
                  <a:schemeClr val="tx1"/>
                </a:solidFill>
                <a:latin typeface="+mj-lt"/>
                <a:ea typeface="Verdana" panose="020B0604030504040204" pitchFamily="34" charset="0"/>
                <a:cs typeface="Verdana" panose="020B0604030504040204" pitchFamily="34" charset="0"/>
              </a:defRPr>
            </a:lvl1pPr>
          </a:lstStyle>
          <a:p>
            <a:endParaRPr lang="en-US" dirty="0"/>
          </a:p>
        </p:txBody>
      </p:sp>
    </p:spTree>
    <p:extLst>
      <p:ext uri="{BB962C8B-B14F-4D97-AF65-F5344CB8AC3E}">
        <p14:creationId xmlns:p14="http://schemas.microsoft.com/office/powerpoint/2010/main" val="26202306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4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Content Placeholder 5"/>
          <p:cNvSpPr>
            <a:spLocks noGrp="1"/>
          </p:cNvSpPr>
          <p:nvPr>
            <p:ph sz="quarter" idx="12"/>
          </p:nvPr>
        </p:nvSpPr>
        <p:spPr>
          <a:xfrm>
            <a:off x="91440" y="914400"/>
            <a:ext cx="5943600" cy="2743200"/>
          </a:xfrm>
        </p:spPr>
        <p:txBody>
          <a:bodyPr vert="horz" lIns="91440" tIns="45720" rIns="91440" bIns="45720" rtlCol="0">
            <a:normAutofit/>
          </a:bodyPr>
          <a:lstStyle>
            <a:lvl1pPr>
              <a:defRPr lang="en-US" smtClean="0"/>
            </a:lvl1pPr>
            <a:lvl2pPr>
              <a:defRPr lang="en-US" smtClean="0"/>
            </a:lvl2pPr>
            <a:lvl3pPr>
              <a:defRPr lang="en-US" smtClean="0"/>
            </a:lvl3pPr>
            <a:lvl4pPr>
              <a:defRPr lang="en-US" smtClean="0"/>
            </a:lvl4pPr>
            <a:lvl5pPr>
              <a:defRPr lang="en-US"/>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8"/>
          <p:cNvSpPr>
            <a:spLocks noGrp="1"/>
          </p:cNvSpPr>
          <p:nvPr>
            <p:ph sz="quarter" idx="13"/>
          </p:nvPr>
        </p:nvSpPr>
        <p:spPr>
          <a:xfrm>
            <a:off x="91440" y="3749040"/>
            <a:ext cx="5943600" cy="2743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5"/>
          <p:cNvSpPr>
            <a:spLocks noGrp="1"/>
          </p:cNvSpPr>
          <p:nvPr>
            <p:ph sz="quarter" idx="14"/>
          </p:nvPr>
        </p:nvSpPr>
        <p:spPr>
          <a:xfrm>
            <a:off x="6126480" y="914400"/>
            <a:ext cx="5943600" cy="2743200"/>
          </a:xfrm>
        </p:spPr>
        <p:txBody>
          <a:bodyPr vert="horz" lIns="91440" tIns="45720" rIns="91440" bIns="45720" rtlCol="0">
            <a:normAutofit/>
          </a:bodyPr>
          <a:lstStyle>
            <a:lvl1pPr>
              <a:defRPr lang="en-US" smtClean="0"/>
            </a:lvl1pPr>
            <a:lvl2pPr>
              <a:defRPr lang="en-US" smtClean="0"/>
            </a:lvl2pPr>
            <a:lvl3pPr>
              <a:defRPr lang="en-US" smtClean="0"/>
            </a:lvl3pPr>
            <a:lvl4pPr>
              <a:defRPr lang="en-US" smtClean="0"/>
            </a:lvl4pPr>
            <a:lvl5pPr>
              <a:defRPr lang="en-US"/>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8"/>
          <p:cNvSpPr>
            <a:spLocks noGrp="1"/>
          </p:cNvSpPr>
          <p:nvPr>
            <p:ph sz="quarter" idx="15"/>
          </p:nvPr>
        </p:nvSpPr>
        <p:spPr>
          <a:xfrm>
            <a:off x="6126480" y="3749040"/>
            <a:ext cx="5943600" cy="2743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Footer Placeholder 4">
            <a:extLst>
              <a:ext uri="{FF2B5EF4-FFF2-40B4-BE49-F238E27FC236}">
                <a16:creationId xmlns:a16="http://schemas.microsoft.com/office/drawing/2014/main" id="{D31C88DF-ED55-42FA-8000-06B9063FEDF3}"/>
              </a:ext>
            </a:extLst>
          </p:cNvPr>
          <p:cNvSpPr>
            <a:spLocks noGrp="1"/>
          </p:cNvSpPr>
          <p:nvPr>
            <p:ph type="ftr" sz="quarter" idx="3"/>
          </p:nvPr>
        </p:nvSpPr>
        <p:spPr>
          <a:xfrm>
            <a:off x="0" y="6537960"/>
            <a:ext cx="12192000" cy="320040"/>
          </a:xfrm>
          <a:prstGeom prst="rect">
            <a:avLst/>
          </a:prstGeom>
          <a:solidFill>
            <a:schemeClr val="accent4"/>
          </a:solidFill>
        </p:spPr>
        <p:txBody>
          <a:bodyPr vert="horz" lIns="91440" tIns="45720" rIns="91440" bIns="45720" rtlCol="0" anchor="ctr">
            <a:noAutofit/>
          </a:bodyPr>
          <a:lstStyle>
            <a:lvl1pPr algn="l">
              <a:defRPr sz="1600">
                <a:solidFill>
                  <a:schemeClr val="tx1"/>
                </a:solidFill>
                <a:latin typeface="+mj-lt"/>
                <a:ea typeface="Verdana" panose="020B0604030504040204" pitchFamily="34" charset="0"/>
                <a:cs typeface="Verdana" panose="020B0604030504040204" pitchFamily="34" charset="0"/>
              </a:defRPr>
            </a:lvl1pPr>
          </a:lstStyle>
          <a:p>
            <a:r>
              <a:rPr lang="en-GB"/>
              <a:t>4.2 Virtualization, SAN, and Cloud Services</a:t>
            </a:r>
            <a:endParaRPr lang="en-US" dirty="0"/>
          </a:p>
        </p:txBody>
      </p:sp>
      <p:sp>
        <p:nvSpPr>
          <p:cNvPr id="13" name="Slide Number Placeholder 7">
            <a:extLst>
              <a:ext uri="{FF2B5EF4-FFF2-40B4-BE49-F238E27FC236}">
                <a16:creationId xmlns:a16="http://schemas.microsoft.com/office/drawing/2014/main" id="{3EE30B81-82AD-4699-9F21-CE4AFA96D0F0}"/>
              </a:ext>
            </a:extLst>
          </p:cNvPr>
          <p:cNvSpPr>
            <a:spLocks noGrp="1"/>
          </p:cNvSpPr>
          <p:nvPr>
            <p:ph type="sldNum" sz="quarter" idx="4"/>
          </p:nvPr>
        </p:nvSpPr>
        <p:spPr>
          <a:xfrm>
            <a:off x="11460480" y="6309360"/>
            <a:ext cx="731520" cy="548640"/>
          </a:xfrm>
          <a:prstGeom prst="rect">
            <a:avLst/>
          </a:prstGeom>
          <a:solidFill>
            <a:schemeClr val="accent4"/>
          </a:solidFill>
        </p:spPr>
        <p:txBody>
          <a:bodyPr vert="horz" lIns="91440" tIns="45720" rIns="91440" bIns="45720" rtlCol="0" anchor="ctr"/>
          <a:lstStyle>
            <a:lvl1pPr algn="ctr">
              <a:defRPr sz="1600" b="0">
                <a:solidFill>
                  <a:schemeClr val="tx1"/>
                </a:solidFill>
                <a:latin typeface="+mj-lt"/>
                <a:ea typeface="Verdana" panose="020B0604030504040204" pitchFamily="34" charset="0"/>
                <a:cs typeface="Verdana" panose="020B0604030504040204" pitchFamily="34" charset="0"/>
              </a:defRPr>
            </a:lvl1pPr>
          </a:lstStyle>
          <a:p>
            <a:endParaRPr lang="en-US" dirty="0"/>
          </a:p>
        </p:txBody>
      </p:sp>
    </p:spTree>
    <p:extLst>
      <p:ext uri="{BB962C8B-B14F-4D97-AF65-F5344CB8AC3E}">
        <p14:creationId xmlns:p14="http://schemas.microsoft.com/office/powerpoint/2010/main" val="29574447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Footer Placeholder 4">
            <a:extLst>
              <a:ext uri="{FF2B5EF4-FFF2-40B4-BE49-F238E27FC236}">
                <a16:creationId xmlns:a16="http://schemas.microsoft.com/office/drawing/2014/main" id="{A0A27573-ABD4-4DEB-A1ED-921C0BA9A820}"/>
              </a:ext>
            </a:extLst>
          </p:cNvPr>
          <p:cNvSpPr>
            <a:spLocks noGrp="1"/>
          </p:cNvSpPr>
          <p:nvPr>
            <p:ph type="ftr" sz="quarter" idx="3"/>
          </p:nvPr>
        </p:nvSpPr>
        <p:spPr>
          <a:xfrm>
            <a:off x="0" y="6537960"/>
            <a:ext cx="12192000" cy="320040"/>
          </a:xfrm>
          <a:prstGeom prst="rect">
            <a:avLst/>
          </a:prstGeom>
          <a:solidFill>
            <a:schemeClr val="accent4"/>
          </a:solidFill>
        </p:spPr>
        <p:txBody>
          <a:bodyPr vert="horz" lIns="91440" tIns="45720" rIns="91440" bIns="45720" rtlCol="0" anchor="ctr">
            <a:noAutofit/>
          </a:bodyPr>
          <a:lstStyle>
            <a:lvl1pPr algn="l">
              <a:defRPr sz="1600">
                <a:solidFill>
                  <a:schemeClr val="tx1"/>
                </a:solidFill>
                <a:latin typeface="+mj-lt"/>
                <a:ea typeface="Verdana" panose="020B0604030504040204" pitchFamily="34" charset="0"/>
                <a:cs typeface="Verdana" panose="020B0604030504040204" pitchFamily="34" charset="0"/>
              </a:defRPr>
            </a:lvl1pPr>
          </a:lstStyle>
          <a:p>
            <a:r>
              <a:rPr lang="en-GB"/>
              <a:t>4.2 Virtualization, SAN, and Cloud Services</a:t>
            </a:r>
            <a:endParaRPr lang="en-US" dirty="0"/>
          </a:p>
        </p:txBody>
      </p:sp>
      <p:sp>
        <p:nvSpPr>
          <p:cNvPr id="8" name="Slide Number Placeholder 7">
            <a:extLst>
              <a:ext uri="{FF2B5EF4-FFF2-40B4-BE49-F238E27FC236}">
                <a16:creationId xmlns:a16="http://schemas.microsoft.com/office/drawing/2014/main" id="{16E9CA2A-030E-447C-A327-BD1B96480168}"/>
              </a:ext>
            </a:extLst>
          </p:cNvPr>
          <p:cNvSpPr>
            <a:spLocks noGrp="1"/>
          </p:cNvSpPr>
          <p:nvPr>
            <p:ph type="sldNum" sz="quarter" idx="4"/>
          </p:nvPr>
        </p:nvSpPr>
        <p:spPr>
          <a:xfrm>
            <a:off x="11460480" y="6309360"/>
            <a:ext cx="731520" cy="548640"/>
          </a:xfrm>
          <a:prstGeom prst="rect">
            <a:avLst/>
          </a:prstGeom>
          <a:solidFill>
            <a:schemeClr val="accent4"/>
          </a:solidFill>
        </p:spPr>
        <p:txBody>
          <a:bodyPr vert="horz" lIns="91440" tIns="45720" rIns="91440" bIns="45720" rtlCol="0" anchor="ctr"/>
          <a:lstStyle>
            <a:lvl1pPr algn="ctr">
              <a:defRPr sz="1600" b="0">
                <a:solidFill>
                  <a:schemeClr val="tx1"/>
                </a:solidFill>
                <a:latin typeface="+mj-lt"/>
                <a:ea typeface="Verdana" panose="020B0604030504040204" pitchFamily="34" charset="0"/>
                <a:cs typeface="Verdana" panose="020B0604030504040204" pitchFamily="34" charset="0"/>
              </a:defRPr>
            </a:lvl1pPr>
          </a:lstStyle>
          <a:p>
            <a:endParaRPr lang="en-US" dirty="0"/>
          </a:p>
        </p:txBody>
      </p:sp>
    </p:spTree>
    <p:extLst>
      <p:ext uri="{BB962C8B-B14F-4D97-AF65-F5344CB8AC3E}">
        <p14:creationId xmlns:p14="http://schemas.microsoft.com/office/powerpoint/2010/main" val="14474675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ooter Only">
    <p:spTree>
      <p:nvGrpSpPr>
        <p:cNvPr id="1" name=""/>
        <p:cNvGrpSpPr/>
        <p:nvPr/>
      </p:nvGrpSpPr>
      <p:grpSpPr>
        <a:xfrm>
          <a:off x="0" y="0"/>
          <a:ext cx="0" cy="0"/>
          <a:chOff x="0" y="0"/>
          <a:chExt cx="0" cy="0"/>
        </a:xfrm>
      </p:grpSpPr>
      <p:sp>
        <p:nvSpPr>
          <p:cNvPr id="6" name="Footer Placeholder 4">
            <a:extLst>
              <a:ext uri="{FF2B5EF4-FFF2-40B4-BE49-F238E27FC236}">
                <a16:creationId xmlns:a16="http://schemas.microsoft.com/office/drawing/2014/main" id="{03BBC94A-E716-4C5B-9551-6AA8BA10D5F6}"/>
              </a:ext>
            </a:extLst>
          </p:cNvPr>
          <p:cNvSpPr>
            <a:spLocks noGrp="1"/>
          </p:cNvSpPr>
          <p:nvPr>
            <p:ph type="ftr" sz="quarter" idx="3"/>
          </p:nvPr>
        </p:nvSpPr>
        <p:spPr>
          <a:xfrm>
            <a:off x="0" y="6537960"/>
            <a:ext cx="12192000" cy="320040"/>
          </a:xfrm>
          <a:prstGeom prst="rect">
            <a:avLst/>
          </a:prstGeom>
          <a:solidFill>
            <a:schemeClr val="accent4"/>
          </a:solidFill>
        </p:spPr>
        <p:txBody>
          <a:bodyPr vert="horz" lIns="91440" tIns="45720" rIns="91440" bIns="45720" rtlCol="0" anchor="ctr">
            <a:noAutofit/>
          </a:bodyPr>
          <a:lstStyle>
            <a:lvl1pPr algn="l">
              <a:defRPr sz="1600">
                <a:solidFill>
                  <a:schemeClr val="tx1"/>
                </a:solidFill>
                <a:latin typeface="+mj-lt"/>
                <a:ea typeface="Verdana" panose="020B0604030504040204" pitchFamily="34" charset="0"/>
                <a:cs typeface="Verdana" panose="020B0604030504040204" pitchFamily="34" charset="0"/>
              </a:defRPr>
            </a:lvl1pPr>
          </a:lstStyle>
          <a:p>
            <a:r>
              <a:rPr lang="en-GB"/>
              <a:t>4.2 Virtualization, SAN, and Cloud Services</a:t>
            </a:r>
            <a:endParaRPr lang="en-US" dirty="0"/>
          </a:p>
        </p:txBody>
      </p:sp>
      <p:sp>
        <p:nvSpPr>
          <p:cNvPr id="7" name="Slide Number Placeholder 7">
            <a:extLst>
              <a:ext uri="{FF2B5EF4-FFF2-40B4-BE49-F238E27FC236}">
                <a16:creationId xmlns:a16="http://schemas.microsoft.com/office/drawing/2014/main" id="{E965B00A-B150-494F-B7D0-22A1D5AAF908}"/>
              </a:ext>
            </a:extLst>
          </p:cNvPr>
          <p:cNvSpPr>
            <a:spLocks noGrp="1"/>
          </p:cNvSpPr>
          <p:nvPr>
            <p:ph type="sldNum" sz="quarter" idx="4"/>
          </p:nvPr>
        </p:nvSpPr>
        <p:spPr>
          <a:xfrm>
            <a:off x="11460480" y="6309360"/>
            <a:ext cx="731520" cy="548640"/>
          </a:xfrm>
          <a:prstGeom prst="rect">
            <a:avLst/>
          </a:prstGeom>
          <a:solidFill>
            <a:schemeClr val="accent4"/>
          </a:solidFill>
        </p:spPr>
        <p:txBody>
          <a:bodyPr vert="horz" lIns="91440" tIns="45720" rIns="91440" bIns="45720" rtlCol="0" anchor="ctr"/>
          <a:lstStyle>
            <a:lvl1pPr algn="ctr">
              <a:defRPr sz="1600" b="0">
                <a:solidFill>
                  <a:schemeClr val="tx1"/>
                </a:solidFill>
                <a:latin typeface="+mj-lt"/>
                <a:ea typeface="Verdana" panose="020B0604030504040204" pitchFamily="34" charset="0"/>
                <a:cs typeface="Verdana" panose="020B0604030504040204" pitchFamily="34" charset="0"/>
              </a:defRPr>
            </a:lvl1pPr>
          </a:lstStyle>
          <a:p>
            <a:endParaRPr lang="en-US" dirty="0"/>
          </a:p>
        </p:txBody>
      </p:sp>
    </p:spTree>
    <p:extLst>
      <p:ext uri="{BB962C8B-B14F-4D97-AF65-F5344CB8AC3E}">
        <p14:creationId xmlns:p14="http://schemas.microsoft.com/office/powerpoint/2010/main" val="27026738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0"/>
            <a:ext cx="12192000" cy="822960"/>
          </a:xfrm>
          <a:prstGeom prst="rect">
            <a:avLst/>
          </a:prstGeom>
          <a:solidFill>
            <a:schemeClr val="tx1"/>
          </a:solidFill>
        </p:spPr>
        <p:txBody>
          <a:bodyPr vert="horz" lIns="91440" tIns="45720" rIns="91440" bIns="45720" rtlCol="0" anchor="ctr">
            <a:noAutofit/>
          </a:bodyPr>
          <a:lstStyle/>
          <a:p>
            <a:r>
              <a:rPr lang="en-US" noProof="0"/>
              <a:t>Click to edit Master title style</a:t>
            </a:r>
            <a:endParaRPr lang="en-US" noProof="0" dirty="0"/>
          </a:p>
        </p:txBody>
      </p:sp>
      <p:sp>
        <p:nvSpPr>
          <p:cNvPr id="3" name="Text Placeholder 2"/>
          <p:cNvSpPr>
            <a:spLocks noGrp="1"/>
          </p:cNvSpPr>
          <p:nvPr>
            <p:ph type="body" idx="1"/>
          </p:nvPr>
        </p:nvSpPr>
        <p:spPr>
          <a:xfrm>
            <a:off x="91440" y="914400"/>
            <a:ext cx="11978640" cy="5577840"/>
          </a:xfrm>
          <a:prstGeom prst="rect">
            <a:avLst/>
          </a:prstGeom>
        </p:spPr>
        <p:txBody>
          <a:bodyPr vert="horz" lIns="91440" tIns="45720" rIns="91440" bIns="45720" rtlCol="0">
            <a:normAutofit/>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5" name="Footer Placeholder 4"/>
          <p:cNvSpPr>
            <a:spLocks noGrp="1"/>
          </p:cNvSpPr>
          <p:nvPr>
            <p:ph type="ftr" sz="quarter" idx="3"/>
          </p:nvPr>
        </p:nvSpPr>
        <p:spPr>
          <a:xfrm>
            <a:off x="0" y="6537960"/>
            <a:ext cx="12192000" cy="320040"/>
          </a:xfrm>
          <a:prstGeom prst="rect">
            <a:avLst/>
          </a:prstGeom>
          <a:solidFill>
            <a:schemeClr val="accent4"/>
          </a:solidFill>
        </p:spPr>
        <p:txBody>
          <a:bodyPr vert="horz" lIns="91440" tIns="45720" rIns="91440" bIns="45720" rtlCol="0" anchor="ctr">
            <a:noAutofit/>
          </a:bodyPr>
          <a:lstStyle>
            <a:lvl1pPr algn="l">
              <a:defRPr sz="1600">
                <a:solidFill>
                  <a:schemeClr val="tx1"/>
                </a:solidFill>
                <a:latin typeface="+mj-lt"/>
                <a:ea typeface="Verdana" panose="020B0604030504040204" pitchFamily="34" charset="0"/>
                <a:cs typeface="Verdana" panose="020B0604030504040204" pitchFamily="34" charset="0"/>
              </a:defRPr>
            </a:lvl1pPr>
          </a:lstStyle>
          <a:p>
            <a:r>
              <a:rPr lang="en-GB"/>
              <a:t>4.2 Virtualization, SAN, and Cloud Services</a:t>
            </a:r>
            <a:endParaRPr lang="en-US" dirty="0"/>
          </a:p>
        </p:txBody>
      </p:sp>
      <p:sp>
        <p:nvSpPr>
          <p:cNvPr id="8" name="Slide Number Placeholder 7"/>
          <p:cNvSpPr>
            <a:spLocks noGrp="1"/>
          </p:cNvSpPr>
          <p:nvPr>
            <p:ph type="sldNum" sz="quarter" idx="4"/>
          </p:nvPr>
        </p:nvSpPr>
        <p:spPr>
          <a:xfrm>
            <a:off x="11460480" y="6309360"/>
            <a:ext cx="731520" cy="548640"/>
          </a:xfrm>
          <a:prstGeom prst="rect">
            <a:avLst/>
          </a:prstGeom>
          <a:solidFill>
            <a:schemeClr val="accent4"/>
          </a:solidFill>
        </p:spPr>
        <p:txBody>
          <a:bodyPr vert="horz" lIns="91440" tIns="45720" rIns="91440" bIns="45720" rtlCol="0" anchor="ctr"/>
          <a:lstStyle>
            <a:lvl1pPr algn="ctr">
              <a:defRPr sz="1600" b="0">
                <a:solidFill>
                  <a:schemeClr val="tx1"/>
                </a:solidFill>
                <a:latin typeface="+mj-lt"/>
                <a:ea typeface="Verdana" panose="020B0604030504040204" pitchFamily="34" charset="0"/>
                <a:cs typeface="Verdana" panose="020B0604030504040204" pitchFamily="34" charset="0"/>
              </a:defRPr>
            </a:lvl1pPr>
          </a:lstStyle>
          <a:p>
            <a:endParaRPr lang="en-US" dirty="0"/>
          </a:p>
        </p:txBody>
      </p:sp>
    </p:spTree>
    <p:extLst>
      <p:ext uri="{BB962C8B-B14F-4D97-AF65-F5344CB8AC3E}">
        <p14:creationId xmlns:p14="http://schemas.microsoft.com/office/powerpoint/2010/main" val="2358617278"/>
      </p:ext>
    </p:extLst>
  </p:cSld>
  <p:clrMap bg1="lt1" tx1="dk1" bg2="lt2" tx2="dk2" accent1="accent1" accent2="accent2" accent3="accent3" accent4="accent4" accent5="accent5" accent6="accent6" hlink="hlink" folHlink="folHlink"/>
  <p:sldLayoutIdLst>
    <p:sldLayoutId id="2147483661" r:id="rId1"/>
    <p:sldLayoutId id="2147483686" r:id="rId2"/>
    <p:sldLayoutId id="2147483682" r:id="rId3"/>
    <p:sldLayoutId id="2147483664" r:id="rId4"/>
    <p:sldLayoutId id="2147483674" r:id="rId5"/>
    <p:sldLayoutId id="2147483675" r:id="rId6"/>
    <p:sldLayoutId id="2147483676" r:id="rId7"/>
    <p:sldLayoutId id="2147483666" r:id="rId8"/>
    <p:sldLayoutId id="2147483677" r:id="rId9"/>
    <p:sldLayoutId id="2147483681" r:id="rId10"/>
    <p:sldLayoutId id="2147483667" r:id="rId11"/>
    <p:sldLayoutId id="2147483687" r:id="rId12"/>
    <p:sldLayoutId id="2147483688" r:id="rId13"/>
    <p:sldLayoutId id="2147483689" r:id="rId14"/>
    <p:sldLayoutId id="2147483690" r:id="rId15"/>
  </p:sldLayoutIdLst>
  <p:hf hdr="0" dt="0"/>
  <p:txStyles>
    <p:titleStyle>
      <a:lvl1pPr algn="ctr" defTabSz="914400" rtl="0" eaLnBrk="1" latinLnBrk="0" hangingPunct="1">
        <a:lnSpc>
          <a:spcPct val="100000"/>
        </a:lnSpc>
        <a:spcBef>
          <a:spcPct val="0"/>
        </a:spcBef>
        <a:buNone/>
        <a:defRPr sz="5400" b="1" kern="1200">
          <a:solidFill>
            <a:schemeClr val="accent5"/>
          </a:solidFill>
          <a:latin typeface="+mj-lt"/>
          <a:ea typeface="Verdana" panose="020B0604030504040204" pitchFamily="34" charset="0"/>
          <a:cs typeface="Verdana" panose="020B0604030504040204" pitchFamily="34" charset="0"/>
        </a:defRPr>
      </a:lvl1pPr>
    </p:titleStyle>
    <p:bodyStyle>
      <a:lvl1pPr marL="228600" indent="-228600" algn="l" defTabSz="914400" rtl="0" eaLnBrk="1" latinLnBrk="0" hangingPunct="1">
        <a:lnSpc>
          <a:spcPct val="110000"/>
        </a:lnSpc>
        <a:spcBef>
          <a:spcPts val="0"/>
        </a:spcBef>
        <a:spcAft>
          <a:spcPts val="1800"/>
        </a:spcAft>
        <a:buSzPct val="100000"/>
        <a:buFont typeface="Arial" panose="020B0604020202020204" pitchFamily="34" charset="0"/>
        <a:buChar char="•"/>
        <a:defRPr sz="4400" i="0" kern="1200">
          <a:solidFill>
            <a:schemeClr val="tx1"/>
          </a:solidFill>
          <a:latin typeface="+mn-lt"/>
          <a:ea typeface="Verdana" panose="020B06040305040B0204" pitchFamily="34" charset="0"/>
          <a:cs typeface="Verdana" panose="020B06040305040B0204" pitchFamily="34" charset="0"/>
        </a:defRPr>
      </a:lvl1pPr>
      <a:lvl2pPr marL="685800" indent="-228600" algn="l" defTabSz="914400" rtl="0" eaLnBrk="1" latinLnBrk="0" hangingPunct="1">
        <a:lnSpc>
          <a:spcPct val="100000"/>
        </a:lnSpc>
        <a:spcBef>
          <a:spcPts val="0"/>
        </a:spcBef>
        <a:spcAft>
          <a:spcPts val="1200"/>
        </a:spcAft>
        <a:buSzPct val="75000"/>
        <a:buFont typeface="Courier New" panose="02070309020205020404" pitchFamily="49" charset="0"/>
        <a:buChar char="o"/>
        <a:defRPr sz="3600" i="0" kern="1200">
          <a:solidFill>
            <a:schemeClr val="tx1"/>
          </a:solidFill>
          <a:latin typeface="+mn-lt"/>
          <a:ea typeface="Verdana" panose="020B0604030504040204" pitchFamily="34" charset="0"/>
          <a:cs typeface="Verdana" panose="020B0604030504040204" pitchFamily="34" charset="0"/>
        </a:defRPr>
      </a:lvl2pPr>
      <a:lvl3pPr marL="1143000" indent="-228600" algn="l" defTabSz="914400" rtl="0" eaLnBrk="1" latinLnBrk="0" hangingPunct="1">
        <a:lnSpc>
          <a:spcPct val="100000"/>
        </a:lnSpc>
        <a:spcBef>
          <a:spcPts val="0"/>
        </a:spcBef>
        <a:spcAft>
          <a:spcPts val="600"/>
        </a:spcAft>
        <a:buSzPct val="90000"/>
        <a:buFont typeface="Verdana" panose="020B0604030504040204" pitchFamily="34" charset="0"/>
        <a:buChar char="−"/>
        <a:defRPr sz="2800" i="0" kern="1200">
          <a:solidFill>
            <a:schemeClr val="tx1"/>
          </a:solidFill>
          <a:latin typeface="+mn-lt"/>
          <a:ea typeface="Verdana" panose="020B0604030504040204" pitchFamily="34" charset="0"/>
          <a:cs typeface="Verdana" panose="020B0604030504040204" pitchFamily="34" charset="0"/>
        </a:defRPr>
      </a:lvl3pPr>
      <a:lvl4pPr marL="1600200" indent="-228600" algn="l" defTabSz="914400" rtl="0" eaLnBrk="1" latinLnBrk="0" hangingPunct="1">
        <a:lnSpc>
          <a:spcPct val="100000"/>
        </a:lnSpc>
        <a:spcBef>
          <a:spcPts val="0"/>
        </a:spcBef>
        <a:spcAft>
          <a:spcPts val="600"/>
        </a:spcAft>
        <a:buSzPct val="90000"/>
        <a:buFont typeface="Verdana" panose="020B0604030504040204" pitchFamily="34" charset="0"/>
        <a:buChar char="−"/>
        <a:defRPr sz="2400" i="0" kern="1200" baseline="0">
          <a:solidFill>
            <a:schemeClr val="tx1"/>
          </a:solidFill>
          <a:latin typeface="+mn-lt"/>
          <a:ea typeface="Verdana" panose="020B0604030504040204" pitchFamily="34" charset="0"/>
          <a:cs typeface="Verdana" panose="020B0604030504040204" pitchFamily="34" charset="0"/>
        </a:defRPr>
      </a:lvl4pPr>
      <a:lvl5pPr marL="2057400" indent="-228600" algn="l" defTabSz="914400" rtl="0" eaLnBrk="1" latinLnBrk="0" hangingPunct="1">
        <a:lnSpc>
          <a:spcPct val="100000"/>
        </a:lnSpc>
        <a:spcBef>
          <a:spcPts val="0"/>
        </a:spcBef>
        <a:spcAft>
          <a:spcPts val="600"/>
        </a:spcAft>
        <a:buSzPct val="90000"/>
        <a:buFont typeface="Verdana" panose="020B0604030504040204" pitchFamily="34" charset="0"/>
        <a:buChar char="−"/>
        <a:defRPr sz="2400" i="0" kern="1200">
          <a:solidFill>
            <a:schemeClr val="tx1"/>
          </a:solidFill>
          <a:latin typeface="+mn-lt"/>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type="subTitle" idx="1"/>
          </p:nvPr>
        </p:nvSpPr>
        <p:spPr/>
        <p:txBody>
          <a:bodyPr/>
          <a:lstStyle/>
          <a:p>
            <a:r>
              <a:rPr lang="en-US" altLang="en-US" noProof="0" dirty="0"/>
              <a:t>4.2 Virtualization, SAN, and Cloud Services</a:t>
            </a:r>
          </a:p>
        </p:txBody>
      </p:sp>
      <p:sp>
        <p:nvSpPr>
          <p:cNvPr id="8194" name="Rectangle 2"/>
          <p:cNvSpPr>
            <a:spLocks noGrp="1" noChangeArrowheads="1"/>
          </p:cNvSpPr>
          <p:nvPr>
            <p:ph type="title"/>
          </p:nvPr>
        </p:nvSpPr>
        <p:spPr/>
        <p:txBody>
          <a:bodyPr/>
          <a:lstStyle/>
          <a:p>
            <a:r>
              <a:rPr lang="en-US" altLang="en-US" noProof="0"/>
              <a:t>CompTIA Network+ Certification</a:t>
            </a:r>
            <a:endParaRPr lang="en-US" altLang="en-US" noProof="0" dirty="0"/>
          </a:p>
        </p:txBody>
      </p:sp>
    </p:spTree>
    <p:extLst>
      <p:ext uri="{BB962C8B-B14F-4D97-AF65-F5344CB8AC3E}">
        <p14:creationId xmlns:p14="http://schemas.microsoft.com/office/powerpoint/2010/main" val="21855930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5DD451-DA2E-49FA-9CD1-F6FC2018A7BA}"/>
              </a:ext>
            </a:extLst>
          </p:cNvPr>
          <p:cNvSpPr>
            <a:spLocks noGrp="1"/>
          </p:cNvSpPr>
          <p:nvPr>
            <p:ph type="title"/>
          </p:nvPr>
        </p:nvSpPr>
        <p:spPr/>
        <p:txBody>
          <a:bodyPr/>
          <a:lstStyle/>
          <a:p>
            <a:r>
              <a:rPr lang="en-US"/>
              <a:t>iSCSI</a:t>
            </a:r>
            <a:endParaRPr lang="en-US" dirty="0"/>
          </a:p>
        </p:txBody>
      </p:sp>
      <p:sp>
        <p:nvSpPr>
          <p:cNvPr id="3" name="Content Placeholder 2">
            <a:extLst>
              <a:ext uri="{FF2B5EF4-FFF2-40B4-BE49-F238E27FC236}">
                <a16:creationId xmlns:a16="http://schemas.microsoft.com/office/drawing/2014/main" id="{2E08809C-B817-43AF-9B19-CF933DCD30C1}"/>
              </a:ext>
            </a:extLst>
          </p:cNvPr>
          <p:cNvSpPr>
            <a:spLocks noGrp="1"/>
          </p:cNvSpPr>
          <p:nvPr>
            <p:ph sz="quarter" idx="12"/>
          </p:nvPr>
        </p:nvSpPr>
        <p:spPr/>
        <p:txBody>
          <a:bodyPr>
            <a:normAutofit fontScale="77500" lnSpcReduction="20000"/>
          </a:bodyPr>
          <a:lstStyle/>
          <a:p>
            <a:r>
              <a:rPr lang="en-US" dirty="0"/>
              <a:t>Tunneling protocol that enables the transfer of SCSI data over an IP-based network</a:t>
            </a:r>
          </a:p>
          <a:p>
            <a:r>
              <a:rPr lang="en-US" dirty="0"/>
              <a:t>Can be used to link SANs or create low-cost SANs</a:t>
            </a:r>
          </a:p>
        </p:txBody>
      </p:sp>
      <p:sp>
        <p:nvSpPr>
          <p:cNvPr id="5" name="Footer Placeholder 4">
            <a:extLst>
              <a:ext uri="{FF2B5EF4-FFF2-40B4-BE49-F238E27FC236}">
                <a16:creationId xmlns:a16="http://schemas.microsoft.com/office/drawing/2014/main" id="{22374EEE-868B-4A47-9EF2-F9B909AD722F}"/>
              </a:ext>
            </a:extLst>
          </p:cNvPr>
          <p:cNvSpPr>
            <a:spLocks noGrp="1"/>
          </p:cNvSpPr>
          <p:nvPr>
            <p:ph type="ftr" sz="quarter" idx="3"/>
          </p:nvPr>
        </p:nvSpPr>
        <p:spPr/>
        <p:txBody>
          <a:bodyPr/>
          <a:lstStyle/>
          <a:p>
            <a:r>
              <a:rPr lang="en-GB"/>
              <a:t>4.2 Virtualization, SAN, and Cloud Services</a:t>
            </a:r>
            <a:endParaRPr lang="en-US" dirty="0"/>
          </a:p>
        </p:txBody>
      </p:sp>
      <p:sp>
        <p:nvSpPr>
          <p:cNvPr id="6" name="Slide Number Placeholder 5">
            <a:extLst>
              <a:ext uri="{FF2B5EF4-FFF2-40B4-BE49-F238E27FC236}">
                <a16:creationId xmlns:a16="http://schemas.microsoft.com/office/drawing/2014/main" id="{D6D2D4B1-BCEC-4832-A3F7-8C88D2828383}"/>
              </a:ext>
            </a:extLst>
          </p:cNvPr>
          <p:cNvSpPr>
            <a:spLocks noGrp="1"/>
          </p:cNvSpPr>
          <p:nvPr>
            <p:ph type="sldNum" sz="quarter" idx="4"/>
          </p:nvPr>
        </p:nvSpPr>
        <p:spPr/>
        <p:txBody>
          <a:bodyPr/>
          <a:lstStyle/>
          <a:p>
            <a:r>
              <a:rPr lang="en-US" dirty="0"/>
              <a:t>284</a:t>
            </a:r>
          </a:p>
        </p:txBody>
      </p:sp>
      <p:pic>
        <p:nvPicPr>
          <p:cNvPr id="13" name="Content Placeholder 12" descr="Configuring an iSCSI target in Openfiler virtual SAN appliance (openfiler.com)">
            <a:extLst>
              <a:ext uri="{FF2B5EF4-FFF2-40B4-BE49-F238E27FC236}">
                <a16:creationId xmlns:a16="http://schemas.microsoft.com/office/drawing/2014/main" id="{474F2B28-7C32-4CD7-9C58-7C69DEE0CCDC}"/>
              </a:ext>
            </a:extLst>
          </p:cNvPr>
          <p:cNvPicPr>
            <a:picLocks noGrp="1"/>
          </p:cNvPicPr>
          <p:nvPr>
            <p:ph sz="quarter" idx="13"/>
          </p:nvPr>
        </p:nvPicPr>
        <p:blipFill>
          <a:blip r:embed="rId3">
            <a:extLst>
              <a:ext uri="{28A0092B-C50C-407E-A947-70E740481C1C}">
                <a14:useLocalDpi xmlns:a14="http://schemas.microsoft.com/office/drawing/2010/main" val="0"/>
              </a:ext>
            </a:extLst>
          </a:blip>
          <a:srcRect/>
          <a:stretch>
            <a:fillRect/>
          </a:stretch>
        </p:blipFill>
        <p:spPr bwMode="auto">
          <a:xfrm>
            <a:off x="876152" y="3749675"/>
            <a:ext cx="4375446" cy="2743200"/>
          </a:xfrm>
          <a:prstGeom prst="rect">
            <a:avLst/>
          </a:prstGeom>
          <a:noFill/>
          <a:ln>
            <a:noFill/>
          </a:ln>
        </p:spPr>
      </p:pic>
      <p:pic>
        <p:nvPicPr>
          <p:cNvPr id="16" name="Content Placeholder 15" descr="Connecting to the iSCSI target using an iSCSI initiator in Windows Server (Used with permission from Microsoft)">
            <a:extLst>
              <a:ext uri="{FF2B5EF4-FFF2-40B4-BE49-F238E27FC236}">
                <a16:creationId xmlns:a16="http://schemas.microsoft.com/office/drawing/2014/main" id="{B7093CC4-F21C-4A47-BA8D-605A5107811E}"/>
              </a:ext>
            </a:extLst>
          </p:cNvPr>
          <p:cNvPicPr>
            <a:picLocks noGrp="1"/>
          </p:cNvPicPr>
          <p:nvPr>
            <p:ph sz="quarter" idx="14"/>
          </p:nvPr>
        </p:nvPicPr>
        <p:blipFill>
          <a:blip r:embed="rId4" cstate="print">
            <a:extLst>
              <a:ext uri="{28A0092B-C50C-407E-A947-70E740481C1C}">
                <a14:useLocalDpi xmlns:a14="http://schemas.microsoft.com/office/drawing/2010/main" val="0"/>
              </a:ext>
            </a:extLst>
          </a:blip>
          <a:srcRect/>
          <a:stretch>
            <a:fillRect/>
          </a:stretch>
        </p:blipFill>
        <p:spPr bwMode="auto">
          <a:xfrm>
            <a:off x="7166382" y="914400"/>
            <a:ext cx="3863162" cy="2743200"/>
          </a:xfrm>
          <a:prstGeom prst="rect">
            <a:avLst/>
          </a:prstGeom>
          <a:noFill/>
          <a:ln>
            <a:noFill/>
          </a:ln>
        </p:spPr>
      </p:pic>
      <p:pic>
        <p:nvPicPr>
          <p:cNvPr id="17" name="Content Placeholder 16" descr="Once connected, the OS can use the storage just like a disk drive - here we have created a volume formatted with NTFS (Used with permission from Microsoft)">
            <a:extLst>
              <a:ext uri="{FF2B5EF4-FFF2-40B4-BE49-F238E27FC236}">
                <a16:creationId xmlns:a16="http://schemas.microsoft.com/office/drawing/2014/main" id="{77D858D3-8AE5-4389-A27C-A5BCB3E2E8CA}"/>
              </a:ext>
            </a:extLst>
          </p:cNvPr>
          <p:cNvPicPr>
            <a:picLocks noGrp="1"/>
          </p:cNvPicPr>
          <p:nvPr>
            <p:ph sz="quarter" idx="15"/>
          </p:nvPr>
        </p:nvPicPr>
        <p:blipFill>
          <a:blip r:embed="rId5" cstate="print">
            <a:extLst>
              <a:ext uri="{28A0092B-C50C-407E-A947-70E740481C1C}">
                <a14:useLocalDpi xmlns:a14="http://schemas.microsoft.com/office/drawing/2010/main" val="0"/>
              </a:ext>
            </a:extLst>
          </a:blip>
          <a:srcRect/>
          <a:stretch>
            <a:fillRect/>
          </a:stretch>
        </p:blipFill>
        <p:spPr bwMode="auto">
          <a:xfrm>
            <a:off x="7271186" y="3749675"/>
            <a:ext cx="3653553" cy="2743200"/>
          </a:xfrm>
          <a:prstGeom prst="rect">
            <a:avLst/>
          </a:prstGeom>
          <a:noFill/>
          <a:ln>
            <a:noFill/>
          </a:ln>
        </p:spPr>
      </p:pic>
    </p:spTree>
    <p:extLst>
      <p:ext uri="{BB962C8B-B14F-4D97-AF65-F5344CB8AC3E}">
        <p14:creationId xmlns:p14="http://schemas.microsoft.com/office/powerpoint/2010/main" val="22050545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Content Placeholder 2"/>
          <p:cNvSpPr>
            <a:spLocks noGrp="1"/>
          </p:cNvSpPr>
          <p:nvPr>
            <p:ph idx="1"/>
          </p:nvPr>
        </p:nvSpPr>
        <p:spPr/>
        <p:txBody>
          <a:bodyPr>
            <a:normAutofit fontScale="92500" lnSpcReduction="20000"/>
          </a:bodyPr>
          <a:lstStyle/>
          <a:p>
            <a:r>
              <a:rPr lang="en-US" altLang="en-US" noProof="0" dirty="0"/>
              <a:t>IT infrastructure provided as a service</a:t>
            </a:r>
          </a:p>
          <a:p>
            <a:pPr lvl="1"/>
            <a:r>
              <a:rPr lang="en-US" altLang="en-US" noProof="0" dirty="0"/>
              <a:t>Elasticity</a:t>
            </a:r>
          </a:p>
          <a:p>
            <a:pPr lvl="1"/>
            <a:r>
              <a:rPr lang="en-US" altLang="en-US" noProof="0" dirty="0"/>
              <a:t>Pay-per-use</a:t>
            </a:r>
          </a:p>
          <a:p>
            <a:r>
              <a:rPr lang="en-US" altLang="en-US" noProof="0" dirty="0"/>
              <a:t>Cloud delivery models</a:t>
            </a:r>
          </a:p>
          <a:p>
            <a:pPr lvl="1"/>
            <a:r>
              <a:rPr lang="en-US" altLang="en-US" noProof="0" dirty="0"/>
              <a:t>Public (multi-tenant)</a:t>
            </a:r>
          </a:p>
          <a:p>
            <a:pPr lvl="1"/>
            <a:r>
              <a:rPr lang="en-US" altLang="en-US" noProof="0" dirty="0"/>
              <a:t>Hosted private</a:t>
            </a:r>
          </a:p>
          <a:p>
            <a:pPr lvl="1"/>
            <a:r>
              <a:rPr lang="en-US" altLang="en-US" noProof="0" dirty="0"/>
              <a:t>Private</a:t>
            </a:r>
          </a:p>
          <a:p>
            <a:pPr lvl="1"/>
            <a:r>
              <a:rPr lang="en-US" altLang="en-US" dirty="0"/>
              <a:t>Onsite or offsite</a:t>
            </a:r>
          </a:p>
          <a:p>
            <a:pPr lvl="1"/>
            <a:r>
              <a:rPr lang="en-US" altLang="en-US" noProof="0" dirty="0"/>
              <a:t>Hybrid models</a:t>
            </a:r>
          </a:p>
        </p:txBody>
      </p:sp>
      <p:sp>
        <p:nvSpPr>
          <p:cNvPr id="17410" name="Title 1"/>
          <p:cNvSpPr>
            <a:spLocks noGrp="1"/>
          </p:cNvSpPr>
          <p:nvPr>
            <p:ph type="title"/>
          </p:nvPr>
        </p:nvSpPr>
        <p:spPr/>
        <p:txBody>
          <a:bodyPr/>
          <a:lstStyle/>
          <a:p>
            <a:r>
              <a:rPr lang="en-US" altLang="en-US" noProof="0"/>
              <a:t>Cloud Computing</a:t>
            </a:r>
            <a:endParaRPr lang="en-US" altLang="en-US" noProof="0" dirty="0"/>
          </a:p>
        </p:txBody>
      </p:sp>
      <p:sp>
        <p:nvSpPr>
          <p:cNvPr id="2" name="Footer Placeholder 1"/>
          <p:cNvSpPr>
            <a:spLocks noGrp="1"/>
          </p:cNvSpPr>
          <p:nvPr>
            <p:ph type="ftr" sz="quarter" idx="3"/>
          </p:nvPr>
        </p:nvSpPr>
        <p:spPr/>
        <p:txBody>
          <a:bodyPr/>
          <a:lstStyle/>
          <a:p>
            <a:r>
              <a:rPr lang="en-GB"/>
              <a:t>4.2 Virtualization, SAN, and Cloud Services</a:t>
            </a:r>
            <a:endParaRPr lang="en-US" dirty="0"/>
          </a:p>
        </p:txBody>
      </p:sp>
      <p:sp>
        <p:nvSpPr>
          <p:cNvPr id="3" name="Slide Number Placeholder 2"/>
          <p:cNvSpPr>
            <a:spLocks noGrp="1"/>
          </p:cNvSpPr>
          <p:nvPr>
            <p:ph type="sldNum" sz="quarter" idx="4"/>
          </p:nvPr>
        </p:nvSpPr>
        <p:spPr/>
        <p:txBody>
          <a:bodyPr/>
          <a:lstStyle/>
          <a:p>
            <a:r>
              <a:rPr lang="en-US" dirty="0"/>
              <a:t>285</a:t>
            </a:r>
          </a:p>
        </p:txBody>
      </p:sp>
    </p:spTree>
    <p:extLst>
      <p:ext uri="{BB962C8B-B14F-4D97-AF65-F5344CB8AC3E}">
        <p14:creationId xmlns:p14="http://schemas.microsoft.com/office/powerpoint/2010/main" val="11241818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altLang="en-US" noProof="0" dirty="0"/>
              <a:t>* as a Service</a:t>
            </a:r>
          </a:p>
        </p:txBody>
      </p:sp>
      <p:sp>
        <p:nvSpPr>
          <p:cNvPr id="9" name="Content Placeholder 8">
            <a:extLst>
              <a:ext uri="{FF2B5EF4-FFF2-40B4-BE49-F238E27FC236}">
                <a16:creationId xmlns:a16="http://schemas.microsoft.com/office/drawing/2014/main" id="{E95C76C8-6389-4A03-A299-F209251F57BF}"/>
              </a:ext>
            </a:extLst>
          </p:cNvPr>
          <p:cNvSpPr>
            <a:spLocks noGrp="1"/>
          </p:cNvSpPr>
          <p:nvPr>
            <p:ph sz="half" idx="2"/>
          </p:nvPr>
        </p:nvSpPr>
        <p:spPr/>
        <p:txBody>
          <a:bodyPr/>
          <a:lstStyle/>
          <a:p>
            <a:r>
              <a:rPr lang="en-US" altLang="en-US" dirty="0"/>
              <a:t>Infrastructure as a Service</a:t>
            </a:r>
          </a:p>
          <a:p>
            <a:r>
              <a:rPr lang="en-US" altLang="en-US" dirty="0"/>
              <a:t>Software as a Service</a:t>
            </a:r>
          </a:p>
          <a:p>
            <a:r>
              <a:rPr lang="en-US" altLang="en-US" dirty="0"/>
              <a:t>Platform as a Service</a:t>
            </a:r>
            <a:endParaRPr lang="en-US" dirty="0"/>
          </a:p>
        </p:txBody>
      </p:sp>
      <p:sp>
        <p:nvSpPr>
          <p:cNvPr id="2" name="Footer Placeholder 1"/>
          <p:cNvSpPr>
            <a:spLocks noGrp="1"/>
          </p:cNvSpPr>
          <p:nvPr>
            <p:ph type="ftr" sz="quarter" idx="3"/>
          </p:nvPr>
        </p:nvSpPr>
        <p:spPr/>
        <p:txBody>
          <a:bodyPr/>
          <a:lstStyle/>
          <a:p>
            <a:r>
              <a:rPr lang="en-GB"/>
              <a:t>4.2 Virtualization, SAN, and Cloud Services</a:t>
            </a:r>
            <a:endParaRPr lang="en-US" dirty="0"/>
          </a:p>
        </p:txBody>
      </p:sp>
      <p:sp>
        <p:nvSpPr>
          <p:cNvPr id="4" name="Slide Number Placeholder 3"/>
          <p:cNvSpPr>
            <a:spLocks noGrp="1"/>
          </p:cNvSpPr>
          <p:nvPr>
            <p:ph type="sldNum" sz="quarter" idx="4"/>
          </p:nvPr>
        </p:nvSpPr>
        <p:spPr/>
        <p:txBody>
          <a:bodyPr/>
          <a:lstStyle/>
          <a:p>
            <a:r>
              <a:rPr lang="en-US" dirty="0"/>
              <a:t>286</a:t>
            </a:r>
          </a:p>
        </p:txBody>
      </p:sp>
      <p:pic>
        <p:nvPicPr>
          <p:cNvPr id="13" name="Content Placeholder 12">
            <a:extLst>
              <a:ext uri="{FF2B5EF4-FFF2-40B4-BE49-F238E27FC236}">
                <a16:creationId xmlns:a16="http://schemas.microsoft.com/office/drawing/2014/main" id="{19D11A6A-5F8B-4C4E-8874-2A2B1CB4D646}"/>
              </a:ext>
            </a:extLst>
          </p:cNvPr>
          <p:cNvPicPr>
            <a:picLocks noGrp="1"/>
          </p:cNvPicPr>
          <p:nvPr>
            <p:ph sz="half" idx="1"/>
          </p:nvPr>
        </p:nvPicPr>
        <p:blipFill>
          <a:blip r:embed="rId3"/>
          <a:stretch>
            <a:fillRect/>
          </a:stretch>
        </p:blipFill>
        <p:spPr bwMode="auto">
          <a:xfrm>
            <a:off x="92075" y="1744243"/>
            <a:ext cx="5943600" cy="3918788"/>
          </a:xfrm>
          <a:prstGeom prst="rect">
            <a:avLst/>
          </a:prstGeom>
          <a:noFill/>
          <a:ln>
            <a:noFill/>
          </a:ln>
        </p:spPr>
      </p:pic>
    </p:spTree>
    <p:extLst>
      <p:ext uri="{BB962C8B-B14F-4D97-AF65-F5344CB8AC3E}">
        <p14:creationId xmlns:p14="http://schemas.microsoft.com/office/powerpoint/2010/main" val="15909483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52435A3-0778-405F-B270-9063F157CA14}"/>
              </a:ext>
            </a:extLst>
          </p:cNvPr>
          <p:cNvSpPr>
            <a:spLocks noGrp="1"/>
          </p:cNvSpPr>
          <p:nvPr>
            <p:ph idx="1"/>
          </p:nvPr>
        </p:nvSpPr>
        <p:spPr/>
        <p:txBody>
          <a:bodyPr/>
          <a:lstStyle/>
          <a:p>
            <a:r>
              <a:rPr lang="en-US" dirty="0"/>
              <a:t>Internet/Virtual Private Network (VPN)</a:t>
            </a:r>
          </a:p>
          <a:p>
            <a:pPr lvl="1"/>
            <a:r>
              <a:rPr lang="en-US" dirty="0"/>
              <a:t>Interface with cloud application over the web</a:t>
            </a:r>
          </a:p>
          <a:p>
            <a:pPr lvl="1"/>
            <a:r>
              <a:rPr lang="en-US" dirty="0"/>
              <a:t>Use VPN for better security and congestion control</a:t>
            </a:r>
          </a:p>
          <a:p>
            <a:pPr lvl="1"/>
            <a:r>
              <a:rPr lang="en-US" dirty="0"/>
              <a:t>Still limited by public Internet latency and bottlenecks</a:t>
            </a:r>
          </a:p>
          <a:p>
            <a:r>
              <a:rPr lang="en-US" dirty="0"/>
              <a:t>Direct/private connection/co-location</a:t>
            </a:r>
          </a:p>
          <a:p>
            <a:pPr lvl="1"/>
            <a:r>
              <a:rPr lang="en-US" dirty="0"/>
              <a:t>Direct link between enterprise servers and cloud servers within data center</a:t>
            </a:r>
          </a:p>
          <a:p>
            <a:endParaRPr lang="en-US" dirty="0"/>
          </a:p>
        </p:txBody>
      </p:sp>
      <p:sp>
        <p:nvSpPr>
          <p:cNvPr id="3" name="Title 2">
            <a:extLst>
              <a:ext uri="{FF2B5EF4-FFF2-40B4-BE49-F238E27FC236}">
                <a16:creationId xmlns:a16="http://schemas.microsoft.com/office/drawing/2014/main" id="{F68BE30D-2731-4605-A004-82A398375DDD}"/>
              </a:ext>
            </a:extLst>
          </p:cNvPr>
          <p:cNvSpPr>
            <a:spLocks noGrp="1"/>
          </p:cNvSpPr>
          <p:nvPr>
            <p:ph type="title"/>
          </p:nvPr>
        </p:nvSpPr>
        <p:spPr/>
        <p:txBody>
          <a:bodyPr/>
          <a:lstStyle/>
          <a:p>
            <a:r>
              <a:rPr lang="en-US" dirty="0"/>
              <a:t>Connectivity with the Cloud</a:t>
            </a:r>
          </a:p>
        </p:txBody>
      </p:sp>
      <p:sp>
        <p:nvSpPr>
          <p:cNvPr id="4" name="Footer Placeholder 3">
            <a:extLst>
              <a:ext uri="{FF2B5EF4-FFF2-40B4-BE49-F238E27FC236}">
                <a16:creationId xmlns:a16="http://schemas.microsoft.com/office/drawing/2014/main" id="{3885C30E-E46B-43FC-B522-E3DDE90DE708}"/>
              </a:ext>
            </a:extLst>
          </p:cNvPr>
          <p:cNvSpPr>
            <a:spLocks noGrp="1"/>
          </p:cNvSpPr>
          <p:nvPr>
            <p:ph type="ftr" sz="quarter" idx="3"/>
          </p:nvPr>
        </p:nvSpPr>
        <p:spPr/>
        <p:txBody>
          <a:bodyPr/>
          <a:lstStyle/>
          <a:p>
            <a:r>
              <a:rPr lang="en-GB"/>
              <a:t>4.2 Virtualization, SAN, and Cloud Services</a:t>
            </a:r>
            <a:endParaRPr lang="en-US" dirty="0"/>
          </a:p>
        </p:txBody>
      </p:sp>
      <p:sp>
        <p:nvSpPr>
          <p:cNvPr id="5" name="Slide Number Placeholder 4">
            <a:extLst>
              <a:ext uri="{FF2B5EF4-FFF2-40B4-BE49-F238E27FC236}">
                <a16:creationId xmlns:a16="http://schemas.microsoft.com/office/drawing/2014/main" id="{3333E975-EC63-471A-B040-4DCC16A6F7C6}"/>
              </a:ext>
            </a:extLst>
          </p:cNvPr>
          <p:cNvSpPr>
            <a:spLocks noGrp="1"/>
          </p:cNvSpPr>
          <p:nvPr>
            <p:ph type="sldNum" sz="quarter" idx="4"/>
          </p:nvPr>
        </p:nvSpPr>
        <p:spPr/>
        <p:txBody>
          <a:bodyPr/>
          <a:lstStyle/>
          <a:p>
            <a:r>
              <a:rPr lang="en-US" dirty="0"/>
              <a:t>288</a:t>
            </a:r>
          </a:p>
        </p:txBody>
      </p:sp>
    </p:spTree>
    <p:extLst>
      <p:ext uri="{BB962C8B-B14F-4D97-AF65-F5344CB8AC3E}">
        <p14:creationId xmlns:p14="http://schemas.microsoft.com/office/powerpoint/2010/main" val="8841320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7237FB3-047A-43C2-BB55-A766DC39960E}"/>
              </a:ext>
            </a:extLst>
          </p:cNvPr>
          <p:cNvSpPr>
            <a:spLocks noGrp="1"/>
          </p:cNvSpPr>
          <p:nvPr>
            <p:ph idx="1"/>
          </p:nvPr>
        </p:nvSpPr>
        <p:spPr/>
        <p:txBody>
          <a:bodyPr>
            <a:normAutofit fontScale="92500"/>
          </a:bodyPr>
          <a:lstStyle/>
          <a:p>
            <a:r>
              <a:rPr lang="en-US" dirty="0"/>
              <a:t>Local storage requirements</a:t>
            </a:r>
          </a:p>
          <a:p>
            <a:pPr lvl="1"/>
            <a:r>
              <a:rPr lang="en-US" dirty="0"/>
              <a:t>Store data locally for security, regulatory, or performance reasons</a:t>
            </a:r>
          </a:p>
          <a:p>
            <a:r>
              <a:rPr lang="en-US" dirty="0"/>
              <a:t>Synchronization and version control</a:t>
            </a:r>
          </a:p>
          <a:p>
            <a:pPr lvl="1"/>
            <a:r>
              <a:rPr lang="en-US" dirty="0"/>
              <a:t>Latency and service disruptions can cause inconsistent updates to shared data</a:t>
            </a:r>
          </a:p>
          <a:p>
            <a:pPr lvl="1"/>
            <a:r>
              <a:rPr lang="en-US" dirty="0"/>
              <a:t>Synchronization between local site and cloud site – which copy is “master”...</a:t>
            </a:r>
          </a:p>
          <a:p>
            <a:pPr lvl="1"/>
            <a:r>
              <a:rPr lang="en-US" dirty="0"/>
              <a:t>Systems to allow multiple users to work on shared data</a:t>
            </a:r>
          </a:p>
          <a:p>
            <a:endParaRPr lang="en-US" dirty="0"/>
          </a:p>
        </p:txBody>
      </p:sp>
      <p:sp>
        <p:nvSpPr>
          <p:cNvPr id="3" name="Title 2">
            <a:extLst>
              <a:ext uri="{FF2B5EF4-FFF2-40B4-BE49-F238E27FC236}">
                <a16:creationId xmlns:a16="http://schemas.microsoft.com/office/drawing/2014/main" id="{6CF5FF05-CADB-4DAA-9A1C-02C469F1963C}"/>
              </a:ext>
            </a:extLst>
          </p:cNvPr>
          <p:cNvSpPr>
            <a:spLocks noGrp="1"/>
          </p:cNvSpPr>
          <p:nvPr>
            <p:ph type="title"/>
          </p:nvPr>
        </p:nvSpPr>
        <p:spPr/>
        <p:txBody>
          <a:bodyPr/>
          <a:lstStyle/>
          <a:p>
            <a:r>
              <a:rPr lang="en-US" dirty="0"/>
              <a:t>Local and Cloud Resources</a:t>
            </a:r>
          </a:p>
        </p:txBody>
      </p:sp>
      <p:sp>
        <p:nvSpPr>
          <p:cNvPr id="4" name="Footer Placeholder 3">
            <a:extLst>
              <a:ext uri="{FF2B5EF4-FFF2-40B4-BE49-F238E27FC236}">
                <a16:creationId xmlns:a16="http://schemas.microsoft.com/office/drawing/2014/main" id="{3093D112-997C-45DB-B8DA-69EC2A5ADDE8}"/>
              </a:ext>
            </a:extLst>
          </p:cNvPr>
          <p:cNvSpPr>
            <a:spLocks noGrp="1"/>
          </p:cNvSpPr>
          <p:nvPr>
            <p:ph type="ftr" sz="quarter" idx="3"/>
          </p:nvPr>
        </p:nvSpPr>
        <p:spPr/>
        <p:txBody>
          <a:bodyPr/>
          <a:lstStyle/>
          <a:p>
            <a:r>
              <a:rPr lang="en-GB"/>
              <a:t>4.2 Virtualization, SAN, and Cloud Services</a:t>
            </a:r>
            <a:endParaRPr lang="en-US" dirty="0"/>
          </a:p>
        </p:txBody>
      </p:sp>
      <p:sp>
        <p:nvSpPr>
          <p:cNvPr id="5" name="Slide Number Placeholder 4">
            <a:extLst>
              <a:ext uri="{FF2B5EF4-FFF2-40B4-BE49-F238E27FC236}">
                <a16:creationId xmlns:a16="http://schemas.microsoft.com/office/drawing/2014/main" id="{435478F7-DF7E-4794-A4CA-33AC601C3E06}"/>
              </a:ext>
            </a:extLst>
          </p:cNvPr>
          <p:cNvSpPr>
            <a:spLocks noGrp="1"/>
          </p:cNvSpPr>
          <p:nvPr>
            <p:ph type="sldNum" sz="quarter" idx="4"/>
          </p:nvPr>
        </p:nvSpPr>
        <p:spPr/>
        <p:txBody>
          <a:bodyPr/>
          <a:lstStyle/>
          <a:p>
            <a:r>
              <a:rPr lang="en-US" dirty="0"/>
              <a:t>289</a:t>
            </a:r>
          </a:p>
        </p:txBody>
      </p:sp>
    </p:spTree>
    <p:extLst>
      <p:ext uri="{BB962C8B-B14F-4D97-AF65-F5344CB8AC3E}">
        <p14:creationId xmlns:p14="http://schemas.microsoft.com/office/powerpoint/2010/main" val="24731726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5DAABA4-BA4A-41B2-8729-9F896BF370A9}"/>
              </a:ext>
            </a:extLst>
          </p:cNvPr>
          <p:cNvSpPr>
            <a:spLocks noGrp="1"/>
          </p:cNvSpPr>
          <p:nvPr>
            <p:ph idx="1"/>
          </p:nvPr>
        </p:nvSpPr>
        <p:spPr/>
        <p:txBody>
          <a:bodyPr/>
          <a:lstStyle/>
          <a:p>
            <a:r>
              <a:rPr lang="en-US" dirty="0"/>
              <a:t>Transfer of risk/Service Level Agreement (SLA)</a:t>
            </a:r>
          </a:p>
          <a:p>
            <a:r>
              <a:rPr lang="en-US" dirty="0"/>
              <a:t>Identify responsibilities</a:t>
            </a:r>
          </a:p>
          <a:p>
            <a:r>
              <a:rPr lang="en-US" dirty="0"/>
              <a:t>Verify service provider’s performance of key tasks</a:t>
            </a:r>
          </a:p>
          <a:p>
            <a:r>
              <a:rPr lang="en-US" dirty="0"/>
              <a:t>Legal/regulatory responsibility</a:t>
            </a:r>
          </a:p>
          <a:p>
            <a:r>
              <a:rPr lang="en-US" dirty="0"/>
              <a:t>Insider threat (from service provider)</a:t>
            </a:r>
          </a:p>
        </p:txBody>
      </p:sp>
      <p:sp>
        <p:nvSpPr>
          <p:cNvPr id="3" name="Title 2">
            <a:extLst>
              <a:ext uri="{FF2B5EF4-FFF2-40B4-BE49-F238E27FC236}">
                <a16:creationId xmlns:a16="http://schemas.microsoft.com/office/drawing/2014/main" id="{E56D7CAA-C820-4FB9-A6F1-5037A451A4A9}"/>
              </a:ext>
            </a:extLst>
          </p:cNvPr>
          <p:cNvSpPr>
            <a:spLocks noGrp="1"/>
          </p:cNvSpPr>
          <p:nvPr>
            <p:ph type="title"/>
          </p:nvPr>
        </p:nvSpPr>
        <p:spPr/>
        <p:txBody>
          <a:bodyPr/>
          <a:lstStyle/>
          <a:p>
            <a:r>
              <a:rPr lang="en-US" dirty="0"/>
              <a:t>Security and Resilience</a:t>
            </a:r>
          </a:p>
        </p:txBody>
      </p:sp>
      <p:sp>
        <p:nvSpPr>
          <p:cNvPr id="4" name="Footer Placeholder 3">
            <a:extLst>
              <a:ext uri="{FF2B5EF4-FFF2-40B4-BE49-F238E27FC236}">
                <a16:creationId xmlns:a16="http://schemas.microsoft.com/office/drawing/2014/main" id="{0A99195E-3535-4172-B373-DC3B25C0A449}"/>
              </a:ext>
            </a:extLst>
          </p:cNvPr>
          <p:cNvSpPr>
            <a:spLocks noGrp="1"/>
          </p:cNvSpPr>
          <p:nvPr>
            <p:ph type="ftr" sz="quarter" idx="3"/>
          </p:nvPr>
        </p:nvSpPr>
        <p:spPr/>
        <p:txBody>
          <a:bodyPr/>
          <a:lstStyle/>
          <a:p>
            <a:r>
              <a:rPr lang="en-GB"/>
              <a:t>4.2 Virtualization, SAN, and Cloud Services</a:t>
            </a:r>
            <a:endParaRPr lang="en-US" dirty="0"/>
          </a:p>
        </p:txBody>
      </p:sp>
      <p:sp>
        <p:nvSpPr>
          <p:cNvPr id="5" name="Slide Number Placeholder 4">
            <a:extLst>
              <a:ext uri="{FF2B5EF4-FFF2-40B4-BE49-F238E27FC236}">
                <a16:creationId xmlns:a16="http://schemas.microsoft.com/office/drawing/2014/main" id="{59ED0F25-02A4-4E2C-9964-C3D135CF263B}"/>
              </a:ext>
            </a:extLst>
          </p:cNvPr>
          <p:cNvSpPr>
            <a:spLocks noGrp="1"/>
          </p:cNvSpPr>
          <p:nvPr>
            <p:ph type="sldNum" sz="quarter" idx="4"/>
          </p:nvPr>
        </p:nvSpPr>
        <p:spPr/>
        <p:txBody>
          <a:bodyPr/>
          <a:lstStyle/>
          <a:p>
            <a:r>
              <a:rPr lang="en-US" dirty="0"/>
              <a:t>290</a:t>
            </a:r>
          </a:p>
        </p:txBody>
      </p:sp>
    </p:spTree>
    <p:extLst>
      <p:ext uri="{BB962C8B-B14F-4D97-AF65-F5344CB8AC3E}">
        <p14:creationId xmlns:p14="http://schemas.microsoft.com/office/powerpoint/2010/main" val="31142241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DB79873-9FCF-45F0-9A34-CFDE46366758}"/>
              </a:ext>
            </a:extLst>
          </p:cNvPr>
          <p:cNvSpPr>
            <a:spLocks noGrp="1"/>
          </p:cNvSpPr>
          <p:nvPr>
            <p:ph idx="1"/>
          </p:nvPr>
        </p:nvSpPr>
        <p:spPr/>
        <p:txBody>
          <a:bodyPr>
            <a:normAutofit fontScale="85000" lnSpcReduction="20000"/>
          </a:bodyPr>
          <a:lstStyle/>
          <a:p>
            <a:r>
              <a:rPr lang="en-GB" dirty="0"/>
              <a:t>Mediate access to cloud services by enterprise users across all types of devices</a:t>
            </a:r>
          </a:p>
          <a:p>
            <a:pPr lvl="1"/>
            <a:r>
              <a:rPr lang="en-GB" dirty="0"/>
              <a:t>Enable single-sign on authentication and enforce access controls </a:t>
            </a:r>
            <a:endParaRPr lang="en-US" dirty="0"/>
          </a:p>
          <a:p>
            <a:pPr lvl="1"/>
            <a:r>
              <a:rPr lang="en-GB" dirty="0"/>
              <a:t>Scan for malware and rogue or non-compliant device access</a:t>
            </a:r>
            <a:endParaRPr lang="en-US" dirty="0"/>
          </a:p>
          <a:p>
            <a:pPr lvl="1"/>
            <a:r>
              <a:rPr lang="en-GB" dirty="0"/>
              <a:t>Monitor and audit user and resource activity</a:t>
            </a:r>
            <a:endParaRPr lang="en-US" dirty="0"/>
          </a:p>
          <a:p>
            <a:pPr lvl="1"/>
            <a:r>
              <a:rPr lang="en-GB" dirty="0"/>
              <a:t>Mitigate data exfiltration </a:t>
            </a:r>
          </a:p>
          <a:p>
            <a:r>
              <a:rPr lang="en-GB" dirty="0"/>
              <a:t>Interfaces</a:t>
            </a:r>
          </a:p>
          <a:p>
            <a:pPr lvl="1"/>
            <a:r>
              <a:rPr lang="en-GB" dirty="0"/>
              <a:t>Proxy </a:t>
            </a:r>
            <a:endParaRPr lang="en-US" dirty="0"/>
          </a:p>
          <a:p>
            <a:pPr lvl="1"/>
            <a:r>
              <a:rPr lang="en-GB" dirty="0"/>
              <a:t>Application Programming Interface (API)</a:t>
            </a:r>
            <a:endParaRPr lang="en-US" dirty="0"/>
          </a:p>
          <a:p>
            <a:pPr lvl="1"/>
            <a:endParaRPr lang="en-US" dirty="0"/>
          </a:p>
          <a:p>
            <a:endParaRPr lang="en-US" dirty="0"/>
          </a:p>
          <a:p>
            <a:endParaRPr lang="en-US" dirty="0"/>
          </a:p>
        </p:txBody>
      </p:sp>
      <p:sp>
        <p:nvSpPr>
          <p:cNvPr id="3" name="Title 2">
            <a:extLst>
              <a:ext uri="{FF2B5EF4-FFF2-40B4-BE49-F238E27FC236}">
                <a16:creationId xmlns:a16="http://schemas.microsoft.com/office/drawing/2014/main" id="{0D4739D1-2706-4F38-8BCA-2A6E626F4780}"/>
              </a:ext>
            </a:extLst>
          </p:cNvPr>
          <p:cNvSpPr>
            <a:spLocks noGrp="1"/>
          </p:cNvSpPr>
          <p:nvPr>
            <p:ph type="title"/>
          </p:nvPr>
        </p:nvSpPr>
        <p:spPr/>
        <p:txBody>
          <a:bodyPr/>
          <a:lstStyle/>
          <a:p>
            <a:r>
              <a:rPr lang="en-US" dirty="0"/>
              <a:t>Cloud Access Security Broker (CASB)</a:t>
            </a:r>
          </a:p>
        </p:txBody>
      </p:sp>
      <p:sp>
        <p:nvSpPr>
          <p:cNvPr id="4" name="Footer Placeholder 3">
            <a:extLst>
              <a:ext uri="{FF2B5EF4-FFF2-40B4-BE49-F238E27FC236}">
                <a16:creationId xmlns:a16="http://schemas.microsoft.com/office/drawing/2014/main" id="{28F32F4E-0D83-4DDD-B3A9-0E327CD44CF9}"/>
              </a:ext>
            </a:extLst>
          </p:cNvPr>
          <p:cNvSpPr>
            <a:spLocks noGrp="1"/>
          </p:cNvSpPr>
          <p:nvPr>
            <p:ph type="ftr" sz="quarter" idx="3"/>
          </p:nvPr>
        </p:nvSpPr>
        <p:spPr/>
        <p:txBody>
          <a:bodyPr/>
          <a:lstStyle/>
          <a:p>
            <a:r>
              <a:rPr lang="en-GB"/>
              <a:t>4.2 Virtualization, SAN, and Cloud Services</a:t>
            </a:r>
            <a:endParaRPr lang="en-US" dirty="0"/>
          </a:p>
        </p:txBody>
      </p:sp>
      <p:sp>
        <p:nvSpPr>
          <p:cNvPr id="5" name="Slide Number Placeholder 4">
            <a:extLst>
              <a:ext uri="{FF2B5EF4-FFF2-40B4-BE49-F238E27FC236}">
                <a16:creationId xmlns:a16="http://schemas.microsoft.com/office/drawing/2014/main" id="{439AD1D3-56EB-4E7B-BF6B-349A699E293B}"/>
              </a:ext>
            </a:extLst>
          </p:cNvPr>
          <p:cNvSpPr>
            <a:spLocks noGrp="1"/>
          </p:cNvSpPr>
          <p:nvPr>
            <p:ph type="sldNum" sz="quarter" idx="4"/>
          </p:nvPr>
        </p:nvSpPr>
        <p:spPr/>
        <p:txBody>
          <a:bodyPr/>
          <a:lstStyle/>
          <a:p>
            <a:r>
              <a:rPr lang="en-US" dirty="0"/>
              <a:t>291</a:t>
            </a:r>
          </a:p>
        </p:txBody>
      </p:sp>
    </p:spTree>
    <p:extLst>
      <p:ext uri="{BB962C8B-B14F-4D97-AF65-F5344CB8AC3E}">
        <p14:creationId xmlns:p14="http://schemas.microsoft.com/office/powerpoint/2010/main" val="794662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0FD3C69D-0518-42B2-A4F7-418F296322CB}"/>
              </a:ext>
            </a:extLst>
          </p:cNvPr>
          <p:cNvSpPr>
            <a:spLocks noGrp="1"/>
          </p:cNvSpPr>
          <p:nvPr>
            <p:ph idx="1"/>
          </p:nvPr>
        </p:nvSpPr>
        <p:spPr/>
        <p:txBody>
          <a:bodyPr>
            <a:normAutofit fontScale="55000" lnSpcReduction="20000"/>
          </a:bodyPr>
          <a:lstStyle/>
          <a:p>
            <a:r>
              <a:rPr lang="en-US" dirty="0"/>
              <a:t>Virtualization allows swift deployment of clients and servers and also virtual switch, router, and firewalls to implement virtualized networks.</a:t>
            </a:r>
          </a:p>
          <a:p>
            <a:r>
              <a:rPr lang="en-US" dirty="0"/>
              <a:t>SAN solutions allow different types of storage technology to be mixed. They are usually provisioned using Fibre Channel networks.</a:t>
            </a:r>
          </a:p>
          <a:p>
            <a:r>
              <a:rPr lang="en-US"/>
              <a:t>Cloud computing allows the lease of infrastructure and software on an as-needed basis but carries the same risks as other contracted services.</a:t>
            </a:r>
          </a:p>
        </p:txBody>
      </p:sp>
      <p:sp>
        <p:nvSpPr>
          <p:cNvPr id="2" name="Footer Placeholder 1"/>
          <p:cNvSpPr>
            <a:spLocks noGrp="1"/>
          </p:cNvSpPr>
          <p:nvPr>
            <p:ph type="ftr" sz="quarter" idx="3"/>
          </p:nvPr>
        </p:nvSpPr>
        <p:spPr/>
        <p:txBody>
          <a:bodyPr/>
          <a:lstStyle/>
          <a:p>
            <a:r>
              <a:rPr lang="en-GB"/>
              <a:t>4.2 Virtualization, SAN, and Cloud Services</a:t>
            </a:r>
            <a:endParaRPr lang="en-US" dirty="0"/>
          </a:p>
        </p:txBody>
      </p:sp>
      <p:sp>
        <p:nvSpPr>
          <p:cNvPr id="3" name="Slide Number Placeholder 2"/>
          <p:cNvSpPr>
            <a:spLocks noGrp="1"/>
          </p:cNvSpPr>
          <p:nvPr>
            <p:ph type="sldNum" sz="quarter" idx="4"/>
          </p:nvPr>
        </p:nvSpPr>
        <p:spPr/>
        <p:txBody>
          <a:bodyPr/>
          <a:lstStyle/>
          <a:p>
            <a:r>
              <a:rPr lang="en-US" noProof="0" dirty="0"/>
              <a:t>292</a:t>
            </a:r>
          </a:p>
        </p:txBody>
      </p:sp>
    </p:spTree>
    <p:extLst>
      <p:ext uri="{BB962C8B-B14F-4D97-AF65-F5344CB8AC3E}">
        <p14:creationId xmlns:p14="http://schemas.microsoft.com/office/powerpoint/2010/main" val="40999987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3063A788-B910-455B-95F8-1DC410D2227B}"/>
              </a:ext>
            </a:extLst>
          </p:cNvPr>
          <p:cNvSpPr>
            <a:spLocks noGrp="1"/>
          </p:cNvSpPr>
          <p:nvPr>
            <p:ph idx="1"/>
          </p:nvPr>
        </p:nvSpPr>
        <p:spPr/>
        <p:txBody>
          <a:bodyPr>
            <a:normAutofit fontScale="62500" lnSpcReduction="20000"/>
          </a:bodyPr>
          <a:lstStyle/>
          <a:p>
            <a:r>
              <a:rPr lang="en-US" dirty="0"/>
              <a:t>Identify the technologies used to implement virtualization</a:t>
            </a:r>
          </a:p>
          <a:p>
            <a:r>
              <a:rPr lang="en-US" dirty="0"/>
              <a:t>Describe different types of virtual network components (NICs, switches, routers, and firewalls)</a:t>
            </a:r>
          </a:p>
          <a:p>
            <a:r>
              <a:rPr lang="en-US" dirty="0"/>
              <a:t>Understand the use of Storage Area Networks (SAN) and the technologies underpinning them</a:t>
            </a:r>
          </a:p>
          <a:p>
            <a:r>
              <a:rPr lang="en-US" dirty="0"/>
              <a:t>Understand the use of virtualization and cloud computing to provision on-demand cloud and * as a Service infrastructure</a:t>
            </a:r>
          </a:p>
        </p:txBody>
      </p:sp>
      <p:sp>
        <p:nvSpPr>
          <p:cNvPr id="2" name="Footer Placeholder 1"/>
          <p:cNvSpPr>
            <a:spLocks noGrp="1"/>
          </p:cNvSpPr>
          <p:nvPr>
            <p:ph type="ftr" sz="quarter" idx="3"/>
          </p:nvPr>
        </p:nvSpPr>
        <p:spPr/>
        <p:txBody>
          <a:bodyPr/>
          <a:lstStyle/>
          <a:p>
            <a:r>
              <a:rPr lang="en-GB"/>
              <a:t>4.2 Virtualization, SAN, and Cloud Services</a:t>
            </a:r>
            <a:endParaRPr lang="en-US" dirty="0"/>
          </a:p>
        </p:txBody>
      </p:sp>
      <p:sp>
        <p:nvSpPr>
          <p:cNvPr id="3" name="Slide Number Placeholder 2"/>
          <p:cNvSpPr>
            <a:spLocks noGrp="1"/>
          </p:cNvSpPr>
          <p:nvPr>
            <p:ph type="sldNum" sz="quarter" idx="4"/>
          </p:nvPr>
        </p:nvSpPr>
        <p:spPr/>
        <p:txBody>
          <a:bodyPr/>
          <a:lstStyle/>
          <a:p>
            <a:r>
              <a:rPr lang="en-US" dirty="0"/>
              <a:t>275</a:t>
            </a:r>
          </a:p>
        </p:txBody>
      </p:sp>
    </p:spTree>
    <p:extLst>
      <p:ext uri="{BB962C8B-B14F-4D97-AF65-F5344CB8AC3E}">
        <p14:creationId xmlns:p14="http://schemas.microsoft.com/office/powerpoint/2010/main" val="26439797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idx="1"/>
          </p:nvPr>
        </p:nvSpPr>
        <p:spPr/>
        <p:txBody>
          <a:bodyPr/>
          <a:lstStyle/>
          <a:p>
            <a:r>
              <a:rPr lang="en-US" noProof="0" dirty="0"/>
              <a:t>Host(s) – computing platform</a:t>
            </a:r>
          </a:p>
          <a:p>
            <a:r>
              <a:rPr lang="en-US" noProof="0" dirty="0"/>
              <a:t>Hypervisor - controls access to resources, networking, and security</a:t>
            </a:r>
          </a:p>
          <a:p>
            <a:r>
              <a:rPr lang="en-US" noProof="0" dirty="0"/>
              <a:t>Guest operating systems/Virtual Machines (VM)</a:t>
            </a:r>
          </a:p>
        </p:txBody>
      </p:sp>
      <p:sp>
        <p:nvSpPr>
          <p:cNvPr id="10242" name="Title 1"/>
          <p:cNvSpPr>
            <a:spLocks noGrp="1"/>
          </p:cNvSpPr>
          <p:nvPr>
            <p:ph type="title"/>
          </p:nvPr>
        </p:nvSpPr>
        <p:spPr/>
        <p:txBody>
          <a:bodyPr/>
          <a:lstStyle/>
          <a:p>
            <a:r>
              <a:rPr lang="en-US" altLang="en-US" noProof="0"/>
              <a:t>Virtualization Technologies</a:t>
            </a:r>
            <a:endParaRPr lang="en-US" altLang="en-US" noProof="0" dirty="0"/>
          </a:p>
        </p:txBody>
      </p:sp>
      <p:sp>
        <p:nvSpPr>
          <p:cNvPr id="3" name="Footer Placeholder 2"/>
          <p:cNvSpPr>
            <a:spLocks noGrp="1"/>
          </p:cNvSpPr>
          <p:nvPr>
            <p:ph type="ftr" sz="quarter" idx="3"/>
          </p:nvPr>
        </p:nvSpPr>
        <p:spPr/>
        <p:txBody>
          <a:bodyPr/>
          <a:lstStyle/>
          <a:p>
            <a:r>
              <a:rPr lang="en-GB"/>
              <a:t>4.2 Virtualization, SAN, and Cloud Services</a:t>
            </a:r>
            <a:endParaRPr lang="en-US" dirty="0"/>
          </a:p>
        </p:txBody>
      </p:sp>
      <p:sp>
        <p:nvSpPr>
          <p:cNvPr id="4" name="Slide Number Placeholder 3"/>
          <p:cNvSpPr>
            <a:spLocks noGrp="1"/>
          </p:cNvSpPr>
          <p:nvPr>
            <p:ph type="sldNum" sz="quarter" idx="4"/>
          </p:nvPr>
        </p:nvSpPr>
        <p:spPr/>
        <p:txBody>
          <a:bodyPr/>
          <a:lstStyle/>
          <a:p>
            <a:r>
              <a:rPr lang="en-US" dirty="0"/>
              <a:t>276</a:t>
            </a:r>
          </a:p>
        </p:txBody>
      </p:sp>
    </p:spTree>
    <p:extLst>
      <p:ext uri="{BB962C8B-B14F-4D97-AF65-F5344CB8AC3E}">
        <p14:creationId xmlns:p14="http://schemas.microsoft.com/office/powerpoint/2010/main" val="19491415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C8FB880-9057-4384-93A0-74C042F3E242}"/>
              </a:ext>
            </a:extLst>
          </p:cNvPr>
          <p:cNvSpPr>
            <a:spLocks noGrp="1"/>
          </p:cNvSpPr>
          <p:nvPr>
            <p:ph type="title"/>
          </p:nvPr>
        </p:nvSpPr>
        <p:spPr/>
        <p:txBody>
          <a:bodyPr/>
          <a:lstStyle/>
          <a:p>
            <a:r>
              <a:rPr lang="en-US"/>
              <a:t>Hypervisor Types</a:t>
            </a:r>
            <a:endParaRPr lang="en-US" dirty="0"/>
          </a:p>
        </p:txBody>
      </p:sp>
      <p:sp>
        <p:nvSpPr>
          <p:cNvPr id="2" name="Content Placeholder 1">
            <a:extLst>
              <a:ext uri="{FF2B5EF4-FFF2-40B4-BE49-F238E27FC236}">
                <a16:creationId xmlns:a16="http://schemas.microsoft.com/office/drawing/2014/main" id="{EB608C4A-F4CD-4A48-8D85-10D1601FA8EE}"/>
              </a:ext>
            </a:extLst>
          </p:cNvPr>
          <p:cNvSpPr>
            <a:spLocks noGrp="1"/>
          </p:cNvSpPr>
          <p:nvPr>
            <p:ph sz="half" idx="1"/>
          </p:nvPr>
        </p:nvSpPr>
        <p:spPr/>
        <p:txBody>
          <a:bodyPr>
            <a:normAutofit/>
          </a:bodyPr>
          <a:lstStyle/>
          <a:p>
            <a:r>
              <a:rPr lang="en-US" dirty="0"/>
              <a:t>Hypervisor manages guest VMs</a:t>
            </a:r>
          </a:p>
          <a:p>
            <a:r>
              <a:rPr lang="en-US" dirty="0"/>
              <a:t>Host-based versus bare metal</a:t>
            </a:r>
          </a:p>
          <a:p>
            <a:endParaRPr lang="en-US" dirty="0"/>
          </a:p>
          <a:p>
            <a:endParaRPr lang="en-US" dirty="0"/>
          </a:p>
        </p:txBody>
      </p:sp>
      <p:sp>
        <p:nvSpPr>
          <p:cNvPr id="4" name="Footer Placeholder 3">
            <a:extLst>
              <a:ext uri="{FF2B5EF4-FFF2-40B4-BE49-F238E27FC236}">
                <a16:creationId xmlns:a16="http://schemas.microsoft.com/office/drawing/2014/main" id="{D87FF610-9FB6-4F67-9ED4-DFF5E2C91984}"/>
              </a:ext>
            </a:extLst>
          </p:cNvPr>
          <p:cNvSpPr>
            <a:spLocks noGrp="1"/>
          </p:cNvSpPr>
          <p:nvPr>
            <p:ph type="ftr" sz="quarter" idx="3"/>
          </p:nvPr>
        </p:nvSpPr>
        <p:spPr/>
        <p:txBody>
          <a:bodyPr/>
          <a:lstStyle/>
          <a:p>
            <a:r>
              <a:rPr lang="en-GB"/>
              <a:t>4.2 Virtualization, SAN, and Cloud Services</a:t>
            </a:r>
            <a:endParaRPr lang="en-US" dirty="0"/>
          </a:p>
        </p:txBody>
      </p:sp>
      <p:sp>
        <p:nvSpPr>
          <p:cNvPr id="5" name="Slide Number Placeholder 4">
            <a:extLst>
              <a:ext uri="{FF2B5EF4-FFF2-40B4-BE49-F238E27FC236}">
                <a16:creationId xmlns:a16="http://schemas.microsoft.com/office/drawing/2014/main" id="{53AC8B72-3E92-44BD-9FC1-00AAAF6E4E2B}"/>
              </a:ext>
            </a:extLst>
          </p:cNvPr>
          <p:cNvSpPr>
            <a:spLocks noGrp="1"/>
          </p:cNvSpPr>
          <p:nvPr>
            <p:ph type="sldNum" sz="quarter" idx="4"/>
          </p:nvPr>
        </p:nvSpPr>
        <p:spPr/>
        <p:txBody>
          <a:bodyPr/>
          <a:lstStyle/>
          <a:p>
            <a:r>
              <a:rPr lang="en-US" dirty="0"/>
              <a:t>276</a:t>
            </a:r>
          </a:p>
        </p:txBody>
      </p:sp>
      <p:pic>
        <p:nvPicPr>
          <p:cNvPr id="14" name="Content Placeholder 8" descr="C:\Users\James\Pictures\Picture2.png">
            <a:extLst>
              <a:ext uri="{FF2B5EF4-FFF2-40B4-BE49-F238E27FC236}">
                <a16:creationId xmlns:a16="http://schemas.microsoft.com/office/drawing/2014/main" id="{7AB9DF87-4811-4781-921D-B0E0A2F4000C}"/>
              </a:ext>
            </a:extLst>
          </p:cNvPr>
          <p:cNvPicPr>
            <a:picLocks noGrp="1"/>
          </p:cNvPicPr>
          <p:nvPr>
            <p:ph sz="quarter" idx="13"/>
          </p:nvPr>
        </p:nvPicPr>
        <p:blipFill>
          <a:blip r:embed="rId3" cstate="print">
            <a:extLst>
              <a:ext uri="{28A0092B-C50C-407E-A947-70E740481C1C}">
                <a14:useLocalDpi xmlns:a14="http://schemas.microsoft.com/office/drawing/2010/main" val="0"/>
              </a:ext>
            </a:extLst>
          </a:blip>
          <a:stretch>
            <a:fillRect/>
          </a:stretch>
        </p:blipFill>
        <p:spPr>
          <a:xfrm>
            <a:off x="2677490" y="3749675"/>
            <a:ext cx="3323030" cy="2743200"/>
          </a:xfrm>
        </p:spPr>
      </p:pic>
      <p:pic>
        <p:nvPicPr>
          <p:cNvPr id="15" name="Content Placeholder 7" descr="C:\Users\James\Pictures\Picture1.png">
            <a:extLst>
              <a:ext uri="{FF2B5EF4-FFF2-40B4-BE49-F238E27FC236}">
                <a16:creationId xmlns:a16="http://schemas.microsoft.com/office/drawing/2014/main" id="{F031890F-C56F-4404-96CD-DAB6CE03865D}"/>
              </a:ext>
            </a:extLst>
          </p:cNvPr>
          <p:cNvPicPr>
            <a:picLocks noGrp="1"/>
          </p:cNvPicPr>
          <p:nvPr>
            <p:ph sz="quarter" idx="12"/>
          </p:nvPr>
        </p:nvPicPr>
        <p:blipFill>
          <a:blip r:embed="rId4" cstate="print">
            <a:extLst>
              <a:ext uri="{28A0092B-C50C-407E-A947-70E740481C1C}">
                <a14:useLocalDpi xmlns:a14="http://schemas.microsoft.com/office/drawing/2010/main" val="0"/>
              </a:ext>
            </a:extLst>
          </a:blip>
          <a:stretch>
            <a:fillRect/>
          </a:stretch>
        </p:blipFill>
        <p:spPr>
          <a:xfrm>
            <a:off x="153109" y="914400"/>
            <a:ext cx="3323030" cy="2743200"/>
          </a:xfrm>
          <a:prstGeom prst="rect">
            <a:avLst/>
          </a:prstGeom>
        </p:spPr>
      </p:pic>
    </p:spTree>
    <p:extLst>
      <p:ext uri="{BB962C8B-B14F-4D97-AF65-F5344CB8AC3E}">
        <p14:creationId xmlns:p14="http://schemas.microsoft.com/office/powerpoint/2010/main" val="17452078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altLang="en-US" noProof="0"/>
              <a:t>Virtual Networks</a:t>
            </a:r>
            <a:endParaRPr lang="en-US" altLang="en-US" noProof="0" dirty="0"/>
          </a:p>
        </p:txBody>
      </p:sp>
      <p:sp>
        <p:nvSpPr>
          <p:cNvPr id="13315" name="Content Placeholder 2"/>
          <p:cNvSpPr>
            <a:spLocks noGrp="1"/>
          </p:cNvSpPr>
          <p:nvPr>
            <p:ph sz="half" idx="1"/>
          </p:nvPr>
        </p:nvSpPr>
        <p:spPr/>
        <p:txBody>
          <a:bodyPr>
            <a:normAutofit fontScale="77500" lnSpcReduction="20000"/>
          </a:bodyPr>
          <a:lstStyle/>
          <a:p>
            <a:r>
              <a:rPr lang="en-US" noProof="0" dirty="0"/>
              <a:t>Guest OS can have one or more virtual network adapters</a:t>
            </a:r>
          </a:p>
          <a:p>
            <a:r>
              <a:rPr lang="en-US" noProof="0" dirty="0"/>
              <a:t>Guests can be connected to VM-only networks or join the host network</a:t>
            </a:r>
          </a:p>
          <a:p>
            <a:r>
              <a:rPr lang="en-US" noProof="0" dirty="0"/>
              <a:t>Virtual switch is implemented by hypervisor to connect VMs in different types of network</a:t>
            </a:r>
          </a:p>
          <a:p>
            <a:r>
              <a:rPr lang="en-US" noProof="0" dirty="0"/>
              <a:t>Virtual routers/firewalls</a:t>
            </a:r>
          </a:p>
        </p:txBody>
      </p:sp>
      <p:pic>
        <p:nvPicPr>
          <p:cNvPr id="5" name="Content Placeholder 4" descr="Configuring a virtual switch in Microsoft's Hyper-V hypervisor"/>
          <p:cNvPicPr>
            <a:picLocks noGrp="1"/>
          </p:cNvPicPr>
          <p:nvPr>
            <p:ph sz="half" idx="2"/>
          </p:nvPr>
        </p:nvPicPr>
        <p:blipFill>
          <a:blip r:embed="rId3"/>
          <a:stretch>
            <a:fillRect/>
          </a:stretch>
        </p:blipFill>
        <p:spPr>
          <a:xfrm>
            <a:off x="6283798" y="1051561"/>
            <a:ext cx="5625156" cy="5304154"/>
          </a:xfrm>
        </p:spPr>
      </p:pic>
      <p:sp>
        <p:nvSpPr>
          <p:cNvPr id="2" name="Footer Placeholder 1"/>
          <p:cNvSpPr>
            <a:spLocks noGrp="1"/>
          </p:cNvSpPr>
          <p:nvPr>
            <p:ph type="ftr" sz="quarter" idx="3"/>
          </p:nvPr>
        </p:nvSpPr>
        <p:spPr/>
        <p:txBody>
          <a:bodyPr/>
          <a:lstStyle/>
          <a:p>
            <a:r>
              <a:rPr lang="en-GB"/>
              <a:t>4.2 Virtualization, SAN, and Cloud Services</a:t>
            </a:r>
            <a:endParaRPr lang="en-US" dirty="0"/>
          </a:p>
        </p:txBody>
      </p:sp>
      <p:sp>
        <p:nvSpPr>
          <p:cNvPr id="3" name="Slide Number Placeholder 2"/>
          <p:cNvSpPr>
            <a:spLocks noGrp="1"/>
          </p:cNvSpPr>
          <p:nvPr>
            <p:ph type="sldNum" sz="quarter" idx="4"/>
          </p:nvPr>
        </p:nvSpPr>
        <p:spPr/>
        <p:txBody>
          <a:bodyPr/>
          <a:lstStyle/>
          <a:p>
            <a:r>
              <a:rPr lang="en-US" dirty="0"/>
              <a:t>277</a:t>
            </a:r>
          </a:p>
        </p:txBody>
      </p:sp>
      <p:sp>
        <p:nvSpPr>
          <p:cNvPr id="7" name="TextBox 6">
            <a:extLst>
              <a:ext uri="{FF2B5EF4-FFF2-40B4-BE49-F238E27FC236}">
                <a16:creationId xmlns:a16="http://schemas.microsoft.com/office/drawing/2014/main" id="{FA0E6FBD-063A-4F0D-9F20-3AFABF1E459D}"/>
              </a:ext>
            </a:extLst>
          </p:cNvPr>
          <p:cNvSpPr txBox="1"/>
          <p:nvPr/>
        </p:nvSpPr>
        <p:spPr>
          <a:xfrm>
            <a:off x="9520617" y="798761"/>
            <a:ext cx="2529860" cy="276999"/>
          </a:xfrm>
          <a:prstGeom prst="rect">
            <a:avLst/>
          </a:prstGeom>
          <a:noFill/>
        </p:spPr>
        <p:txBody>
          <a:bodyPr wrap="none" rtlCol="0">
            <a:spAutoFit/>
          </a:bodyPr>
          <a:lstStyle/>
          <a:p>
            <a:r>
              <a:rPr lang="en-GB" sz="1200" i="1" dirty="0">
                <a:solidFill>
                  <a:schemeClr val="accent4"/>
                </a:solidFill>
              </a:rPr>
              <a:t>Used with permission from Microsoft</a:t>
            </a:r>
            <a:endParaRPr lang="en-US" sz="1200" i="1" dirty="0">
              <a:solidFill>
                <a:schemeClr val="accent4"/>
              </a:solidFill>
            </a:endParaRPr>
          </a:p>
        </p:txBody>
      </p:sp>
    </p:spTree>
    <p:extLst>
      <p:ext uri="{BB962C8B-B14F-4D97-AF65-F5344CB8AC3E}">
        <p14:creationId xmlns:p14="http://schemas.microsoft.com/office/powerpoint/2010/main" val="1422234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Content Placeholder 2"/>
          <p:cNvSpPr>
            <a:spLocks noGrp="1"/>
          </p:cNvSpPr>
          <p:nvPr>
            <p:ph idx="1"/>
          </p:nvPr>
        </p:nvSpPr>
        <p:spPr/>
        <p:txBody>
          <a:bodyPr>
            <a:normAutofit lnSpcReduction="10000"/>
          </a:bodyPr>
          <a:lstStyle/>
          <a:p>
            <a:r>
              <a:rPr lang="en-US" altLang="en-US" noProof="0" dirty="0"/>
              <a:t>OS passes control of physically locating data on disks to a virtualized layer</a:t>
            </a:r>
          </a:p>
          <a:p>
            <a:r>
              <a:rPr lang="en-US" altLang="en-US" noProof="0" dirty="0"/>
              <a:t>Data de-duplication</a:t>
            </a:r>
          </a:p>
          <a:p>
            <a:r>
              <a:rPr lang="en-US" altLang="en-US" noProof="0" dirty="0"/>
              <a:t>Storage hierarchies</a:t>
            </a:r>
          </a:p>
          <a:p>
            <a:pPr lvl="1"/>
            <a:r>
              <a:rPr lang="en-US" altLang="en-US" noProof="0" dirty="0"/>
              <a:t>Online</a:t>
            </a:r>
          </a:p>
          <a:p>
            <a:pPr lvl="1"/>
            <a:r>
              <a:rPr lang="en-US" altLang="en-US" noProof="0" dirty="0"/>
              <a:t>Nearline</a:t>
            </a:r>
          </a:p>
          <a:p>
            <a:pPr lvl="1"/>
            <a:r>
              <a:rPr lang="en-US" altLang="en-US" noProof="0" dirty="0"/>
              <a:t>Offline</a:t>
            </a:r>
          </a:p>
        </p:txBody>
      </p:sp>
      <p:sp>
        <p:nvSpPr>
          <p:cNvPr id="15362" name="Title 1"/>
          <p:cNvSpPr>
            <a:spLocks noGrp="1"/>
          </p:cNvSpPr>
          <p:nvPr>
            <p:ph type="title"/>
          </p:nvPr>
        </p:nvSpPr>
        <p:spPr/>
        <p:txBody>
          <a:bodyPr/>
          <a:lstStyle/>
          <a:p>
            <a:r>
              <a:rPr lang="en-US" altLang="en-US" noProof="0"/>
              <a:t>Storage Virtualization</a:t>
            </a:r>
            <a:endParaRPr lang="en-US" altLang="en-US" noProof="0" dirty="0"/>
          </a:p>
        </p:txBody>
      </p:sp>
      <p:sp>
        <p:nvSpPr>
          <p:cNvPr id="2" name="Footer Placeholder 1"/>
          <p:cNvSpPr>
            <a:spLocks noGrp="1"/>
          </p:cNvSpPr>
          <p:nvPr>
            <p:ph type="ftr" sz="quarter" idx="3"/>
          </p:nvPr>
        </p:nvSpPr>
        <p:spPr/>
        <p:txBody>
          <a:bodyPr/>
          <a:lstStyle/>
          <a:p>
            <a:r>
              <a:rPr lang="en-GB"/>
              <a:t>4.2 Virtualization, SAN, and Cloud Services</a:t>
            </a:r>
            <a:endParaRPr lang="en-US" dirty="0"/>
          </a:p>
        </p:txBody>
      </p:sp>
      <p:sp>
        <p:nvSpPr>
          <p:cNvPr id="3" name="Slide Number Placeholder 2"/>
          <p:cNvSpPr>
            <a:spLocks noGrp="1"/>
          </p:cNvSpPr>
          <p:nvPr>
            <p:ph type="sldNum" sz="quarter" idx="4"/>
          </p:nvPr>
        </p:nvSpPr>
        <p:spPr/>
        <p:txBody>
          <a:bodyPr/>
          <a:lstStyle/>
          <a:p>
            <a:r>
              <a:rPr lang="en-US" dirty="0"/>
              <a:t>279</a:t>
            </a:r>
          </a:p>
        </p:txBody>
      </p:sp>
    </p:spTree>
    <p:extLst>
      <p:ext uri="{BB962C8B-B14F-4D97-AF65-F5344CB8AC3E}">
        <p14:creationId xmlns:p14="http://schemas.microsoft.com/office/powerpoint/2010/main" val="2243254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noProof="0"/>
              <a:t>Network Storage Types</a:t>
            </a:r>
            <a:endParaRPr lang="en-US" noProof="0" dirty="0"/>
          </a:p>
        </p:txBody>
      </p:sp>
      <p:sp>
        <p:nvSpPr>
          <p:cNvPr id="5" name="Content Placeholder 4"/>
          <p:cNvSpPr>
            <a:spLocks noGrp="1"/>
          </p:cNvSpPr>
          <p:nvPr>
            <p:ph sz="half" idx="1"/>
          </p:nvPr>
        </p:nvSpPr>
        <p:spPr/>
        <p:txBody>
          <a:bodyPr>
            <a:normAutofit fontScale="70000" lnSpcReduction="20000"/>
          </a:bodyPr>
          <a:lstStyle/>
          <a:p>
            <a:r>
              <a:rPr lang="en-US" noProof="0" dirty="0"/>
              <a:t>Direct-attached storage</a:t>
            </a:r>
          </a:p>
          <a:p>
            <a:r>
              <a:rPr lang="en-US" noProof="0" dirty="0"/>
              <a:t>Network Attached Storage (NAS)</a:t>
            </a:r>
          </a:p>
          <a:p>
            <a:pPr lvl="1"/>
            <a:r>
              <a:rPr lang="en-US" noProof="0" dirty="0"/>
              <a:t>File-level access</a:t>
            </a:r>
          </a:p>
          <a:p>
            <a:pPr lvl="1"/>
            <a:r>
              <a:rPr lang="en-US" noProof="0" dirty="0"/>
              <a:t>Typically SOHO/SME single box solution</a:t>
            </a:r>
          </a:p>
          <a:p>
            <a:pPr lvl="1"/>
            <a:r>
              <a:rPr lang="en-US" noProof="0" dirty="0"/>
              <a:t>Assigned IP address/DNS host record</a:t>
            </a:r>
          </a:p>
          <a:p>
            <a:r>
              <a:rPr lang="en-US" noProof="0" dirty="0"/>
              <a:t>Storage Area Networks (SAN)</a:t>
            </a:r>
          </a:p>
          <a:p>
            <a:pPr lvl="1"/>
            <a:r>
              <a:rPr lang="en-US" noProof="0" dirty="0"/>
              <a:t>Block-level access</a:t>
            </a:r>
          </a:p>
          <a:p>
            <a:pPr lvl="1"/>
            <a:r>
              <a:rPr lang="en-US" dirty="0"/>
              <a:t>No direct client workstation access</a:t>
            </a:r>
            <a:endParaRPr lang="en-US" noProof="0" dirty="0"/>
          </a:p>
          <a:p>
            <a:pPr lvl="1"/>
            <a:r>
              <a:rPr lang="en-US" noProof="0" dirty="0"/>
              <a:t>Enterprise/Data Center</a:t>
            </a:r>
          </a:p>
          <a:p>
            <a:pPr lvl="1"/>
            <a:r>
              <a:rPr lang="en-US" noProof="0" dirty="0"/>
              <a:t>Multiple switches and devices</a:t>
            </a:r>
          </a:p>
          <a:p>
            <a:endParaRPr lang="en-US" noProof="0" dirty="0"/>
          </a:p>
        </p:txBody>
      </p:sp>
      <p:pic>
        <p:nvPicPr>
          <p:cNvPr id="12" name="Content Placeholder 11" descr="Network Attached Storage"/>
          <p:cNvPicPr>
            <a:picLocks noGrp="1"/>
          </p:cNvPicPr>
          <p:nvPr>
            <p:ph sz="quarter" idx="12"/>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a:xfrm>
            <a:off x="6834823" y="960120"/>
            <a:ext cx="4526280" cy="2651760"/>
          </a:xfrm>
        </p:spPr>
      </p:pic>
      <p:pic>
        <p:nvPicPr>
          <p:cNvPr id="13" name="Content Placeholder 12" descr="Storage Area Network"/>
          <p:cNvPicPr>
            <a:picLocks noGrp="1"/>
          </p:cNvPicPr>
          <p:nvPr>
            <p:ph sz="quarter" idx="13"/>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a:xfrm>
            <a:off x="6832745" y="3799551"/>
            <a:ext cx="4530436" cy="2643447"/>
          </a:xfrm>
        </p:spPr>
      </p:pic>
      <p:sp>
        <p:nvSpPr>
          <p:cNvPr id="2" name="Footer Placeholder 1"/>
          <p:cNvSpPr>
            <a:spLocks noGrp="1"/>
          </p:cNvSpPr>
          <p:nvPr>
            <p:ph type="ftr" sz="quarter" idx="3"/>
          </p:nvPr>
        </p:nvSpPr>
        <p:spPr/>
        <p:txBody>
          <a:bodyPr/>
          <a:lstStyle/>
          <a:p>
            <a:r>
              <a:rPr lang="en-GB"/>
              <a:t>4.2 Virtualization, SAN, and Cloud Services</a:t>
            </a:r>
            <a:endParaRPr lang="en-US" dirty="0"/>
          </a:p>
        </p:txBody>
      </p:sp>
      <p:sp>
        <p:nvSpPr>
          <p:cNvPr id="3" name="Slide Number Placeholder 2"/>
          <p:cNvSpPr>
            <a:spLocks noGrp="1"/>
          </p:cNvSpPr>
          <p:nvPr>
            <p:ph type="sldNum" sz="quarter" idx="4"/>
          </p:nvPr>
        </p:nvSpPr>
        <p:spPr/>
        <p:txBody>
          <a:bodyPr/>
          <a:lstStyle/>
          <a:p>
            <a:r>
              <a:rPr lang="en-US" dirty="0"/>
              <a:t>280 </a:t>
            </a:r>
          </a:p>
        </p:txBody>
      </p:sp>
    </p:spTree>
    <p:extLst>
      <p:ext uri="{BB962C8B-B14F-4D97-AF65-F5344CB8AC3E}">
        <p14:creationId xmlns:p14="http://schemas.microsoft.com/office/powerpoint/2010/main" val="35513283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r>
              <a:rPr lang="en-US" noProof="0" dirty="0"/>
              <a:t>Initiator (host bus adapter in client server)</a:t>
            </a:r>
          </a:p>
          <a:p>
            <a:r>
              <a:rPr lang="en-US" noProof="0" dirty="0"/>
              <a:t>Target (network port of storage device)</a:t>
            </a:r>
          </a:p>
          <a:p>
            <a:pPr lvl="1"/>
            <a:r>
              <a:rPr lang="en-US" noProof="0" dirty="0"/>
              <a:t>Logical Unit Number (LUN)</a:t>
            </a:r>
          </a:p>
          <a:p>
            <a:pPr lvl="1"/>
            <a:r>
              <a:rPr lang="en-US" noProof="0" dirty="0"/>
              <a:t>World Wide Name (WWN)</a:t>
            </a:r>
          </a:p>
          <a:p>
            <a:pPr lvl="2"/>
            <a:r>
              <a:rPr lang="en-US" noProof="0" dirty="0"/>
              <a:t>World Wide Node Name (WWNN)</a:t>
            </a:r>
          </a:p>
          <a:p>
            <a:pPr lvl="2"/>
            <a:r>
              <a:rPr lang="en-US" noProof="0" dirty="0"/>
              <a:t>World Wide Port Name (WWPN)</a:t>
            </a:r>
          </a:p>
          <a:p>
            <a:r>
              <a:rPr lang="en-US" noProof="0" dirty="0"/>
              <a:t>FC switch</a:t>
            </a:r>
          </a:p>
          <a:p>
            <a:r>
              <a:rPr lang="en-US" noProof="0" dirty="0"/>
              <a:t>Fabric (cabling) (1-16 Gbps)</a:t>
            </a:r>
          </a:p>
          <a:p>
            <a:endParaRPr lang="en-US" noProof="0" dirty="0"/>
          </a:p>
        </p:txBody>
      </p:sp>
      <p:sp>
        <p:nvSpPr>
          <p:cNvPr id="2" name="Title 1"/>
          <p:cNvSpPr>
            <a:spLocks noGrp="1"/>
          </p:cNvSpPr>
          <p:nvPr>
            <p:ph type="title"/>
          </p:nvPr>
        </p:nvSpPr>
        <p:spPr/>
        <p:txBody>
          <a:bodyPr/>
          <a:lstStyle/>
          <a:p>
            <a:r>
              <a:rPr lang="en-US" noProof="0"/>
              <a:t>Fibre Channel</a:t>
            </a:r>
            <a:endParaRPr lang="en-US" noProof="0" dirty="0"/>
          </a:p>
        </p:txBody>
      </p:sp>
      <p:sp>
        <p:nvSpPr>
          <p:cNvPr id="4" name="Footer Placeholder 3"/>
          <p:cNvSpPr>
            <a:spLocks noGrp="1"/>
          </p:cNvSpPr>
          <p:nvPr>
            <p:ph type="ftr" sz="quarter" idx="3"/>
          </p:nvPr>
        </p:nvSpPr>
        <p:spPr/>
        <p:txBody>
          <a:bodyPr/>
          <a:lstStyle/>
          <a:p>
            <a:r>
              <a:rPr lang="en-GB"/>
              <a:t>4.2 Virtualization, SAN, and Cloud Services</a:t>
            </a:r>
            <a:endParaRPr lang="en-US" dirty="0"/>
          </a:p>
        </p:txBody>
      </p:sp>
      <p:sp>
        <p:nvSpPr>
          <p:cNvPr id="5" name="Slide Number Placeholder 4"/>
          <p:cNvSpPr>
            <a:spLocks noGrp="1"/>
          </p:cNvSpPr>
          <p:nvPr>
            <p:ph type="sldNum" sz="quarter" idx="4"/>
          </p:nvPr>
        </p:nvSpPr>
        <p:spPr/>
        <p:txBody>
          <a:bodyPr/>
          <a:lstStyle/>
          <a:p>
            <a:r>
              <a:rPr lang="en-US" dirty="0"/>
              <a:t>282</a:t>
            </a:r>
          </a:p>
        </p:txBody>
      </p:sp>
    </p:spTree>
    <p:extLst>
      <p:ext uri="{BB962C8B-B14F-4D97-AF65-F5344CB8AC3E}">
        <p14:creationId xmlns:p14="http://schemas.microsoft.com/office/powerpoint/2010/main" val="8570073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01075F9E-2C3F-4B5D-A673-066219D11FFF}"/>
              </a:ext>
            </a:extLst>
          </p:cNvPr>
          <p:cNvSpPr>
            <a:spLocks noGrp="1"/>
          </p:cNvSpPr>
          <p:nvPr>
            <p:ph idx="1"/>
          </p:nvPr>
        </p:nvSpPr>
        <p:spPr/>
        <p:txBody>
          <a:bodyPr>
            <a:normAutofit fontScale="92500"/>
          </a:bodyPr>
          <a:lstStyle/>
          <a:p>
            <a:r>
              <a:rPr lang="en-US" dirty="0"/>
              <a:t>Fibre Channel over Ethernet (FCoE)</a:t>
            </a:r>
          </a:p>
          <a:p>
            <a:pPr lvl="1"/>
            <a:r>
              <a:rPr lang="en-US" dirty="0"/>
              <a:t>Running FC protocol over 10GbE links</a:t>
            </a:r>
          </a:p>
          <a:p>
            <a:pPr lvl="1"/>
            <a:r>
              <a:rPr lang="en-US" dirty="0"/>
              <a:t>Requires Converged Network Adapters and switch support</a:t>
            </a:r>
          </a:p>
          <a:p>
            <a:r>
              <a:rPr lang="en-US" dirty="0"/>
              <a:t>Jumbo frames</a:t>
            </a:r>
          </a:p>
          <a:p>
            <a:r>
              <a:rPr lang="en-US" dirty="0"/>
              <a:t>InfiniBand</a:t>
            </a:r>
          </a:p>
          <a:p>
            <a:pPr lvl="1"/>
            <a:r>
              <a:rPr lang="en-US" dirty="0"/>
              <a:t>Competitor technology to FC and Ethernet</a:t>
            </a:r>
          </a:p>
          <a:p>
            <a:pPr lvl="1"/>
            <a:r>
              <a:rPr lang="en-US" dirty="0"/>
              <a:t>Low-latency switched fabric supporting very high bandwidth</a:t>
            </a:r>
          </a:p>
          <a:p>
            <a:endParaRPr lang="en-US" dirty="0"/>
          </a:p>
        </p:txBody>
      </p:sp>
      <p:sp>
        <p:nvSpPr>
          <p:cNvPr id="3" name="Title 2">
            <a:extLst>
              <a:ext uri="{FF2B5EF4-FFF2-40B4-BE49-F238E27FC236}">
                <a16:creationId xmlns:a16="http://schemas.microsoft.com/office/drawing/2014/main" id="{697BF151-366E-45F1-ACC6-68B5CCD040D1}"/>
              </a:ext>
            </a:extLst>
          </p:cNvPr>
          <p:cNvSpPr>
            <a:spLocks noGrp="1"/>
          </p:cNvSpPr>
          <p:nvPr>
            <p:ph type="title"/>
          </p:nvPr>
        </p:nvSpPr>
        <p:spPr/>
        <p:txBody>
          <a:bodyPr/>
          <a:lstStyle/>
          <a:p>
            <a:r>
              <a:rPr lang="en-US"/>
              <a:t>FCoE and InfiniBand</a:t>
            </a:r>
            <a:endParaRPr lang="en-US" dirty="0"/>
          </a:p>
        </p:txBody>
      </p:sp>
      <p:sp>
        <p:nvSpPr>
          <p:cNvPr id="4" name="Footer Placeholder 3">
            <a:extLst>
              <a:ext uri="{FF2B5EF4-FFF2-40B4-BE49-F238E27FC236}">
                <a16:creationId xmlns:a16="http://schemas.microsoft.com/office/drawing/2014/main" id="{49139363-B002-4C96-9523-4C4C599E5FD2}"/>
              </a:ext>
            </a:extLst>
          </p:cNvPr>
          <p:cNvSpPr>
            <a:spLocks noGrp="1"/>
          </p:cNvSpPr>
          <p:nvPr>
            <p:ph type="ftr" sz="quarter" idx="3"/>
          </p:nvPr>
        </p:nvSpPr>
        <p:spPr/>
        <p:txBody>
          <a:bodyPr/>
          <a:lstStyle/>
          <a:p>
            <a:r>
              <a:rPr lang="en-GB"/>
              <a:t>4.2 Virtualization, SAN, and Cloud Services</a:t>
            </a:r>
            <a:endParaRPr lang="en-US" dirty="0"/>
          </a:p>
        </p:txBody>
      </p:sp>
      <p:sp>
        <p:nvSpPr>
          <p:cNvPr id="5" name="Slide Number Placeholder 4">
            <a:extLst>
              <a:ext uri="{FF2B5EF4-FFF2-40B4-BE49-F238E27FC236}">
                <a16:creationId xmlns:a16="http://schemas.microsoft.com/office/drawing/2014/main" id="{649C6088-3FD0-4E72-B917-C9BE5CFE35CD}"/>
              </a:ext>
            </a:extLst>
          </p:cNvPr>
          <p:cNvSpPr>
            <a:spLocks noGrp="1"/>
          </p:cNvSpPr>
          <p:nvPr>
            <p:ph type="sldNum" sz="quarter" idx="4"/>
          </p:nvPr>
        </p:nvSpPr>
        <p:spPr/>
        <p:txBody>
          <a:bodyPr/>
          <a:lstStyle/>
          <a:p>
            <a:r>
              <a:rPr lang="en-US" dirty="0"/>
              <a:t>283</a:t>
            </a:r>
          </a:p>
        </p:txBody>
      </p:sp>
    </p:spTree>
    <p:extLst>
      <p:ext uri="{BB962C8B-B14F-4D97-AF65-F5344CB8AC3E}">
        <p14:creationId xmlns:p14="http://schemas.microsoft.com/office/powerpoint/2010/main" val="498221675"/>
      </p:ext>
    </p:extLst>
  </p:cSld>
  <p:clrMapOvr>
    <a:masterClrMapping/>
  </p:clrMapOvr>
</p:sld>
</file>

<file path=ppt/theme/theme1.xml><?xml version="1.0" encoding="utf-8"?>
<a:theme xmlns:a="http://schemas.openxmlformats.org/drawingml/2006/main" name="gtsslides-white">
  <a:themeElements>
    <a:clrScheme name="gtsslides-white">
      <a:dk1>
        <a:srgbClr val="034581"/>
      </a:dk1>
      <a:lt1>
        <a:srgbClr val="000000"/>
      </a:lt1>
      <a:dk2>
        <a:srgbClr val="F8F8F8"/>
      </a:dk2>
      <a:lt2>
        <a:srgbClr val="034581"/>
      </a:lt2>
      <a:accent1>
        <a:srgbClr val="1F54A6"/>
      </a:accent1>
      <a:accent2>
        <a:srgbClr val="5F5F5F"/>
      </a:accent2>
      <a:accent3>
        <a:srgbClr val="808080"/>
      </a:accent3>
      <a:accent4>
        <a:srgbClr val="B2B2B2"/>
      </a:accent4>
      <a:accent5>
        <a:srgbClr val="DDDDDD"/>
      </a:accent5>
      <a:accent6>
        <a:srgbClr val="F8F8F8"/>
      </a:accent6>
      <a:hlink>
        <a:srgbClr val="0000FF"/>
      </a:hlink>
      <a:folHlink>
        <a:srgbClr val="660066"/>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tsslides-lansdscape.potx" id="{9B33E7FF-CDCB-40E9-A8D0-9BCC2A8C60D0}" vid="{8C6AC62F-90E1-485B-A58A-59CED10F960F}"/>
    </a:ext>
  </a:extLst>
</a:theme>
</file>

<file path=ppt/theme/theme2.xml><?xml version="1.0" encoding="utf-8"?>
<a:theme xmlns:a="http://schemas.openxmlformats.org/drawingml/2006/main" name="Office Theme">
  <a:themeElements>
    <a:clrScheme name="gtsslides-white">
      <a:dk1>
        <a:srgbClr val="034581"/>
      </a:dk1>
      <a:lt1>
        <a:srgbClr val="000000"/>
      </a:lt1>
      <a:dk2>
        <a:srgbClr val="F8F8F8"/>
      </a:dk2>
      <a:lt2>
        <a:srgbClr val="034581"/>
      </a:lt2>
      <a:accent1>
        <a:srgbClr val="1F54A6"/>
      </a:accent1>
      <a:accent2>
        <a:srgbClr val="5F5F5F"/>
      </a:accent2>
      <a:accent3>
        <a:srgbClr val="808080"/>
      </a:accent3>
      <a:accent4>
        <a:srgbClr val="B2B2B2"/>
      </a:accent4>
      <a:accent5>
        <a:srgbClr val="DDDDDD"/>
      </a:accent5>
      <a:accent6>
        <a:srgbClr val="F8F8F8"/>
      </a:accent6>
      <a:hlink>
        <a:srgbClr val="0000FF"/>
      </a:hlink>
      <a:folHlink>
        <a:srgbClr val="660066"/>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gtsslides-lansdscape</Template>
  <TotalTime>25</TotalTime>
  <Words>1120</Words>
  <Application>Microsoft Office PowerPoint</Application>
  <PresentationFormat>Widescreen</PresentationFormat>
  <Paragraphs>144</Paragraphs>
  <Slides>17</Slides>
  <Notes>17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Arial</vt:lpstr>
      <vt:lpstr>Calibri</vt:lpstr>
      <vt:lpstr>Calibri Light</vt:lpstr>
      <vt:lpstr>Courier New</vt:lpstr>
      <vt:lpstr>Times New Roman</vt:lpstr>
      <vt:lpstr>Verdana</vt:lpstr>
      <vt:lpstr>gtsslides-white</vt:lpstr>
      <vt:lpstr>CompTIA Network+ Certification</vt:lpstr>
      <vt:lpstr>PowerPoint Presentation</vt:lpstr>
      <vt:lpstr>Virtualization Technologies</vt:lpstr>
      <vt:lpstr>Hypervisor Types</vt:lpstr>
      <vt:lpstr>Virtual Networks</vt:lpstr>
      <vt:lpstr>Storage Virtualization</vt:lpstr>
      <vt:lpstr>Network Storage Types</vt:lpstr>
      <vt:lpstr>Fibre Channel</vt:lpstr>
      <vt:lpstr>FCoE and InfiniBand</vt:lpstr>
      <vt:lpstr>iSCSI</vt:lpstr>
      <vt:lpstr>Cloud Computing</vt:lpstr>
      <vt:lpstr>* as a Service</vt:lpstr>
      <vt:lpstr>Connectivity with the Cloud</vt:lpstr>
      <vt:lpstr>Local and Cloud Resources</vt:lpstr>
      <vt:lpstr>Security and Resilience</vt:lpstr>
      <vt:lpstr>Cloud Access Security Broker (CASB)</vt:lpstr>
      <vt:lpstr>PowerPoint Presentation</vt:lpstr>
    </vt:vector>
  </TitlesOfParts>
  <Manager>James Pengelly</Manager>
  <Company>gtslearning International Ltd.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4.2 Virtualization, SAN, and Cloud Services</dc:title>
  <dc:subject>CompTIA Network+ Certification (Exam N10-007)</dc:subject>
  <dc:creator>James Pengelly</dc:creator>
  <dc:description>Slides to accompany a CompTIA Study Guide training course published by gtslearning (gtslearning.com)</dc:description>
  <cp:lastModifiedBy>Kenneth Jones</cp:lastModifiedBy>
  <cp:revision>15</cp:revision>
  <dcterms:created xsi:type="dcterms:W3CDTF">2018-02-13T02:02:13Z</dcterms:created>
  <dcterms:modified xsi:type="dcterms:W3CDTF">2018-05-25T23:46:20Z</dcterms:modified>
  <cp:category>© 2018 gtslearning</cp:category>
</cp:coreProperties>
</file>