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8" r:id="rId2"/>
    <p:sldId id="259" r:id="rId3"/>
    <p:sldId id="260" r:id="rId4"/>
    <p:sldId id="261" r:id="rId5"/>
    <p:sldId id="262" r:id="rId6"/>
    <p:sldId id="28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81" r:id="rId17"/>
    <p:sldId id="282" r:id="rId18"/>
    <p:sldId id="274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73" r:id="rId29"/>
    <p:sldId id="278" r:id="rId30"/>
    <p:sldId id="275" r:id="rId31"/>
    <p:sldId id="276" r:id="rId32"/>
    <p:sldId id="279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328" autoAdjust="0"/>
    <p:restoredTop sz="86443" autoAdjust="0"/>
  </p:normalViewPr>
  <p:slideViewPr>
    <p:cSldViewPr>
      <p:cViewPr varScale="1">
        <p:scale>
          <a:sx n="64" d="100"/>
          <a:sy n="64" d="100"/>
        </p:scale>
        <p:origin x="25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4:</a:t>
            </a:r>
          </a:p>
          <a:p>
            <a:r>
              <a:rPr lang="en-US" altLang="en-US" dirty="0"/>
              <a:t>Operating Systems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Introduced</a:t>
            </a:r>
            <a:r>
              <a:rPr lang="en-US" baseline="0" dirty="0"/>
              <a:t> in 1984 by Apple</a:t>
            </a:r>
          </a:p>
          <a:p>
            <a:pPr lvl="1"/>
            <a:r>
              <a:rPr lang="en-US" baseline="0" dirty="0"/>
              <a:t>“System Software”</a:t>
            </a:r>
          </a:p>
          <a:p>
            <a:r>
              <a:rPr lang="en-US" baseline="0" dirty="0"/>
              <a:t>First common GUI</a:t>
            </a:r>
          </a:p>
          <a:p>
            <a:r>
              <a:rPr lang="en-US" baseline="0" dirty="0"/>
              <a:t>Current version is </a:t>
            </a:r>
            <a:r>
              <a:rPr lang="en-US" baseline="0" dirty="0" err="1"/>
              <a:t>macOS</a:t>
            </a:r>
            <a:r>
              <a:rPr lang="en-US" baseline="0" dirty="0"/>
              <a:t>, which followed</a:t>
            </a:r>
            <a:r>
              <a:rPr lang="en-US" dirty="0"/>
              <a:t> OS X</a:t>
            </a:r>
            <a:endParaRPr lang="en-US" baseline="0" dirty="0"/>
          </a:p>
          <a:p>
            <a:pPr lvl="1"/>
            <a:r>
              <a:rPr lang="en-US" baseline="0" dirty="0"/>
              <a:t>Version names based on big cats or now California locations</a:t>
            </a:r>
          </a:p>
          <a:p>
            <a:r>
              <a:rPr lang="en-US" baseline="0" dirty="0"/>
              <a:t>Proprietary to Mac computers</a:t>
            </a:r>
          </a:p>
          <a:p>
            <a:r>
              <a:rPr lang="en-US" baseline="0" dirty="0"/>
              <a:t>Loyal users</a:t>
            </a:r>
          </a:p>
          <a:p>
            <a:r>
              <a:rPr lang="en-US" baseline="0" dirty="0"/>
              <a:t>Considered the best for graphics programs</a:t>
            </a:r>
          </a:p>
        </p:txBody>
      </p:sp>
    </p:spTree>
    <p:extLst>
      <p:ext uri="{BB962C8B-B14F-4D97-AF65-F5344CB8AC3E}">
        <p14:creationId xmlns:p14="http://schemas.microsoft.com/office/powerpoint/2010/main" val="2067862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Launched by Microsoft in 1985</a:t>
            </a:r>
          </a:p>
          <a:p>
            <a:endParaRPr lang="en-US" dirty="0"/>
          </a:p>
          <a:p>
            <a:r>
              <a:rPr lang="en-US" dirty="0"/>
              <a:t>Most widely-used workstation OS in the world</a:t>
            </a:r>
          </a:p>
          <a:p>
            <a:endParaRPr lang="en-US" dirty="0"/>
          </a:p>
          <a:p>
            <a:r>
              <a:rPr lang="en-US" dirty="0"/>
              <a:t>Closed source</a:t>
            </a:r>
          </a:p>
        </p:txBody>
      </p:sp>
    </p:spTree>
    <p:extLst>
      <p:ext uri="{BB962C8B-B14F-4D97-AF65-F5344CB8AC3E}">
        <p14:creationId xmlns:p14="http://schemas.microsoft.com/office/powerpoint/2010/main" val="3070837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Chrome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 launched in 2011</a:t>
            </a:r>
          </a:p>
          <a:p>
            <a:pPr lvl="0"/>
            <a:r>
              <a:rPr lang="en-US" baseline="0" dirty="0"/>
              <a:t>Installed on Chromebooks</a:t>
            </a:r>
            <a:endParaRPr lang="en-US" dirty="0"/>
          </a:p>
          <a:p>
            <a:r>
              <a:rPr lang="en-US" dirty="0"/>
              <a:t>Designed</a:t>
            </a:r>
            <a:r>
              <a:rPr lang="en-US" baseline="0" dirty="0"/>
              <a:t> to be lightweight</a:t>
            </a:r>
          </a:p>
          <a:p>
            <a:pPr lvl="1"/>
            <a:r>
              <a:rPr lang="en-US" dirty="0"/>
              <a:t>Based on the Chrome browser</a:t>
            </a:r>
          </a:p>
          <a:p>
            <a:pPr lvl="1"/>
            <a:r>
              <a:rPr lang="en-US" dirty="0"/>
              <a:t>Very little</a:t>
            </a:r>
            <a:r>
              <a:rPr lang="en-US" baseline="0" dirty="0"/>
              <a:t> local storage – uses the cloud</a:t>
            </a:r>
          </a:p>
          <a:p>
            <a:pPr lvl="0"/>
            <a:r>
              <a:rPr lang="en-US" dirty="0"/>
              <a:t>Versions</a:t>
            </a:r>
            <a:r>
              <a:rPr lang="en-US" baseline="0" dirty="0"/>
              <a:t> updated automatically</a:t>
            </a:r>
          </a:p>
        </p:txBody>
      </p:sp>
    </p:spTree>
    <p:extLst>
      <p:ext uri="{BB962C8B-B14F-4D97-AF65-F5344CB8AC3E}">
        <p14:creationId xmlns:p14="http://schemas.microsoft.com/office/powerpoint/2010/main" val="1050676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Apple 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Launched</a:t>
            </a:r>
            <a:r>
              <a:rPr lang="en-US" baseline="0" dirty="0"/>
              <a:t> in 2007 with the first iPhone</a:t>
            </a:r>
          </a:p>
          <a:p>
            <a:r>
              <a:rPr lang="en-US" baseline="0" dirty="0"/>
              <a:t>Proprietary to Apple devices</a:t>
            </a:r>
          </a:p>
          <a:p>
            <a:pPr lvl="1"/>
            <a:r>
              <a:rPr lang="en-US" dirty="0"/>
              <a:t>iPad, iPhone, iPod</a:t>
            </a:r>
          </a:p>
          <a:p>
            <a:pPr lvl="0"/>
            <a:r>
              <a:rPr lang="en-US" dirty="0"/>
              <a:t>Very popular</a:t>
            </a:r>
          </a:p>
        </p:txBody>
      </p:sp>
    </p:spTree>
    <p:extLst>
      <p:ext uri="{BB962C8B-B14F-4D97-AF65-F5344CB8AC3E}">
        <p14:creationId xmlns:p14="http://schemas.microsoft.com/office/powerpoint/2010/main" val="159043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Android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Launched</a:t>
            </a:r>
            <a:r>
              <a:rPr lang="en-US" baseline="0" dirty="0"/>
              <a:t> by Google in 2008</a:t>
            </a:r>
          </a:p>
          <a:p>
            <a:r>
              <a:rPr lang="en-US" baseline="0" dirty="0"/>
              <a:t>Not open source, but cross-platform; supported by many hardware vendors</a:t>
            </a:r>
          </a:p>
          <a:p>
            <a:r>
              <a:rPr lang="en-US" baseline="0" dirty="0"/>
              <a:t>Biggest OS install base in the world</a:t>
            </a:r>
          </a:p>
        </p:txBody>
      </p:sp>
    </p:spTree>
    <p:extLst>
      <p:ext uri="{BB962C8B-B14F-4D97-AF65-F5344CB8AC3E}">
        <p14:creationId xmlns:p14="http://schemas.microsoft.com/office/powerpoint/2010/main" val="1340976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 Mobile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Developed by Microsoft</a:t>
            </a:r>
          </a:p>
          <a:p>
            <a:r>
              <a:rPr lang="en-US" dirty="0"/>
              <a:t>Current look/feel launched in 2010</a:t>
            </a:r>
          </a:p>
          <a:p>
            <a:r>
              <a:rPr lang="en-US" dirty="0"/>
              <a:t>Look</a:t>
            </a:r>
            <a:r>
              <a:rPr lang="en-US" baseline="0" dirty="0"/>
              <a:t> and feel similar to Windows on a workstation</a:t>
            </a:r>
          </a:p>
          <a:p>
            <a:r>
              <a:rPr lang="en-US" baseline="0" dirty="0"/>
              <a:t>Not very popular</a:t>
            </a:r>
          </a:p>
          <a:p>
            <a:r>
              <a:rPr lang="en-US" dirty="0"/>
              <a:t>Microsoft stopped developing it in 2017</a:t>
            </a: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645958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OSs running concurrently on one physical computer</a:t>
            </a:r>
          </a:p>
          <a:p>
            <a:pPr lvl="1"/>
            <a:r>
              <a:rPr lang="en-US" dirty="0"/>
              <a:t>Virtualization</a:t>
            </a:r>
          </a:p>
          <a:p>
            <a:r>
              <a:rPr lang="en-US" dirty="0"/>
              <a:t>Virtual machine (VM)</a:t>
            </a:r>
          </a:p>
          <a:p>
            <a:r>
              <a:rPr lang="en-US" dirty="0"/>
              <a:t>Critical for cloud computing</a:t>
            </a:r>
          </a:p>
          <a:p>
            <a:r>
              <a:rPr lang="en-US" dirty="0"/>
              <a:t>Hypervisor enables virtualization</a:t>
            </a:r>
          </a:p>
          <a:p>
            <a:pPr lvl="1"/>
            <a:r>
              <a:rPr lang="en-US" dirty="0"/>
              <a:t>Type 1 – bare-metal hypervisor</a:t>
            </a:r>
          </a:p>
          <a:p>
            <a:pPr lvl="1"/>
            <a:r>
              <a:rPr lang="en-US" dirty="0"/>
              <a:t>Type 2 sits on an existing OS</a:t>
            </a:r>
          </a:p>
        </p:txBody>
      </p:sp>
    </p:spTree>
    <p:extLst>
      <p:ext uri="{BB962C8B-B14F-4D97-AF65-F5344CB8AC3E}">
        <p14:creationId xmlns:p14="http://schemas.microsoft.com/office/powerpoint/2010/main" val="4055917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 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Designed to be small and efficient</a:t>
            </a:r>
          </a:p>
          <a:p>
            <a:pPr lvl="1"/>
            <a:r>
              <a:rPr lang="en-US" dirty="0"/>
              <a:t>Often responsible for a single task</a:t>
            </a:r>
          </a:p>
          <a:p>
            <a:endParaRPr lang="en-US" dirty="0"/>
          </a:p>
          <a:p>
            <a:r>
              <a:rPr lang="en-US" dirty="0"/>
              <a:t>Firmware is an example</a:t>
            </a:r>
          </a:p>
          <a:p>
            <a:endParaRPr lang="en-US" dirty="0"/>
          </a:p>
          <a:p>
            <a:r>
              <a:rPr lang="en-US" dirty="0"/>
              <a:t>Used in very small devices such as wristwatches and children’s toys</a:t>
            </a:r>
          </a:p>
          <a:p>
            <a:endParaRPr lang="en-US" dirty="0"/>
          </a:p>
          <a:p>
            <a:r>
              <a:rPr lang="en-US" dirty="0"/>
              <a:t>Typically not upgradeable</a:t>
            </a:r>
          </a:p>
        </p:txBody>
      </p:sp>
    </p:spTree>
    <p:extLst>
      <p:ext uri="{BB962C8B-B14F-4D97-AF65-F5344CB8AC3E}">
        <p14:creationId xmlns:p14="http://schemas.microsoft.com/office/powerpoint/2010/main" val="208962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63514" y="1066800"/>
            <a:ext cx="6208713" cy="1362075"/>
          </a:xfrm>
        </p:spPr>
        <p:txBody>
          <a:bodyPr/>
          <a:lstStyle/>
          <a:p>
            <a:r>
              <a:rPr lang="en-US" dirty="0"/>
              <a:t>Managing an operating system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087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Things Operating Systems Manage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User accounts</a:t>
            </a:r>
          </a:p>
          <a:p>
            <a:r>
              <a:rPr lang="en-US" dirty="0"/>
              <a:t>Access control</a:t>
            </a:r>
          </a:p>
          <a:p>
            <a:r>
              <a:rPr lang="en-US" dirty="0"/>
              <a:t>Applications</a:t>
            </a:r>
          </a:p>
          <a:p>
            <a:r>
              <a:rPr lang="en-US" dirty="0"/>
              <a:t>Processes</a:t>
            </a:r>
          </a:p>
          <a:p>
            <a:r>
              <a:rPr lang="en-US" dirty="0"/>
              <a:t>Services</a:t>
            </a:r>
          </a:p>
          <a:p>
            <a:r>
              <a:rPr lang="en-US" dirty="0"/>
              <a:t>Devices</a:t>
            </a:r>
          </a:p>
          <a:p>
            <a:r>
              <a:rPr lang="en-US" dirty="0"/>
              <a:t>Disk space</a:t>
            </a:r>
          </a:p>
          <a:p>
            <a:r>
              <a:rPr lang="en-US" dirty="0"/>
              <a:t>Memory</a:t>
            </a:r>
          </a:p>
          <a:p>
            <a:r>
              <a:rPr lang="en-US" dirty="0"/>
              <a:t>Files, folders, and permissions</a:t>
            </a:r>
          </a:p>
        </p:txBody>
      </p:sp>
    </p:spTree>
    <p:extLst>
      <p:ext uri="{BB962C8B-B14F-4D97-AF65-F5344CB8AC3E}">
        <p14:creationId xmlns:p14="http://schemas.microsoft.com/office/powerpoint/2010/main" val="399259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/>
              <a:t>Chapter 4: Operating Systems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5194984"/>
          </a:xfrm>
          <a:noFill/>
        </p:spPr>
        <p:txBody>
          <a:bodyPr>
            <a:normAutofit fontScale="62500" lnSpcReduction="20000"/>
          </a:bodyPr>
          <a:lstStyle/>
          <a:p>
            <a:r>
              <a:rPr lang="en-US" altLang="en-US" sz="2800" b="0" dirty="0"/>
              <a:t>Manage applications and software</a:t>
            </a:r>
          </a:p>
          <a:p>
            <a:pPr lvl="1"/>
            <a:r>
              <a:rPr lang="en-US" altLang="en-US" sz="2400" dirty="0"/>
              <a:t>Interface between applications and hardware</a:t>
            </a:r>
          </a:p>
          <a:p>
            <a:pPr lvl="1"/>
            <a:r>
              <a:rPr lang="en-US" altLang="en-US" dirty="0"/>
              <a:t>Disk management</a:t>
            </a:r>
          </a:p>
          <a:p>
            <a:pPr lvl="1"/>
            <a:r>
              <a:rPr lang="en-US" altLang="en-US" sz="2400" dirty="0"/>
              <a:t>Process management/ scheduling</a:t>
            </a:r>
          </a:p>
          <a:p>
            <a:pPr lvl="2"/>
            <a:r>
              <a:rPr lang="en-US" altLang="en-US" dirty="0"/>
              <a:t>Kill process/ end task</a:t>
            </a:r>
          </a:p>
          <a:p>
            <a:pPr lvl="1"/>
            <a:r>
              <a:rPr lang="en-US" altLang="en-US" sz="2400" dirty="0"/>
              <a:t>Application management</a:t>
            </a:r>
          </a:p>
          <a:p>
            <a:pPr lvl="1"/>
            <a:r>
              <a:rPr lang="en-US" altLang="en-US" dirty="0"/>
              <a:t>Memory management</a:t>
            </a:r>
          </a:p>
          <a:p>
            <a:pPr lvl="1"/>
            <a:r>
              <a:rPr lang="en-US" altLang="en-US" sz="2400" dirty="0"/>
              <a:t>Device management</a:t>
            </a:r>
          </a:p>
          <a:p>
            <a:pPr lvl="1"/>
            <a:r>
              <a:rPr lang="en-US" altLang="en-US" dirty="0"/>
              <a:t>Access control/ protection</a:t>
            </a:r>
          </a:p>
          <a:p>
            <a:pPr lvl="1"/>
            <a:r>
              <a:rPr lang="en-US" altLang="en-US" sz="2400" dirty="0"/>
              <a:t>Types of OS</a:t>
            </a:r>
          </a:p>
          <a:p>
            <a:pPr lvl="2"/>
            <a:r>
              <a:rPr lang="en-US" altLang="en-US" sz="2000" dirty="0"/>
              <a:t>Mobile Device OS</a:t>
            </a:r>
          </a:p>
          <a:p>
            <a:pPr lvl="2"/>
            <a:r>
              <a:rPr lang="en-US" altLang="en-US" dirty="0"/>
              <a:t>Workstation OS</a:t>
            </a:r>
          </a:p>
          <a:p>
            <a:pPr lvl="2"/>
            <a:r>
              <a:rPr lang="en-US" altLang="en-US" sz="2000" dirty="0"/>
              <a:t>Server OS</a:t>
            </a:r>
          </a:p>
          <a:p>
            <a:pPr lvl="2"/>
            <a:r>
              <a:rPr lang="en-US" altLang="en-US" dirty="0"/>
              <a:t>Embedded OS</a:t>
            </a:r>
          </a:p>
          <a:p>
            <a:pPr lvl="3"/>
            <a:r>
              <a:rPr lang="en-US" altLang="en-US" sz="1800" dirty="0"/>
              <a:t>Firmware</a:t>
            </a:r>
          </a:p>
          <a:p>
            <a:pPr lvl="2"/>
            <a:r>
              <a:rPr lang="en-US" altLang="en-US" sz="2000" dirty="0"/>
              <a:t>Hypervisor (Type 1)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dirty="0"/>
              <a:t>Compare and contrast components of an operating system</a:t>
            </a:r>
          </a:p>
          <a:p>
            <a:pPr lvl="1"/>
            <a:r>
              <a:rPr lang="en-US" baseline="0" dirty="0"/>
              <a:t>File systems</a:t>
            </a:r>
            <a:r>
              <a:rPr lang="en-US" dirty="0"/>
              <a:t> and features</a:t>
            </a:r>
          </a:p>
          <a:p>
            <a:pPr lvl="2"/>
            <a:r>
              <a:rPr lang="en-US" baseline="0" dirty="0"/>
              <a:t>File systems</a:t>
            </a:r>
          </a:p>
          <a:p>
            <a:pPr lvl="3"/>
            <a:r>
              <a:rPr lang="en-US" dirty="0"/>
              <a:t>NTFS</a:t>
            </a:r>
          </a:p>
          <a:p>
            <a:pPr lvl="3"/>
            <a:r>
              <a:rPr lang="en-US" baseline="0" dirty="0"/>
              <a:t>FAT32</a:t>
            </a:r>
          </a:p>
          <a:p>
            <a:pPr lvl="3"/>
            <a:r>
              <a:rPr lang="en-US" dirty="0"/>
              <a:t>HFS</a:t>
            </a:r>
          </a:p>
          <a:p>
            <a:pPr lvl="3"/>
            <a:r>
              <a:rPr lang="en-US" baseline="0" dirty="0"/>
              <a:t>Ext4</a:t>
            </a:r>
          </a:p>
          <a:p>
            <a:pPr lvl="2"/>
            <a:r>
              <a:rPr lang="en-US" dirty="0"/>
              <a:t>Features</a:t>
            </a:r>
          </a:p>
          <a:p>
            <a:pPr lvl="3"/>
            <a:r>
              <a:rPr lang="en-US" baseline="0" dirty="0"/>
              <a:t>Compression</a:t>
            </a:r>
          </a:p>
          <a:p>
            <a:pPr lvl="3"/>
            <a:r>
              <a:rPr lang="en-US" dirty="0"/>
              <a:t>Encryption</a:t>
            </a:r>
          </a:p>
          <a:p>
            <a:pPr lvl="3"/>
            <a:r>
              <a:rPr lang="en-US" baseline="0" dirty="0"/>
              <a:t>Permissions</a:t>
            </a:r>
          </a:p>
          <a:p>
            <a:pPr lvl="3"/>
            <a:r>
              <a:rPr lang="en-US" dirty="0"/>
              <a:t>Journaling</a:t>
            </a:r>
          </a:p>
          <a:p>
            <a:pPr lvl="3"/>
            <a:r>
              <a:rPr lang="en-US" baseline="0" dirty="0"/>
              <a:t>Limitations</a:t>
            </a:r>
          </a:p>
          <a:p>
            <a:pPr lvl="3"/>
            <a:r>
              <a:rPr lang="en-US" dirty="0"/>
              <a:t>Naming rules</a:t>
            </a:r>
          </a:p>
          <a:p>
            <a:pPr lvl="2"/>
            <a:r>
              <a:rPr lang="en-US" baseline="0" dirty="0"/>
              <a:t>File</a:t>
            </a:r>
            <a:r>
              <a:rPr lang="en-US" dirty="0"/>
              <a:t> management</a:t>
            </a:r>
          </a:p>
          <a:p>
            <a:pPr lvl="3"/>
            <a:r>
              <a:rPr lang="en-US" baseline="0" dirty="0"/>
              <a:t>Folders/directories</a:t>
            </a:r>
          </a:p>
          <a:p>
            <a:pPr lvl="3"/>
            <a:r>
              <a:rPr lang="en-US" dirty="0"/>
              <a:t>File types and extensions</a:t>
            </a:r>
          </a:p>
          <a:p>
            <a:pPr lvl="3"/>
            <a:r>
              <a:rPr lang="en-US" baseline="0" dirty="0"/>
              <a:t>Permissions</a:t>
            </a:r>
          </a:p>
          <a:p>
            <a:pPr lvl="2"/>
            <a:r>
              <a:rPr lang="en-US" dirty="0"/>
              <a:t>Services</a:t>
            </a:r>
          </a:p>
          <a:p>
            <a:pPr lvl="2"/>
            <a:r>
              <a:rPr lang="en-US" baseline="0" dirty="0"/>
              <a:t>Processes</a:t>
            </a:r>
          </a:p>
          <a:p>
            <a:pPr lvl="2"/>
            <a:r>
              <a:rPr lang="en-US" dirty="0"/>
              <a:t>Drivers</a:t>
            </a:r>
          </a:p>
          <a:p>
            <a:pPr lvl="2"/>
            <a:r>
              <a:rPr lang="en-US" baseline="0" dirty="0"/>
              <a:t>Utilities</a:t>
            </a:r>
          </a:p>
          <a:p>
            <a:pPr lvl="3"/>
            <a:r>
              <a:rPr lang="en-US" dirty="0"/>
              <a:t>Task scheduling</a:t>
            </a:r>
          </a:p>
          <a:p>
            <a:pPr lvl="2"/>
            <a:r>
              <a:rPr lang="en-US" baseline="0" dirty="0"/>
              <a:t>Interfaces</a:t>
            </a:r>
          </a:p>
          <a:p>
            <a:pPr lvl="3"/>
            <a:r>
              <a:rPr lang="en-US" dirty="0"/>
              <a:t>Console/command line</a:t>
            </a:r>
          </a:p>
          <a:p>
            <a:pPr lvl="3"/>
            <a:r>
              <a:rPr lang="en-US" baseline="0" dirty="0"/>
              <a:t>GUI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Gives user access to the computer</a:t>
            </a:r>
          </a:p>
          <a:p>
            <a:endParaRPr lang="en-US" dirty="0"/>
          </a:p>
          <a:p>
            <a:r>
              <a:rPr lang="en-US" dirty="0"/>
              <a:t>Determines which resources the user can access, and what the user can do with them</a:t>
            </a:r>
          </a:p>
          <a:p>
            <a:endParaRPr lang="en-US" dirty="0"/>
          </a:p>
          <a:p>
            <a:r>
              <a:rPr lang="en-US" dirty="0"/>
              <a:t>Administrator, User, Guest</a:t>
            </a:r>
          </a:p>
        </p:txBody>
      </p:sp>
    </p:spTree>
    <p:extLst>
      <p:ext uri="{BB962C8B-B14F-4D97-AF65-F5344CB8AC3E}">
        <p14:creationId xmlns:p14="http://schemas.microsoft.com/office/powerpoint/2010/main" val="3603324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Security in place to control system configuration changes</a:t>
            </a:r>
          </a:p>
          <a:p>
            <a:endParaRPr lang="en-US" dirty="0"/>
          </a:p>
          <a:p>
            <a:r>
              <a:rPr lang="en-US" dirty="0"/>
              <a:t>Microsoft implements it with User Account Control (UAC)</a:t>
            </a:r>
          </a:p>
        </p:txBody>
      </p:sp>
    </p:spTree>
    <p:extLst>
      <p:ext uri="{BB962C8B-B14F-4D97-AF65-F5344CB8AC3E}">
        <p14:creationId xmlns:p14="http://schemas.microsoft.com/office/powerpoint/2010/main" val="3960695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Windows Registry</a:t>
            </a:r>
          </a:p>
          <a:p>
            <a:endParaRPr lang="en-US" dirty="0"/>
          </a:p>
          <a:p>
            <a:r>
              <a:rPr lang="en-US" dirty="0"/>
              <a:t>Compartmentalized installation and easy uninstallation</a:t>
            </a:r>
          </a:p>
          <a:p>
            <a:endParaRPr lang="en-US" dirty="0"/>
          </a:p>
          <a:p>
            <a:r>
              <a:rPr lang="en-US" dirty="0"/>
              <a:t>Windows uses Programs and Features in Control Panel</a:t>
            </a:r>
          </a:p>
        </p:txBody>
      </p:sp>
    </p:spTree>
    <p:extLst>
      <p:ext uri="{BB962C8B-B14F-4D97-AF65-F5344CB8AC3E}">
        <p14:creationId xmlns:p14="http://schemas.microsoft.com/office/powerpoint/2010/main" val="13410520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task on a computer is run as a process</a:t>
            </a:r>
          </a:p>
          <a:p>
            <a:endParaRPr lang="en-US" dirty="0"/>
          </a:p>
          <a:p>
            <a:r>
              <a:rPr lang="en-US" dirty="0"/>
              <a:t>If the process hangs (freezes), user can stop (or kill) it</a:t>
            </a:r>
          </a:p>
          <a:p>
            <a:endParaRPr lang="en-US" dirty="0"/>
          </a:p>
          <a:p>
            <a:r>
              <a:rPr lang="en-US" dirty="0"/>
              <a:t>Windows Task Manager</a:t>
            </a:r>
          </a:p>
        </p:txBody>
      </p:sp>
    </p:spTree>
    <p:extLst>
      <p:ext uri="{BB962C8B-B14F-4D97-AF65-F5344CB8AC3E}">
        <p14:creationId xmlns:p14="http://schemas.microsoft.com/office/powerpoint/2010/main" val="35306863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Services extend computer functionality, such as by managing print requests</a:t>
            </a:r>
          </a:p>
          <a:p>
            <a:endParaRPr lang="en-US" dirty="0"/>
          </a:p>
          <a:p>
            <a:r>
              <a:rPr lang="en-US" dirty="0"/>
              <a:t>Can start automatically at startup, or need to be manually started</a:t>
            </a:r>
          </a:p>
          <a:p>
            <a:endParaRPr lang="en-US" dirty="0"/>
          </a:p>
          <a:p>
            <a:r>
              <a:rPr lang="en-US" dirty="0"/>
              <a:t>Services management console in Windows used to start, stop, and configure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5380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Device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 hardware devices, including installing and updating drivers</a:t>
            </a:r>
          </a:p>
          <a:p>
            <a:endParaRPr lang="en-US" dirty="0"/>
          </a:p>
          <a:p>
            <a:r>
              <a:rPr lang="en-US" dirty="0"/>
              <a:t>Device Manager in Windows</a:t>
            </a:r>
          </a:p>
        </p:txBody>
      </p:sp>
    </p:spTree>
    <p:extLst>
      <p:ext uri="{BB962C8B-B14F-4D97-AF65-F5344CB8AC3E}">
        <p14:creationId xmlns:p14="http://schemas.microsoft.com/office/powerpoint/2010/main" val="4025385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Manages hard drives, optical drives, other storage media</a:t>
            </a:r>
          </a:p>
          <a:p>
            <a:endParaRPr lang="en-US" dirty="0"/>
          </a:p>
          <a:p>
            <a:r>
              <a:rPr lang="en-US" dirty="0"/>
              <a:t>Creating and deleting partitions</a:t>
            </a:r>
          </a:p>
          <a:p>
            <a:endParaRPr lang="en-US" dirty="0"/>
          </a:p>
          <a:p>
            <a:r>
              <a:rPr lang="en-US" dirty="0"/>
              <a:t>Formatting partitions</a:t>
            </a:r>
          </a:p>
          <a:p>
            <a:endParaRPr lang="en-US" dirty="0"/>
          </a:p>
          <a:p>
            <a:r>
              <a:rPr lang="en-US" dirty="0"/>
              <a:t>Windows uses Disk Management console</a:t>
            </a:r>
          </a:p>
        </p:txBody>
      </p:sp>
    </p:spTree>
    <p:extLst>
      <p:ext uri="{BB962C8B-B14F-4D97-AF65-F5344CB8AC3E}">
        <p14:creationId xmlns:p14="http://schemas.microsoft.com/office/powerpoint/2010/main" val="3452060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OS manages physical memory</a:t>
            </a:r>
          </a:p>
          <a:p>
            <a:endParaRPr lang="en-US" dirty="0"/>
          </a:p>
          <a:p>
            <a:r>
              <a:rPr lang="en-US" dirty="0"/>
              <a:t>Virtual memory (hard drive space) used as a backup</a:t>
            </a:r>
          </a:p>
          <a:p>
            <a:pPr lvl="1"/>
            <a:r>
              <a:rPr lang="en-US" dirty="0"/>
              <a:t>Swap file or page file</a:t>
            </a:r>
          </a:p>
          <a:p>
            <a:pPr lvl="1"/>
            <a:r>
              <a:rPr lang="en-US" dirty="0"/>
              <a:t>Virtual memory manager</a:t>
            </a:r>
          </a:p>
        </p:txBody>
      </p:sp>
    </p:spTree>
    <p:extLst>
      <p:ext uri="{BB962C8B-B14F-4D97-AF65-F5344CB8AC3E}">
        <p14:creationId xmlns:p14="http://schemas.microsoft.com/office/powerpoint/2010/main" val="34760362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</a:t>
            </a:r>
            <a:r>
              <a:rPr lang="en-US" baseline="0" dirty="0"/>
              <a:t> Folders and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 systems manage:</a:t>
            </a:r>
          </a:p>
          <a:p>
            <a:pPr lvl="1"/>
            <a:r>
              <a:rPr lang="en-US" dirty="0"/>
              <a:t>Disk space and file access</a:t>
            </a:r>
          </a:p>
          <a:p>
            <a:pPr lvl="1"/>
            <a:r>
              <a:rPr lang="en-US" dirty="0"/>
              <a:t>File names</a:t>
            </a:r>
            <a:r>
              <a:rPr lang="en-US" baseline="0" dirty="0"/>
              <a:t> and directories (folders)</a:t>
            </a:r>
          </a:p>
          <a:p>
            <a:pPr lvl="1"/>
            <a:r>
              <a:rPr lang="en-US" baseline="0" dirty="0"/>
              <a:t>File metadata</a:t>
            </a:r>
          </a:p>
          <a:p>
            <a:pPr lvl="1"/>
            <a:r>
              <a:rPr lang="en-US" baseline="0" dirty="0"/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17934281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Common File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FAT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NTFS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HFS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Ext4</a:t>
            </a:r>
          </a:p>
        </p:txBody>
      </p:sp>
    </p:spTree>
    <p:extLst>
      <p:ext uri="{BB962C8B-B14F-4D97-AF65-F5344CB8AC3E}">
        <p14:creationId xmlns:p14="http://schemas.microsoft.com/office/powerpoint/2010/main" val="1672149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Operating System Fundamentals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Differences</a:t>
            </a:r>
            <a:r>
              <a:rPr lang="en-US" baseline="0" dirty="0"/>
              <a:t> between:</a:t>
            </a:r>
          </a:p>
          <a:p>
            <a:pPr lvl="1"/>
            <a:r>
              <a:rPr lang="en-US" dirty="0"/>
              <a:t>Operating system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Application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Driver</a:t>
            </a:r>
          </a:p>
        </p:txBody>
      </p:sp>
    </p:spTree>
    <p:extLst>
      <p:ext uri="{BB962C8B-B14F-4D97-AF65-F5344CB8AC3E}">
        <p14:creationId xmlns:p14="http://schemas.microsoft.com/office/powerpoint/2010/main" val="39909878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Navigating a File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Search, sort, and display files</a:t>
            </a:r>
          </a:p>
          <a:p>
            <a:endParaRPr lang="en-US" dirty="0"/>
          </a:p>
          <a:p>
            <a:r>
              <a:rPr lang="en-US" dirty="0"/>
              <a:t>Identify file</a:t>
            </a:r>
            <a:r>
              <a:rPr lang="en-US" baseline="0" dirty="0"/>
              <a:t> and folder size</a:t>
            </a:r>
          </a:p>
          <a:p>
            <a:endParaRPr lang="en-US" baseline="0" dirty="0"/>
          </a:p>
          <a:p>
            <a:r>
              <a:rPr lang="en-US" baseline="0" dirty="0"/>
              <a:t>Understand file and folder permissions</a:t>
            </a:r>
          </a:p>
          <a:p>
            <a:endParaRPr lang="en-US" baseline="0" dirty="0"/>
          </a:p>
          <a:p>
            <a:r>
              <a:rPr lang="en-US" baseline="0" dirty="0"/>
              <a:t>Read-only versus modifiable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181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Manipulating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Open</a:t>
            </a:r>
          </a:p>
          <a:p>
            <a:r>
              <a:rPr lang="en-US" dirty="0"/>
              <a:t>Edit</a:t>
            </a:r>
          </a:p>
          <a:p>
            <a:r>
              <a:rPr lang="en-US" dirty="0"/>
              <a:t>Save</a:t>
            </a:r>
          </a:p>
          <a:p>
            <a:r>
              <a:rPr lang="en-US" dirty="0"/>
              <a:t>Move</a:t>
            </a:r>
          </a:p>
          <a:p>
            <a:r>
              <a:rPr lang="en-US" dirty="0"/>
              <a:t>Copy</a:t>
            </a:r>
          </a:p>
          <a:p>
            <a:r>
              <a:rPr lang="en-US" dirty="0"/>
              <a:t>Cut</a:t>
            </a:r>
          </a:p>
          <a:p>
            <a:r>
              <a:rPr lang="en-US" dirty="0"/>
              <a:t>Paste</a:t>
            </a:r>
          </a:p>
          <a:p>
            <a:r>
              <a:rPr lang="en-US" dirty="0"/>
              <a:t>Delete</a:t>
            </a:r>
          </a:p>
          <a:p>
            <a:r>
              <a:rPr lang="en-US" dirty="0"/>
              <a:t>Rename</a:t>
            </a:r>
          </a:p>
        </p:txBody>
      </p:sp>
    </p:spTree>
    <p:extLst>
      <p:ext uri="{BB962C8B-B14F-4D97-AF65-F5344CB8AC3E}">
        <p14:creationId xmlns:p14="http://schemas.microsoft.com/office/powerpoint/2010/main" val="41054063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Programs</a:t>
            </a:r>
            <a:r>
              <a:rPr lang="en-US" baseline="0" dirty="0"/>
              <a:t> and Shortcuts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execute</a:t>
            </a:r>
            <a:r>
              <a:rPr lang="en-US" baseline="0" dirty="0"/>
              <a:t> a program</a:t>
            </a:r>
          </a:p>
          <a:p>
            <a:endParaRPr lang="en-US" baseline="0" dirty="0"/>
          </a:p>
          <a:p>
            <a:r>
              <a:rPr lang="en-US" baseline="0" dirty="0"/>
              <a:t>Differences between shortcuts and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703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 of 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Pre-OS</a:t>
            </a:r>
          </a:p>
          <a:p>
            <a:endParaRPr lang="en-US" dirty="0"/>
          </a:p>
          <a:p>
            <a:r>
              <a:rPr lang="en-US" dirty="0"/>
              <a:t>The</a:t>
            </a:r>
            <a:r>
              <a:rPr lang="en-US" baseline="0" dirty="0"/>
              <a:t> Early OSs</a:t>
            </a:r>
          </a:p>
          <a:p>
            <a:endParaRPr lang="en-US" baseline="0" dirty="0"/>
          </a:p>
          <a:p>
            <a:r>
              <a:rPr lang="en-US" baseline="0" dirty="0"/>
              <a:t>Standardization</a:t>
            </a:r>
          </a:p>
          <a:p>
            <a:endParaRPr lang="en-US" baseline="0" dirty="0"/>
          </a:p>
          <a:p>
            <a:r>
              <a:rPr lang="en-US" baseline="0" dirty="0"/>
              <a:t>Modern OSs</a:t>
            </a:r>
          </a:p>
        </p:txBody>
      </p:sp>
    </p:spTree>
    <p:extLst>
      <p:ext uri="{BB962C8B-B14F-4D97-AF65-F5344CB8AC3E}">
        <p14:creationId xmlns:p14="http://schemas.microsoft.com/office/powerpoint/2010/main" val="220274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OS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Kernel</a:t>
            </a:r>
          </a:p>
          <a:p>
            <a:r>
              <a:rPr lang="en-US" dirty="0"/>
              <a:t>Version</a:t>
            </a:r>
          </a:p>
          <a:p>
            <a:r>
              <a:rPr lang="en-US" dirty="0"/>
              <a:t>Source</a:t>
            </a:r>
          </a:p>
          <a:p>
            <a:r>
              <a:rPr lang="en-US" dirty="0"/>
              <a:t>Shell</a:t>
            </a:r>
          </a:p>
          <a:p>
            <a:r>
              <a:rPr lang="en-US" dirty="0"/>
              <a:t>Graphical User Interface (GUI)</a:t>
            </a:r>
          </a:p>
          <a:p>
            <a:r>
              <a:rPr lang="en-US" dirty="0"/>
              <a:t>Cooperative multitasking</a:t>
            </a:r>
          </a:p>
          <a:p>
            <a:r>
              <a:rPr lang="en-US" dirty="0"/>
              <a:t>Preemptive</a:t>
            </a:r>
            <a:r>
              <a:rPr lang="en-US" baseline="0" dirty="0"/>
              <a:t> multitasking</a:t>
            </a:r>
          </a:p>
          <a:p>
            <a:r>
              <a:rPr lang="en-US" baseline="0" dirty="0"/>
              <a:t>Multithreading</a:t>
            </a:r>
          </a:p>
          <a:p>
            <a:r>
              <a:rPr lang="en-US" baseline="0" dirty="0"/>
              <a:t>32-bit vs. 64-bit</a:t>
            </a:r>
          </a:p>
        </p:txBody>
      </p:sp>
    </p:spTree>
    <p:extLst>
      <p:ext uri="{BB962C8B-B14F-4D97-AF65-F5344CB8AC3E}">
        <p14:creationId xmlns:p14="http://schemas.microsoft.com/office/powerpoint/2010/main" val="155890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Compatibility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Hardware compatibility</a:t>
            </a:r>
          </a:p>
          <a:p>
            <a:pPr lvl="1"/>
            <a:r>
              <a:rPr lang="en-US" dirty="0"/>
              <a:t>32-bit vs. 64-bit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Software compatibility</a:t>
            </a:r>
          </a:p>
        </p:txBody>
      </p:sp>
    </p:spTree>
    <p:extLst>
      <p:ext uri="{BB962C8B-B14F-4D97-AF65-F5344CB8AC3E}">
        <p14:creationId xmlns:p14="http://schemas.microsoft.com/office/powerpoint/2010/main" val="1616706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</a:t>
            </a:r>
            <a:r>
              <a:rPr lang="en-US" baseline="0" dirty="0"/>
              <a:t> OS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Coordinating users and hardware</a:t>
            </a:r>
            <a:endParaRPr lang="en-US" baseline="0" dirty="0"/>
          </a:p>
          <a:p>
            <a:r>
              <a:rPr lang="en-US" baseline="0" dirty="0"/>
              <a:t>Provide environment for software to function</a:t>
            </a:r>
          </a:p>
          <a:p>
            <a:r>
              <a:rPr lang="en-US" baseline="0" dirty="0"/>
              <a:t>Provide structure for data management</a:t>
            </a:r>
          </a:p>
          <a:p>
            <a:r>
              <a:rPr lang="en-US" baseline="0" dirty="0"/>
              <a:t>Monitor system health and functionality</a:t>
            </a:r>
          </a:p>
        </p:txBody>
      </p:sp>
    </p:spTree>
    <p:extLst>
      <p:ext uri="{BB962C8B-B14F-4D97-AF65-F5344CB8AC3E}">
        <p14:creationId xmlns:p14="http://schemas.microsoft.com/office/powerpoint/2010/main" val="3913481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</a:t>
            </a:r>
            <a:r>
              <a:rPr lang="en-US" baseline="0" dirty="0"/>
              <a:t> of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Workstation</a:t>
            </a:r>
          </a:p>
          <a:p>
            <a:pPr lvl="1"/>
            <a:r>
              <a:rPr lang="en-US" dirty="0"/>
              <a:t>Linux</a:t>
            </a:r>
          </a:p>
          <a:p>
            <a:pPr lvl="1"/>
            <a:r>
              <a:rPr lang="en-US" dirty="0"/>
              <a:t>Mac OS</a:t>
            </a:r>
          </a:p>
          <a:p>
            <a:pPr lvl="1"/>
            <a:r>
              <a:rPr lang="en-US" dirty="0"/>
              <a:t>Windows</a:t>
            </a:r>
          </a:p>
          <a:p>
            <a:pPr lvl="1"/>
            <a:r>
              <a:rPr lang="en-US" dirty="0"/>
              <a:t>Chrome OS</a:t>
            </a:r>
          </a:p>
          <a:p>
            <a:r>
              <a:rPr lang="en-US" dirty="0"/>
              <a:t>Server</a:t>
            </a:r>
          </a:p>
          <a:p>
            <a:pPr lvl="1"/>
            <a:r>
              <a:rPr lang="en-US" dirty="0"/>
              <a:t>Linux-based</a:t>
            </a:r>
          </a:p>
          <a:p>
            <a:pPr lvl="1"/>
            <a:r>
              <a:rPr lang="en-US" dirty="0"/>
              <a:t>Mac-based</a:t>
            </a:r>
          </a:p>
          <a:p>
            <a:pPr lvl="1"/>
            <a:r>
              <a:rPr lang="en-US" dirty="0"/>
              <a:t>Windows-based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Mobile</a:t>
            </a:r>
          </a:p>
          <a:p>
            <a:pPr lvl="1"/>
            <a:r>
              <a:rPr lang="en-US" dirty="0"/>
              <a:t>Apple iOS</a:t>
            </a:r>
          </a:p>
          <a:p>
            <a:pPr lvl="1"/>
            <a:r>
              <a:rPr lang="en-US" dirty="0"/>
              <a:t>Android</a:t>
            </a:r>
          </a:p>
          <a:p>
            <a:pPr lvl="1"/>
            <a:r>
              <a:rPr lang="en-US" dirty="0"/>
              <a:t>Windows Mobile</a:t>
            </a:r>
          </a:p>
          <a:p>
            <a:r>
              <a:rPr lang="en-US" dirty="0"/>
              <a:t>Virtual</a:t>
            </a:r>
          </a:p>
          <a:p>
            <a:r>
              <a:rPr lang="en-US" dirty="0"/>
              <a:t>Embedded</a:t>
            </a:r>
          </a:p>
        </p:txBody>
      </p:sp>
    </p:spTree>
    <p:extLst>
      <p:ext uri="{BB962C8B-B14F-4D97-AF65-F5344CB8AC3E}">
        <p14:creationId xmlns:p14="http://schemas.microsoft.com/office/powerpoint/2010/main" val="3559683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Developed in 1991</a:t>
            </a:r>
          </a:p>
          <a:p>
            <a:endParaRPr lang="en-US" dirty="0"/>
          </a:p>
          <a:p>
            <a:r>
              <a:rPr lang="en-US" dirty="0"/>
              <a:t>Open source</a:t>
            </a:r>
          </a:p>
          <a:p>
            <a:endParaRPr lang="en-US" dirty="0"/>
          </a:p>
          <a:p>
            <a:r>
              <a:rPr lang="en-US" dirty="0"/>
              <a:t>Many</a:t>
            </a:r>
            <a:r>
              <a:rPr lang="en-US" baseline="0" dirty="0"/>
              <a:t> versions</a:t>
            </a:r>
          </a:p>
          <a:p>
            <a:endParaRPr lang="en-US" dirty="0"/>
          </a:p>
          <a:p>
            <a:r>
              <a:rPr lang="en-US" dirty="0"/>
              <a:t>Uncommon for workstations</a:t>
            </a:r>
          </a:p>
          <a:p>
            <a:endParaRPr lang="en-US" dirty="0"/>
          </a:p>
          <a:p>
            <a:r>
              <a:rPr lang="en-US" dirty="0"/>
              <a:t>Very popular for servers</a:t>
            </a:r>
          </a:p>
        </p:txBody>
      </p:sp>
    </p:spTree>
    <p:extLst>
      <p:ext uri="{BB962C8B-B14F-4D97-AF65-F5344CB8AC3E}">
        <p14:creationId xmlns:p14="http://schemas.microsoft.com/office/powerpoint/2010/main" val="423862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756</Words>
  <Application>Microsoft Office PowerPoint</Application>
  <PresentationFormat>On-screen Show (4:3)</PresentationFormat>
  <Paragraphs>256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Times New Roman</vt:lpstr>
      <vt:lpstr>Office Theme</vt:lpstr>
      <vt:lpstr>CompTIA IT Fundamentals Study Guide (FC0-U61)</vt:lpstr>
      <vt:lpstr>Chapter 4: Operating Systems</vt:lpstr>
      <vt:lpstr>Operating System Fundamentals</vt:lpstr>
      <vt:lpstr>Brief History of OSs</vt:lpstr>
      <vt:lpstr>Basic OS Definitions</vt:lpstr>
      <vt:lpstr>Compatibility</vt:lpstr>
      <vt:lpstr>Core OS functions</vt:lpstr>
      <vt:lpstr>Types of Operating Systems</vt:lpstr>
      <vt:lpstr>Linux</vt:lpstr>
      <vt:lpstr>Mac OS</vt:lpstr>
      <vt:lpstr>Windows</vt:lpstr>
      <vt:lpstr>Chrome OS</vt:lpstr>
      <vt:lpstr>Apple iOS</vt:lpstr>
      <vt:lpstr>Android</vt:lpstr>
      <vt:lpstr>Windows Mobile</vt:lpstr>
      <vt:lpstr>Virtual OSs</vt:lpstr>
      <vt:lpstr>Embedded OSs</vt:lpstr>
      <vt:lpstr>Managing an operating system</vt:lpstr>
      <vt:lpstr>Things Operating Systems Manage</vt:lpstr>
      <vt:lpstr>User Accounts</vt:lpstr>
      <vt:lpstr>Access Control</vt:lpstr>
      <vt:lpstr>Application Management</vt:lpstr>
      <vt:lpstr>Process Management</vt:lpstr>
      <vt:lpstr>Service Management</vt:lpstr>
      <vt:lpstr>Device Management</vt:lpstr>
      <vt:lpstr>Disk Management</vt:lpstr>
      <vt:lpstr>Memory Management</vt:lpstr>
      <vt:lpstr>Managing Folders and Files</vt:lpstr>
      <vt:lpstr>Common File Systems</vt:lpstr>
      <vt:lpstr>Navigating a File System</vt:lpstr>
      <vt:lpstr>Manipulating Files</vt:lpstr>
      <vt:lpstr>Programs and Shortcuts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31</cp:revision>
  <dcterms:created xsi:type="dcterms:W3CDTF">2013-06-05T20:52:46Z</dcterms:created>
  <dcterms:modified xsi:type="dcterms:W3CDTF">2018-07-23T13:04:51Z</dcterms:modified>
</cp:coreProperties>
</file>