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83" r:id="rId4"/>
    <p:sldId id="260" r:id="rId5"/>
    <p:sldId id="271" r:id="rId6"/>
    <p:sldId id="272" r:id="rId7"/>
    <p:sldId id="278" r:id="rId8"/>
    <p:sldId id="279" r:id="rId9"/>
    <p:sldId id="284" r:id="rId10"/>
    <p:sldId id="285" r:id="rId11"/>
    <p:sldId id="28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2" autoAdjust="0"/>
    <p:restoredTop sz="86443" autoAdjust="0"/>
  </p:normalViewPr>
  <p:slideViewPr>
    <p:cSldViewPr>
      <p:cViewPr varScale="1">
        <p:scale>
          <a:sx n="64" d="100"/>
          <a:sy n="64" d="100"/>
        </p:scale>
        <p:origin x="2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691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Chapter 10:</a:t>
            </a:r>
          </a:p>
          <a:p>
            <a:r>
              <a:rPr lang="en-US" altLang="en-US" dirty="0"/>
              <a:t>Security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Passwords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Creating effective passwords</a:t>
            </a:r>
          </a:p>
          <a:p>
            <a:pPr lvl="1"/>
            <a:r>
              <a:rPr lang="en-US" dirty="0"/>
              <a:t>Long</a:t>
            </a:r>
          </a:p>
          <a:p>
            <a:pPr lvl="1"/>
            <a:r>
              <a:rPr lang="en-US" dirty="0"/>
              <a:t>Complex</a:t>
            </a:r>
          </a:p>
          <a:p>
            <a:pPr lvl="1"/>
            <a:r>
              <a:rPr lang="en-US" dirty="0"/>
              <a:t>Unusual</a:t>
            </a:r>
          </a:p>
          <a:p>
            <a:endParaRPr lang="en-US" dirty="0"/>
          </a:p>
          <a:p>
            <a:r>
              <a:rPr lang="en-US" dirty="0"/>
              <a:t>Password changes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26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Data Encryption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Encrypting data at rest</a:t>
            </a:r>
          </a:p>
          <a:p>
            <a:pPr lvl="1"/>
            <a:r>
              <a:rPr lang="en-US" dirty="0"/>
              <a:t>File level</a:t>
            </a:r>
          </a:p>
          <a:p>
            <a:pPr lvl="1"/>
            <a:r>
              <a:rPr lang="en-US" dirty="0"/>
              <a:t>Disk level</a:t>
            </a:r>
          </a:p>
          <a:p>
            <a:r>
              <a:rPr lang="en-US" dirty="0"/>
              <a:t>Encrypting data in transit</a:t>
            </a:r>
          </a:p>
          <a:p>
            <a:pPr lvl="1"/>
            <a:r>
              <a:rPr lang="en-US" dirty="0"/>
              <a:t>Email</a:t>
            </a:r>
          </a:p>
          <a:p>
            <a:pPr lvl="1"/>
            <a:r>
              <a:rPr lang="en-US" dirty="0"/>
              <a:t>Internet – HTTPS</a:t>
            </a:r>
          </a:p>
          <a:p>
            <a:pPr lvl="1"/>
            <a:r>
              <a:rPr lang="en-US" dirty="0"/>
              <a:t>Virtual Private Network (VPN)</a:t>
            </a:r>
          </a:p>
          <a:p>
            <a:pPr lvl="1"/>
            <a:r>
              <a:rPr lang="en-US"/>
              <a:t>Mobile applications</a:t>
            </a:r>
          </a:p>
        </p:txBody>
      </p:sp>
    </p:spTree>
    <p:extLst>
      <p:ext uri="{BB962C8B-B14F-4D97-AF65-F5344CB8AC3E}">
        <p14:creationId xmlns:p14="http://schemas.microsoft.com/office/powerpoint/2010/main" val="2544471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10: 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Security</a:t>
            </a:r>
            <a:r>
              <a:rPr lang="en-US" sz="4400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Best Practices</a:t>
            </a:r>
            <a:endParaRPr lang="en-US" alt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362200" y="1586816"/>
            <a:ext cx="2895600" cy="5042584"/>
          </a:xfrm>
          <a:noFill/>
        </p:spPr>
        <p:txBody>
          <a:bodyPr>
            <a:normAutofit fontScale="62500" lnSpcReduction="20000"/>
          </a:bodyPr>
          <a:lstStyle/>
          <a:p>
            <a:r>
              <a:rPr lang="en-US" altLang="en-US" sz="2800" b="0" dirty="0"/>
              <a:t>Explain methods to secure devices and best practices</a:t>
            </a:r>
          </a:p>
          <a:p>
            <a:pPr lvl="1"/>
            <a:r>
              <a:rPr lang="en-US" altLang="en-US" sz="2000" dirty="0"/>
              <a:t>Securing devices (mobile/workstation)</a:t>
            </a:r>
          </a:p>
          <a:p>
            <a:pPr lvl="2"/>
            <a:r>
              <a:rPr lang="en-US" altLang="en-US" sz="1600" b="0" dirty="0"/>
              <a:t>Antivirus/anti-malware</a:t>
            </a:r>
          </a:p>
          <a:p>
            <a:pPr lvl="2"/>
            <a:r>
              <a:rPr lang="en-US" altLang="en-US" sz="1600" dirty="0"/>
              <a:t>Host firewall</a:t>
            </a:r>
          </a:p>
          <a:p>
            <a:pPr lvl="2"/>
            <a:r>
              <a:rPr lang="en-US" altLang="en-US" sz="1600" b="0" dirty="0"/>
              <a:t>Changing default passwords</a:t>
            </a:r>
          </a:p>
          <a:p>
            <a:pPr lvl="2"/>
            <a:r>
              <a:rPr lang="en-US" altLang="en-US" sz="1600" dirty="0"/>
              <a:t>Enabling passwords</a:t>
            </a:r>
          </a:p>
          <a:p>
            <a:pPr lvl="2"/>
            <a:r>
              <a:rPr lang="en-US" altLang="en-US" sz="1600" b="0" dirty="0"/>
              <a:t>Safe browsing practices</a:t>
            </a:r>
          </a:p>
          <a:p>
            <a:pPr lvl="2"/>
            <a:r>
              <a:rPr lang="en-US" altLang="en-US" sz="1600" dirty="0"/>
              <a:t>Patching/updates</a:t>
            </a:r>
          </a:p>
          <a:p>
            <a:pPr lvl="1"/>
            <a:r>
              <a:rPr lang="en-US" altLang="en-US" b="0" dirty="0"/>
              <a:t>Device use best practices</a:t>
            </a:r>
          </a:p>
          <a:p>
            <a:pPr lvl="2"/>
            <a:r>
              <a:rPr lang="en-US" altLang="en-US" dirty="0"/>
              <a:t>Software sources</a:t>
            </a:r>
          </a:p>
          <a:p>
            <a:pPr lvl="3"/>
            <a:r>
              <a:rPr lang="en-US" altLang="en-US" b="0" dirty="0"/>
              <a:t>Validating legitimate sources</a:t>
            </a:r>
          </a:p>
          <a:p>
            <a:pPr lvl="3"/>
            <a:r>
              <a:rPr lang="en-US" altLang="en-US" dirty="0"/>
              <a:t>Researching legitimate sources</a:t>
            </a:r>
          </a:p>
          <a:p>
            <a:pPr lvl="3"/>
            <a:r>
              <a:rPr lang="en-US" altLang="en-US" b="0" dirty="0"/>
              <a:t>OEM websites vs. third-party websites</a:t>
            </a:r>
          </a:p>
          <a:p>
            <a:pPr lvl="2"/>
            <a:r>
              <a:rPr lang="en-US" altLang="en-US" dirty="0"/>
              <a:t>Removal of unwanted software</a:t>
            </a:r>
          </a:p>
          <a:p>
            <a:pPr lvl="2"/>
            <a:r>
              <a:rPr lang="en-US" altLang="en-US" b="0" dirty="0"/>
              <a:t>Removal of unnecessary software</a:t>
            </a:r>
          </a:p>
          <a:p>
            <a:pPr lvl="2"/>
            <a:r>
              <a:rPr lang="en-US" altLang="en-US" dirty="0"/>
              <a:t>Removal of malicious software</a:t>
            </a:r>
            <a:endParaRPr lang="en-US" altLang="en-US" b="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52578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Summarize behavioral security concepts</a:t>
            </a:r>
          </a:p>
          <a:p>
            <a:pPr lvl="1"/>
            <a:r>
              <a:rPr lang="en-US" dirty="0"/>
              <a:t>Expectations of privacy when using</a:t>
            </a:r>
          </a:p>
          <a:p>
            <a:pPr lvl="2"/>
            <a:r>
              <a:rPr lang="en-US" dirty="0"/>
              <a:t>The Internet</a:t>
            </a:r>
          </a:p>
          <a:p>
            <a:pPr lvl="3"/>
            <a:r>
              <a:rPr lang="en-US" dirty="0"/>
              <a:t>Social networking sites</a:t>
            </a:r>
          </a:p>
          <a:p>
            <a:pPr lvl="3"/>
            <a:r>
              <a:rPr lang="en-US" dirty="0"/>
              <a:t>Email</a:t>
            </a:r>
          </a:p>
          <a:p>
            <a:pPr lvl="3"/>
            <a:r>
              <a:rPr lang="en-US" dirty="0"/>
              <a:t>File sharing</a:t>
            </a:r>
          </a:p>
          <a:p>
            <a:pPr lvl="3"/>
            <a:r>
              <a:rPr lang="en-US" dirty="0"/>
              <a:t>Instant messaging</a:t>
            </a:r>
          </a:p>
          <a:p>
            <a:pPr lvl="2"/>
            <a:r>
              <a:rPr lang="en-US" dirty="0"/>
              <a:t>Mobile applications</a:t>
            </a:r>
          </a:p>
          <a:p>
            <a:pPr lvl="2"/>
            <a:r>
              <a:rPr lang="en-US" dirty="0"/>
              <a:t>Desktop software</a:t>
            </a:r>
          </a:p>
          <a:p>
            <a:pPr lvl="2"/>
            <a:r>
              <a:rPr lang="en-US" dirty="0"/>
              <a:t>Business software</a:t>
            </a:r>
          </a:p>
          <a:p>
            <a:pPr lvl="2"/>
            <a:r>
              <a:rPr lang="en-US" dirty="0"/>
              <a:t>Corporate network</a:t>
            </a:r>
          </a:p>
          <a:p>
            <a:pPr lvl="1"/>
            <a:r>
              <a:rPr lang="en-US" dirty="0"/>
              <a:t>Written policies and procedures</a:t>
            </a:r>
          </a:p>
          <a:p>
            <a:pPr lvl="1"/>
            <a:r>
              <a:rPr lang="en-US" dirty="0"/>
              <a:t>Handling of confidential information</a:t>
            </a:r>
          </a:p>
          <a:p>
            <a:pPr lvl="2"/>
            <a:r>
              <a:rPr lang="en-US" dirty="0"/>
              <a:t>Passwords</a:t>
            </a:r>
          </a:p>
          <a:p>
            <a:pPr lvl="2"/>
            <a:r>
              <a:rPr lang="en-US" dirty="0"/>
              <a:t>Personal information</a:t>
            </a:r>
          </a:p>
          <a:p>
            <a:pPr lvl="2"/>
            <a:r>
              <a:rPr lang="en-US" dirty="0"/>
              <a:t>Customer information</a:t>
            </a:r>
          </a:p>
          <a:p>
            <a:pPr lvl="2"/>
            <a:r>
              <a:rPr lang="en-US" dirty="0"/>
              <a:t>Company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92661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10: 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Security</a:t>
            </a:r>
            <a:r>
              <a:rPr lang="en-US" sz="4400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Best Practices (</a:t>
            </a:r>
            <a:r>
              <a:rPr lang="en-US" sz="4400" kern="1200" baseline="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con’t</a:t>
            </a:r>
            <a:r>
              <a:rPr lang="en-US" sz="4400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.)</a:t>
            </a:r>
            <a:endParaRPr lang="en-US" alt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362200" y="1586816"/>
            <a:ext cx="2895600" cy="5042584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US" altLang="en-US" sz="2800" b="0" dirty="0"/>
              <a:t>Explain password best practices</a:t>
            </a:r>
          </a:p>
          <a:p>
            <a:pPr lvl="1"/>
            <a:r>
              <a:rPr lang="en-US" altLang="en-US" dirty="0"/>
              <a:t>Password length</a:t>
            </a:r>
          </a:p>
          <a:p>
            <a:pPr lvl="1"/>
            <a:r>
              <a:rPr lang="en-US" altLang="en-US" b="0" dirty="0"/>
              <a:t>Password complexity</a:t>
            </a:r>
          </a:p>
          <a:p>
            <a:pPr lvl="1"/>
            <a:r>
              <a:rPr lang="en-US" altLang="en-US" dirty="0"/>
              <a:t>Password history</a:t>
            </a:r>
          </a:p>
          <a:p>
            <a:pPr lvl="1"/>
            <a:r>
              <a:rPr lang="en-US" altLang="en-US" b="0" dirty="0"/>
              <a:t>Password expiration</a:t>
            </a:r>
          </a:p>
          <a:p>
            <a:pPr lvl="1"/>
            <a:r>
              <a:rPr lang="en-US" altLang="en-US" dirty="0"/>
              <a:t>Password reuse across sites</a:t>
            </a:r>
          </a:p>
          <a:p>
            <a:pPr lvl="1"/>
            <a:r>
              <a:rPr lang="en-US" altLang="en-US" b="0" dirty="0"/>
              <a:t>Password managers</a:t>
            </a:r>
          </a:p>
          <a:p>
            <a:pPr lvl="1"/>
            <a:r>
              <a:rPr lang="en-US" altLang="en-US" dirty="0"/>
              <a:t>Password reset process</a:t>
            </a:r>
            <a:endParaRPr lang="en-US" altLang="en-US" b="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Explain common uses of encryption</a:t>
            </a:r>
          </a:p>
          <a:p>
            <a:pPr lvl="1"/>
            <a:r>
              <a:rPr lang="en-US" dirty="0"/>
              <a:t>Plain text vs. cipher text</a:t>
            </a:r>
          </a:p>
          <a:p>
            <a:pPr lvl="1"/>
            <a:r>
              <a:rPr lang="en-US" dirty="0"/>
              <a:t>Data at rest</a:t>
            </a:r>
          </a:p>
          <a:p>
            <a:pPr lvl="2"/>
            <a:r>
              <a:rPr lang="en-US" dirty="0"/>
              <a:t>File level</a:t>
            </a:r>
          </a:p>
          <a:p>
            <a:pPr lvl="2"/>
            <a:r>
              <a:rPr lang="en-US" dirty="0"/>
              <a:t>Disk level</a:t>
            </a:r>
          </a:p>
          <a:p>
            <a:pPr lvl="2"/>
            <a:r>
              <a:rPr lang="en-US" dirty="0"/>
              <a:t>Mobile device</a:t>
            </a:r>
          </a:p>
          <a:p>
            <a:pPr lvl="1"/>
            <a:r>
              <a:rPr lang="en-US" dirty="0"/>
              <a:t>Data in transit</a:t>
            </a:r>
          </a:p>
          <a:p>
            <a:pPr lvl="2"/>
            <a:r>
              <a:rPr lang="en-US" dirty="0"/>
              <a:t>Email</a:t>
            </a:r>
          </a:p>
          <a:p>
            <a:pPr lvl="2"/>
            <a:r>
              <a:rPr lang="en-US" dirty="0"/>
              <a:t>HTTPS</a:t>
            </a:r>
          </a:p>
          <a:p>
            <a:pPr lvl="2"/>
            <a:r>
              <a:rPr lang="en-US" dirty="0"/>
              <a:t>VPN</a:t>
            </a:r>
          </a:p>
          <a:p>
            <a:pPr lvl="2"/>
            <a:r>
              <a:rPr lang="en-US" dirty="0"/>
              <a:t>Mobile application</a:t>
            </a:r>
          </a:p>
        </p:txBody>
      </p:sp>
    </p:spTree>
    <p:extLst>
      <p:ext uri="{BB962C8B-B14F-4D97-AF65-F5344CB8AC3E}">
        <p14:creationId xmlns:p14="http://schemas.microsoft.com/office/powerpoint/2010/main" val="3408952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Device</a:t>
            </a:r>
            <a:r>
              <a:rPr lang="en-US" baseline="0" dirty="0"/>
              <a:t> Hardening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Updating devices and using system passwords</a:t>
            </a:r>
          </a:p>
          <a:p>
            <a:pPr lvl="0"/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Protecting against network threats</a:t>
            </a:r>
          </a:p>
          <a:p>
            <a:pPr lvl="0"/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3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Removing and disabling software and services</a:t>
            </a:r>
          </a:p>
        </p:txBody>
      </p:sp>
    </p:spTree>
    <p:extLst>
      <p:ext uri="{BB962C8B-B14F-4D97-AF65-F5344CB8AC3E}">
        <p14:creationId xmlns:p14="http://schemas.microsoft.com/office/powerpoint/2010/main" val="192672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Web Browsing</a:t>
            </a:r>
            <a:r>
              <a:rPr lang="en-US" baseline="0" dirty="0"/>
              <a:t> Preparation and Maintenance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Internet browser</a:t>
            </a:r>
            <a:r>
              <a:rPr lang="en-US" baseline="0" dirty="0"/>
              <a:t> versions</a:t>
            </a:r>
          </a:p>
          <a:p>
            <a:r>
              <a:rPr lang="en-US" baseline="0" dirty="0"/>
              <a:t>Plugins, toolbars, and extensions</a:t>
            </a:r>
          </a:p>
          <a:p>
            <a:r>
              <a:rPr lang="en-US" baseline="0" dirty="0"/>
              <a:t>Autofill</a:t>
            </a:r>
          </a:p>
          <a:p>
            <a:r>
              <a:rPr lang="en-US" baseline="0" dirty="0"/>
              <a:t>Browser security settings</a:t>
            </a:r>
          </a:p>
          <a:p>
            <a:r>
              <a:rPr lang="en-US" baseline="0" dirty="0"/>
              <a:t>Cookies</a:t>
            </a:r>
          </a:p>
        </p:txBody>
      </p:sp>
    </p:spTree>
    <p:extLst>
      <p:ext uri="{BB962C8B-B14F-4D97-AF65-F5344CB8AC3E}">
        <p14:creationId xmlns:p14="http://schemas.microsoft.com/office/powerpoint/2010/main" val="934783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 Internet</a:t>
            </a:r>
            <a:r>
              <a:rPr lang="en-US" baseline="0" dirty="0"/>
              <a:t> Browsing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not visit questionable sites</a:t>
            </a:r>
          </a:p>
          <a:p>
            <a:endParaRPr lang="en-US" dirty="0"/>
          </a:p>
          <a:p>
            <a:r>
              <a:rPr lang="en-US" dirty="0"/>
              <a:t>Limit</a:t>
            </a:r>
            <a:r>
              <a:rPr lang="en-US" baseline="0" dirty="0"/>
              <a:t> the use of personally identifiable information (PII)</a:t>
            </a:r>
          </a:p>
        </p:txBody>
      </p:sp>
    </p:spTree>
    <p:extLst>
      <p:ext uri="{BB962C8B-B14F-4D97-AF65-F5344CB8AC3E}">
        <p14:creationId xmlns:p14="http://schemas.microsoft.com/office/powerpoint/2010/main" val="1931731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Recognizing Secure Websites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Secure sites use Secure Sockets Layer</a:t>
            </a:r>
            <a:r>
              <a:rPr lang="en-US" baseline="0" dirty="0"/>
              <a:t> (SSL) or Transport Layer Security (TLS) to secure transmissions</a:t>
            </a:r>
          </a:p>
          <a:p>
            <a:endParaRPr lang="en-US" baseline="0" dirty="0"/>
          </a:p>
          <a:p>
            <a:r>
              <a:rPr lang="en-US" baseline="0" dirty="0"/>
              <a:t>https:// vs. http://</a:t>
            </a:r>
          </a:p>
          <a:p>
            <a:r>
              <a:rPr lang="en-US" baseline="0" dirty="0"/>
              <a:t>Lock icon</a:t>
            </a:r>
          </a:p>
          <a:p>
            <a:r>
              <a:rPr lang="en-US" baseline="0" dirty="0"/>
              <a:t>Green address bar</a:t>
            </a:r>
          </a:p>
        </p:txBody>
      </p:sp>
    </p:spTree>
    <p:extLst>
      <p:ext uri="{BB962C8B-B14F-4D97-AF65-F5344CB8AC3E}">
        <p14:creationId xmlns:p14="http://schemas.microsoft.com/office/powerpoint/2010/main" val="172764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Recognizing Suspicious Sites, Links,</a:t>
            </a:r>
            <a:r>
              <a:rPr lang="en-US" baseline="0" dirty="0"/>
              <a:t> and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Look for signs of security</a:t>
            </a:r>
          </a:p>
          <a:p>
            <a:r>
              <a:rPr lang="en-US" dirty="0"/>
              <a:t>Incorrect spelling</a:t>
            </a:r>
          </a:p>
          <a:p>
            <a:r>
              <a:rPr lang="en-US" dirty="0"/>
              <a:t>Bad grammar</a:t>
            </a:r>
          </a:p>
          <a:p>
            <a:r>
              <a:rPr lang="en-US" dirty="0"/>
              <a:t>Threats</a:t>
            </a:r>
          </a:p>
          <a:p>
            <a:r>
              <a:rPr lang="en-US" dirty="0"/>
              <a:t>Too</a:t>
            </a:r>
            <a:r>
              <a:rPr lang="en-US" baseline="0" dirty="0"/>
              <a:t> good to be true</a:t>
            </a:r>
          </a:p>
        </p:txBody>
      </p:sp>
    </p:spTree>
    <p:extLst>
      <p:ext uri="{BB962C8B-B14F-4D97-AF65-F5344CB8AC3E}">
        <p14:creationId xmlns:p14="http://schemas.microsoft.com/office/powerpoint/2010/main" val="1817697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Users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Account types</a:t>
            </a:r>
          </a:p>
          <a:p>
            <a:pPr lvl="1"/>
            <a:r>
              <a:rPr lang="en-US" dirty="0"/>
              <a:t>Administrators</a:t>
            </a:r>
          </a:p>
          <a:p>
            <a:pPr lvl="1"/>
            <a:r>
              <a:rPr lang="en-US" dirty="0"/>
              <a:t>Users</a:t>
            </a:r>
          </a:p>
          <a:p>
            <a:pPr lvl="1"/>
            <a:r>
              <a:rPr lang="en-US" dirty="0"/>
              <a:t>Guests</a:t>
            </a:r>
          </a:p>
          <a:p>
            <a:r>
              <a:rPr lang="en-US" dirty="0"/>
              <a:t>Expectations and behaviors</a:t>
            </a:r>
          </a:p>
          <a:p>
            <a:pPr lvl="1"/>
            <a:r>
              <a:rPr lang="en-US" dirty="0"/>
              <a:t>Expectations of privacy</a:t>
            </a:r>
          </a:p>
          <a:p>
            <a:pPr lvl="1"/>
            <a:r>
              <a:rPr lang="en-US" dirty="0"/>
              <a:t>Handling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893838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344</Words>
  <Application>Microsoft Office PowerPoint</Application>
  <PresentationFormat>On-screen Show (4:3)</PresentationFormat>
  <Paragraphs>112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CompTIA IT Fundamentals Study Guide (FC0-U61)</vt:lpstr>
      <vt:lpstr>Chapter 10: Security Best Practices</vt:lpstr>
      <vt:lpstr>Chapter 10: Security Best Practices (con’t.)</vt:lpstr>
      <vt:lpstr>Device Hardening</vt:lpstr>
      <vt:lpstr>Web Browsing Preparation and Maintenance</vt:lpstr>
      <vt:lpstr>Safe Internet Browsing</vt:lpstr>
      <vt:lpstr>Recognizing Secure Websites</vt:lpstr>
      <vt:lpstr>Recognizing Suspicious Sites, Links, and Ads</vt:lpstr>
      <vt:lpstr>Managing Users</vt:lpstr>
      <vt:lpstr>Managing Passwords</vt:lpstr>
      <vt:lpstr>Using Data Encryption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O'Connor, Christine</cp:lastModifiedBy>
  <cp:revision>64</cp:revision>
  <dcterms:created xsi:type="dcterms:W3CDTF">2013-06-05T20:52:46Z</dcterms:created>
  <dcterms:modified xsi:type="dcterms:W3CDTF">2018-07-23T15:03:41Z</dcterms:modified>
</cp:coreProperties>
</file>