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9614" autoAdjust="0"/>
  </p:normalViewPr>
  <p:slideViewPr>
    <p:cSldViewPr snapToGrid="0">
      <p:cViewPr varScale="1">
        <p:scale>
          <a:sx n="88" d="100"/>
          <a:sy n="88" d="100"/>
        </p:scale>
        <p:origin x="494" y="8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84AC11-6FA2-41C0-A9A1-50FAE145C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EACA4-CB4A-4BB1-94DD-F307CD143CE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4544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E222B648-A149-4F97-85D3-3376DEBB5A1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1D26FF8B-5D91-4829-B52F-6919D0F89B9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9054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544FD2B-3149-44B1-AF2E-600F127ABD22}"/>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0EF06B4-C6D0-41E9-AAA9-A6D41507318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73261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73BEAE7-CF56-48CE-AEB8-87403A22EB5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42DDFB8-B1EC-4C4F-88E4-E34250A4CDC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23830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24B75C1-EEB1-48F0-BC22-082A0EA2A86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3FEE1F6-42A2-47DF-8C36-30E7F25B8C5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64910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394D70E-CAB1-444B-AA2C-A6F1FC4B125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BB27820-28D8-4766-94AA-96C8D2262A3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36280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Why would a developer choose to use unreliable delivery over reliable, connection oriented delivery? </a:t>
            </a:r>
            <a:r>
              <a:rPr lang="en-GB" dirty="0"/>
              <a:t>When speed is more important than reliability.</a:t>
            </a:r>
            <a:endParaRPr lang="en-US" b="0" dirty="0"/>
          </a:p>
          <a:p>
            <a:pPr lvl="1"/>
            <a:r>
              <a:rPr lang="en-GB" b="0" dirty="0"/>
              <a:t>What is the purpose of the Window field in a TCP segment? </a:t>
            </a:r>
            <a:r>
              <a:rPr lang="en-GB" dirty="0"/>
              <a:t>Used for flow control (indicates the amount of data that the host can receive before sending another acknowledgement).</a:t>
            </a:r>
            <a:endParaRPr lang="en-US" b="0" dirty="0"/>
          </a:p>
          <a:p>
            <a:pPr lvl="1"/>
            <a:r>
              <a:rPr lang="en-GB" b="0" dirty="0"/>
              <a:t>If the client is in the TIME-WAIT state, is the connection with the server still open? </a:t>
            </a:r>
            <a:r>
              <a:rPr lang="en-GB" dirty="0"/>
              <a:t>Not normally - the server closes the connection when it receives the ACK from the client; if this packet is lost the server connection may still be open.</a:t>
            </a:r>
            <a:endParaRPr lang="en-US" b="0" dirty="0"/>
          </a:p>
          <a:p>
            <a:pPr lvl="1"/>
            <a:r>
              <a:rPr lang="en-GB" b="0" dirty="0"/>
              <a:t>What are the sizes of TCP and UDP headers? </a:t>
            </a:r>
            <a:r>
              <a:rPr lang="en-GB" dirty="0"/>
              <a:t>TCP is 20 bytes (or more) while UDP is 8 bytes.</a:t>
            </a:r>
            <a:endParaRPr lang="en-US" b="0" dirty="0"/>
          </a:p>
          <a:p>
            <a:pPr lvl="1"/>
            <a:r>
              <a:rPr lang="en-GB" b="0" dirty="0"/>
              <a:t>A function of TCP is to handle flow control. What is the purpose of the flow control function? </a:t>
            </a:r>
            <a:r>
              <a:rPr lang="en-GB" dirty="0"/>
              <a:t>Flow control makes sure the sender does not inundate the receiver with data packets.</a:t>
            </a:r>
            <a:endParaRPr lang="en-US" b="0" dirty="0"/>
          </a:p>
          <a:p>
            <a:pPr lvl="1"/>
            <a:r>
              <a:rPr lang="en-GB" b="0" dirty="0"/>
              <a:t>True or false? User Datagram Protocol (UDP), like TCP, uses flow control in the sending of data packets. </a:t>
            </a:r>
            <a:r>
              <a:rPr lang="en-GB" dirty="0"/>
              <a:t>False.</a:t>
            </a:r>
            <a:endParaRPr lang="en-US" b="0" dirty="0"/>
          </a:p>
          <a:p>
            <a:pPr lvl="1"/>
            <a:r>
              <a:rPr lang="en-GB" b="0" dirty="0"/>
              <a:t>Which ports are closely associated with web applications? </a:t>
            </a:r>
            <a:r>
              <a:rPr lang="en-GB" dirty="0"/>
              <a:t>TCP ports 80 (HTTP) and 443 (HTTPS[</a:t>
            </a:r>
            <a:r>
              <a:rPr lang="en-GB" dirty="0" err="1"/>
              <a:t>ecure</a:t>
            </a:r>
            <a:r>
              <a:rPr lang="en-GB" dirty="0"/>
              <a:t>]).</a:t>
            </a:r>
            <a:endParaRPr lang="en-US" b="0" dirty="0"/>
          </a:p>
          <a:p>
            <a:pPr lvl="1"/>
            <a:r>
              <a:rPr lang="en-GB" b="0" dirty="0"/>
              <a:t>A security consultant tells you that the headers used by your organization's database server should be changed. Why might she recommend this? </a:t>
            </a:r>
            <a:r>
              <a:rPr lang="en-GB" dirty="0"/>
              <a:t>The headers may reveal information about the way the database server is configured to a banner grabbing attack.</a:t>
            </a:r>
            <a:endParaRPr lang="en-US" b="0" dirty="0"/>
          </a:p>
          <a:p>
            <a:pPr lvl="1"/>
            <a:r>
              <a:rPr lang="en-GB" b="0" dirty="0"/>
              <a:t>If you wanted to investigate connections on your machine, which utility would you use? </a:t>
            </a:r>
            <a:r>
              <a:rPr lang="en-GB" dirty="0"/>
              <a:t>netstat.</a:t>
            </a:r>
            <a:endParaRPr lang="en-US" b="0" dirty="0"/>
          </a:p>
          <a:p>
            <a:pPr lvl="1"/>
            <a:r>
              <a:rPr lang="en-GB" b="0" dirty="0"/>
              <a:t>You need to audit services made publicly available on a web server. What command-line tool could you use? </a:t>
            </a:r>
            <a:r>
              <a:rPr lang="en-GB" dirty="0"/>
              <a:t>Nmap is an ideal tool for scanning remote hosts to discover which ports they have open and the applications or services running them.</a:t>
            </a:r>
            <a:endParaRPr lang="en-US" b="0" dirty="0"/>
          </a:p>
          <a:p>
            <a:pPr lvl="1"/>
            <a:r>
              <a:rPr lang="en-GB" b="0" dirty="0"/>
              <a:t>You need to </a:t>
            </a:r>
            <a:r>
              <a:rPr lang="en-GB" b="0" dirty="0" err="1"/>
              <a:t>analyze</a:t>
            </a:r>
            <a:r>
              <a:rPr lang="en-GB" b="0" dirty="0"/>
              <a:t> the information saved in a .pcap file. What type of command-line tool or other utility is best-suited to this task? </a:t>
            </a:r>
            <a:r>
              <a:rPr lang="en-GB" dirty="0"/>
              <a:t>This type of file will contain a network packet capture. You could use a command-line tool such as tcpdump to display the contents but a graphical tool such as Wireshark will make analysis easier.</a:t>
            </a:r>
            <a:endParaRPr lang="en-US" b="0" dirty="0"/>
          </a:p>
        </p:txBody>
      </p:sp>
      <p:sp>
        <p:nvSpPr>
          <p:cNvPr id="5" name="Slide Image Placeholder 4">
            <a:extLst>
              <a:ext uri="{FF2B5EF4-FFF2-40B4-BE49-F238E27FC236}">
                <a16:creationId xmlns:a16="http://schemas.microsoft.com/office/drawing/2014/main" id="{52C7293A-51D9-4B33-9564-06D4047B050E}"/>
              </a:ext>
            </a:extLst>
          </p:cNvPr>
          <p:cNvSpPr>
            <a:spLocks noGrp="1" noRot="1" noChangeAspect="1"/>
          </p:cNvSpPr>
          <p:nvPr>
            <p:ph type="sldImg"/>
          </p:nvPr>
        </p:nvSpPr>
        <p:spPr/>
      </p:sp>
    </p:spTree>
    <p:extLst>
      <p:ext uri="{BB962C8B-B14F-4D97-AF65-F5344CB8AC3E}">
        <p14:creationId xmlns:p14="http://schemas.microsoft.com/office/powerpoint/2010/main" val="3995828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1CC4A1-7C47-40A9-8004-51080F631E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FB07FA-B047-42AE-9F28-12FC3CD3DD73}"/>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1267069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0182F891-AF1A-46FB-9328-682ED43A18FC}"/>
              </a:ext>
            </a:extLst>
          </p:cNvPr>
          <p:cNvSpPr>
            <a:spLocks noGrp="1" noRot="1" noChangeAspect="1"/>
          </p:cNvSpPr>
          <p:nvPr>
            <p:ph type="sldImg"/>
          </p:nvPr>
        </p:nvSpPr>
        <p:spPr/>
      </p:sp>
    </p:spTree>
    <p:extLst>
      <p:ext uri="{BB962C8B-B14F-4D97-AF65-F5344CB8AC3E}">
        <p14:creationId xmlns:p14="http://schemas.microsoft.com/office/powerpoint/2010/main" val="1218916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2ED11-E3B0-4C3E-B969-077663BB27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F1220D-B625-4295-89C7-145F3C06EC0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66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98671-B3BA-45EB-997C-2BB68483C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13C53-309A-4B78-A07D-C08AF859DFA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682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C1617D5-8BF5-4866-AF1A-49E9160AC43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7331D1E-FA34-4BF7-AC28-EB690889740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57622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E0B2F-E309-426D-9C6F-06E2AA6B9F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08B42F-11B8-4A36-B67A-E8937B479CF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5401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BEFB0-FA4E-412F-8164-7A393DA85F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D39B46-B906-47E1-97D5-582637B9768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8600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C4D95-7AFD-4A22-868D-2E42C1A09D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F1E7AB-0470-4B7E-B08F-D00BC096E8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4833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1531BCB-69A1-4CC4-9E8D-492F1D19AB3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8BE9AB9-FAAA-4070-9594-223512780B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910493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3.2 TCP and UDP</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3.2 TCP and UDP</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3362361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729D5-10E5-4B04-96F9-C937EE187658}"/>
              </a:ext>
            </a:extLst>
          </p:cNvPr>
          <p:cNvSpPr>
            <a:spLocks noGrp="1"/>
          </p:cNvSpPr>
          <p:nvPr>
            <p:ph type="title"/>
          </p:nvPr>
        </p:nvSpPr>
        <p:spPr/>
        <p:txBody>
          <a:bodyPr/>
          <a:lstStyle/>
          <a:p>
            <a:r>
              <a:rPr lang="en-US"/>
              <a:t>Nmap Host Discovery</a:t>
            </a:r>
            <a:endParaRPr lang="en-US" dirty="0"/>
          </a:p>
        </p:txBody>
      </p:sp>
      <p:sp>
        <p:nvSpPr>
          <p:cNvPr id="4" name="Footer Placeholder 3">
            <a:extLst>
              <a:ext uri="{FF2B5EF4-FFF2-40B4-BE49-F238E27FC236}">
                <a16:creationId xmlns:a16="http://schemas.microsoft.com/office/drawing/2014/main" id="{4D15D4D6-24AC-472C-BB9F-60530F25B086}"/>
              </a:ext>
            </a:extLst>
          </p:cNvPr>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5" name="Slide Number Placeholder 4">
            <a:extLst>
              <a:ext uri="{FF2B5EF4-FFF2-40B4-BE49-F238E27FC236}">
                <a16:creationId xmlns:a16="http://schemas.microsoft.com/office/drawing/2014/main" id="{FF0496DB-87DE-43A4-89E5-E7630FE0B29E}"/>
              </a:ext>
            </a:extLst>
          </p:cNvPr>
          <p:cNvSpPr>
            <a:spLocks noGrp="1"/>
          </p:cNvSpPr>
          <p:nvPr>
            <p:ph type="sldNum" sz="quarter" idx="4"/>
          </p:nvPr>
        </p:nvSpPr>
        <p:spPr>
          <a:xfrm>
            <a:off x="11460163" y="6308725"/>
            <a:ext cx="731837" cy="549275"/>
          </a:xfrm>
        </p:spPr>
        <p:txBody>
          <a:bodyPr/>
          <a:lstStyle/>
          <a:p>
            <a:r>
              <a:rPr lang="en-US" dirty="0"/>
              <a:t>185</a:t>
            </a:r>
          </a:p>
        </p:txBody>
      </p:sp>
      <p:pic>
        <p:nvPicPr>
          <p:cNvPr id="6" name="Content Placeholder 5" descr="Nmap discovery scan">
            <a:extLst>
              <a:ext uri="{FF2B5EF4-FFF2-40B4-BE49-F238E27FC236}">
                <a16:creationId xmlns:a16="http://schemas.microsoft.com/office/drawing/2014/main" id="{4727384D-A153-4AEA-BEFA-A3CA8E2031C9}"/>
              </a:ext>
            </a:extLst>
          </p:cNvPr>
          <p:cNvPicPr>
            <a:picLocks noGrp="1"/>
          </p:cNvPicPr>
          <p:nvPr>
            <p:ph idx="1"/>
          </p:nvPr>
        </p:nvPicPr>
        <p:blipFill rotWithShape="1">
          <a:blip r:embed="rId3">
            <a:extLst>
              <a:ext uri="{28A0092B-C50C-407E-A947-70E740481C1C}">
                <a14:useLocalDpi xmlns:a14="http://schemas.microsoft.com/office/drawing/2010/main" val="0"/>
              </a:ext>
            </a:extLst>
          </a:blip>
          <a:stretch/>
        </p:blipFill>
        <p:spPr bwMode="auto">
          <a:xfrm>
            <a:off x="2157596" y="914400"/>
            <a:ext cx="7846645" cy="5578475"/>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774297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847A9D-4BC7-43D4-9B44-B8B8D70B9676}"/>
              </a:ext>
            </a:extLst>
          </p:cNvPr>
          <p:cNvSpPr>
            <a:spLocks noGrp="1"/>
          </p:cNvSpPr>
          <p:nvPr>
            <p:ph type="title"/>
          </p:nvPr>
        </p:nvSpPr>
        <p:spPr/>
        <p:txBody>
          <a:bodyPr/>
          <a:lstStyle/>
          <a:p>
            <a:r>
              <a:rPr lang="en-US"/>
              <a:t>Nmap Port Scanning</a:t>
            </a:r>
            <a:endParaRPr lang="en-US" dirty="0"/>
          </a:p>
        </p:txBody>
      </p:sp>
      <p:sp>
        <p:nvSpPr>
          <p:cNvPr id="4" name="Footer Placeholder 3">
            <a:extLst>
              <a:ext uri="{FF2B5EF4-FFF2-40B4-BE49-F238E27FC236}">
                <a16:creationId xmlns:a16="http://schemas.microsoft.com/office/drawing/2014/main" id="{FD8F7608-3434-43E3-8FFB-653AB27040A7}"/>
              </a:ext>
            </a:extLst>
          </p:cNvPr>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5" name="Slide Number Placeholder 4">
            <a:extLst>
              <a:ext uri="{FF2B5EF4-FFF2-40B4-BE49-F238E27FC236}">
                <a16:creationId xmlns:a16="http://schemas.microsoft.com/office/drawing/2014/main" id="{C2E45F74-4B09-445D-9348-6EDC267225C3}"/>
              </a:ext>
            </a:extLst>
          </p:cNvPr>
          <p:cNvSpPr>
            <a:spLocks noGrp="1"/>
          </p:cNvSpPr>
          <p:nvPr>
            <p:ph type="sldNum" sz="quarter" idx="4"/>
          </p:nvPr>
        </p:nvSpPr>
        <p:spPr>
          <a:xfrm>
            <a:off x="11460163" y="6308725"/>
            <a:ext cx="731837" cy="549275"/>
          </a:xfrm>
        </p:spPr>
        <p:txBody>
          <a:bodyPr/>
          <a:lstStyle/>
          <a:p>
            <a:r>
              <a:rPr lang="en-US" dirty="0"/>
              <a:t>186</a:t>
            </a:r>
          </a:p>
        </p:txBody>
      </p:sp>
      <p:pic>
        <p:nvPicPr>
          <p:cNvPr id="6" name="Content Placeholder 5" descr="Half-open scanning with Nmap">
            <a:extLst>
              <a:ext uri="{FF2B5EF4-FFF2-40B4-BE49-F238E27FC236}">
                <a16:creationId xmlns:a16="http://schemas.microsoft.com/office/drawing/2014/main" id="{ABE4E420-E407-4ED6-985E-49044C51890A}"/>
              </a:ext>
            </a:extLst>
          </p:cNvPr>
          <p:cNvPicPr>
            <a:picLocks noGrp="1"/>
          </p:cNvPicPr>
          <p:nvPr>
            <p:ph idx="1"/>
          </p:nvPr>
        </p:nvPicPr>
        <p:blipFill rotWithShape="1">
          <a:blip r:embed="rId3">
            <a:extLst>
              <a:ext uri="{28A0092B-C50C-407E-A947-70E740481C1C}">
                <a14:useLocalDpi xmlns:a14="http://schemas.microsoft.com/office/drawing/2010/main" val="0"/>
              </a:ext>
            </a:extLst>
          </a:blip>
          <a:stretch/>
        </p:blipFill>
        <p:spPr bwMode="auto">
          <a:xfrm>
            <a:off x="2157596" y="914400"/>
            <a:ext cx="7846645" cy="5578475"/>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1591701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DD2E50-A8E6-4258-9BBA-BFFBF1B4820A}"/>
              </a:ext>
            </a:extLst>
          </p:cNvPr>
          <p:cNvSpPr>
            <a:spLocks noGrp="1"/>
          </p:cNvSpPr>
          <p:nvPr>
            <p:ph type="title"/>
          </p:nvPr>
        </p:nvSpPr>
        <p:spPr/>
        <p:txBody>
          <a:bodyPr/>
          <a:lstStyle/>
          <a:p>
            <a:r>
              <a:rPr lang="en-US"/>
              <a:t>Nmap OS and Service Fingerprinting</a:t>
            </a:r>
            <a:endParaRPr lang="en-US" dirty="0"/>
          </a:p>
        </p:txBody>
      </p:sp>
      <p:sp>
        <p:nvSpPr>
          <p:cNvPr id="4" name="Footer Placeholder 3">
            <a:extLst>
              <a:ext uri="{FF2B5EF4-FFF2-40B4-BE49-F238E27FC236}">
                <a16:creationId xmlns:a16="http://schemas.microsoft.com/office/drawing/2014/main" id="{3EDEC764-7C9E-4082-983D-4E7DC1F65D1F}"/>
              </a:ext>
            </a:extLst>
          </p:cNvPr>
          <p:cNvSpPr>
            <a:spLocks noGrp="1"/>
          </p:cNvSpPr>
          <p:nvPr>
            <p:ph type="ftr" sz="quarter" idx="3"/>
          </p:nvPr>
        </p:nvSpPr>
        <p:spPr/>
        <p:txBody>
          <a:bodyPr/>
          <a:lstStyle/>
          <a:p>
            <a:r>
              <a:rPr lang="en-US"/>
              <a:t>3.2 TCP and UDP</a:t>
            </a:r>
            <a:endParaRPr lang="en-US" dirty="0"/>
          </a:p>
        </p:txBody>
      </p:sp>
      <p:sp>
        <p:nvSpPr>
          <p:cNvPr id="5" name="Slide Number Placeholder 4">
            <a:extLst>
              <a:ext uri="{FF2B5EF4-FFF2-40B4-BE49-F238E27FC236}">
                <a16:creationId xmlns:a16="http://schemas.microsoft.com/office/drawing/2014/main" id="{B2997BEE-5E01-41D0-8E31-3FD329C108DA}"/>
              </a:ext>
            </a:extLst>
          </p:cNvPr>
          <p:cNvSpPr>
            <a:spLocks noGrp="1"/>
          </p:cNvSpPr>
          <p:nvPr>
            <p:ph type="sldNum" sz="quarter" idx="4"/>
          </p:nvPr>
        </p:nvSpPr>
        <p:spPr/>
        <p:txBody>
          <a:bodyPr/>
          <a:lstStyle/>
          <a:p>
            <a:r>
              <a:rPr lang="en-US" dirty="0"/>
              <a:t>187</a:t>
            </a:r>
          </a:p>
        </p:txBody>
      </p:sp>
      <p:pic>
        <p:nvPicPr>
          <p:cNvPr id="8" name="Content Placeholder 7" descr="OS / service discovery scan performed against a Linux web server">
            <a:extLst>
              <a:ext uri="{FF2B5EF4-FFF2-40B4-BE49-F238E27FC236}">
                <a16:creationId xmlns:a16="http://schemas.microsoft.com/office/drawing/2014/main" id="{D902C877-BC09-4E89-B241-69DAB0AA265D}"/>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2075" y="939520"/>
            <a:ext cx="5943600" cy="4225528"/>
          </a:xfrm>
          <a:prstGeom prst="rect">
            <a:avLst/>
          </a:prstGeom>
          <a:noFill/>
          <a:ln>
            <a:noFill/>
          </a:ln>
        </p:spPr>
      </p:pic>
      <p:pic>
        <p:nvPicPr>
          <p:cNvPr id="10" name="Content Placeholder 9" descr="Nmap intense scan with OS detection performed against a Windows Server">
            <a:extLst>
              <a:ext uri="{FF2B5EF4-FFF2-40B4-BE49-F238E27FC236}">
                <a16:creationId xmlns:a16="http://schemas.microsoft.com/office/drawing/2014/main" id="{3406F8C7-934C-4337-B83B-40ADB38B5475}"/>
              </a:ext>
            </a:extLst>
          </p:cNvPr>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126163" y="1971789"/>
            <a:ext cx="5940425" cy="4223271"/>
          </a:xfrm>
          <a:prstGeom prst="rect">
            <a:avLst/>
          </a:prstGeom>
          <a:noFill/>
          <a:ln>
            <a:noFill/>
          </a:ln>
        </p:spPr>
      </p:pic>
    </p:spTree>
    <p:extLst>
      <p:ext uri="{BB962C8B-B14F-4D97-AF65-F5344CB8AC3E}">
        <p14:creationId xmlns:p14="http://schemas.microsoft.com/office/powerpoint/2010/main" val="3709899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5AF0998-935D-491E-BBFB-7C1AEF5DE87E}"/>
              </a:ext>
            </a:extLst>
          </p:cNvPr>
          <p:cNvSpPr>
            <a:spLocks noGrp="1"/>
          </p:cNvSpPr>
          <p:nvPr>
            <p:ph idx="1"/>
          </p:nvPr>
        </p:nvSpPr>
        <p:spPr/>
        <p:txBody>
          <a:bodyPr>
            <a:normAutofit fontScale="55000" lnSpcReduction="20000"/>
          </a:bodyPr>
          <a:lstStyle/>
          <a:p>
            <a:r>
              <a:rPr lang="en-US" dirty="0"/>
              <a:t>Live capture or open saved capture file</a:t>
            </a:r>
          </a:p>
          <a:p>
            <a:r>
              <a:rPr lang="en-US" dirty="0"/>
              <a:t>Decode a captured frame to reveal its contents in a readable format</a:t>
            </a:r>
          </a:p>
          <a:p>
            <a:r>
              <a:rPr lang="en-US" dirty="0"/>
              <a:t>Identify the most active hosts on the network</a:t>
            </a:r>
          </a:p>
          <a:p>
            <a:r>
              <a:rPr lang="en-US" dirty="0"/>
              <a:t>Isolate hosts producing erroneous packets </a:t>
            </a:r>
          </a:p>
          <a:p>
            <a:r>
              <a:rPr lang="en-US" dirty="0"/>
              <a:t>Identify malicious or unauthorized use of the network</a:t>
            </a:r>
          </a:p>
          <a:p>
            <a:r>
              <a:rPr lang="en-US" dirty="0"/>
              <a:t>Filter traffic and capture packets meeting certain criteria </a:t>
            </a:r>
          </a:p>
          <a:p>
            <a:r>
              <a:rPr lang="en-US" dirty="0"/>
              <a:t>Baselining </a:t>
            </a:r>
          </a:p>
          <a:p>
            <a:r>
              <a:rPr lang="en-US" dirty="0"/>
              <a:t>Generate frames and transmit them onto the network to test network devices and cabling</a:t>
            </a:r>
          </a:p>
          <a:p>
            <a:r>
              <a:rPr lang="en-US" dirty="0"/>
              <a:t>Monitor bandwidth utilization </a:t>
            </a:r>
          </a:p>
          <a:p>
            <a:r>
              <a:rPr lang="en-US" dirty="0"/>
              <a:t>Trigger alarms </a:t>
            </a:r>
          </a:p>
        </p:txBody>
      </p:sp>
      <p:sp>
        <p:nvSpPr>
          <p:cNvPr id="3" name="Title 2">
            <a:extLst>
              <a:ext uri="{FF2B5EF4-FFF2-40B4-BE49-F238E27FC236}">
                <a16:creationId xmlns:a16="http://schemas.microsoft.com/office/drawing/2014/main" id="{51452365-409E-40FD-991B-8CB428BB29F5}"/>
              </a:ext>
            </a:extLst>
          </p:cNvPr>
          <p:cNvSpPr>
            <a:spLocks noGrp="1"/>
          </p:cNvSpPr>
          <p:nvPr>
            <p:ph type="title"/>
          </p:nvPr>
        </p:nvSpPr>
        <p:spPr/>
        <p:txBody>
          <a:bodyPr/>
          <a:lstStyle/>
          <a:p>
            <a:r>
              <a:rPr lang="en-US"/>
              <a:t>Protocol Analyzers</a:t>
            </a:r>
            <a:endParaRPr lang="en-US" dirty="0"/>
          </a:p>
        </p:txBody>
      </p:sp>
      <p:sp>
        <p:nvSpPr>
          <p:cNvPr id="4" name="Footer Placeholder 3">
            <a:extLst>
              <a:ext uri="{FF2B5EF4-FFF2-40B4-BE49-F238E27FC236}">
                <a16:creationId xmlns:a16="http://schemas.microsoft.com/office/drawing/2014/main" id="{C06365C8-C93C-4963-80A4-E4CB4ACAA4ED}"/>
              </a:ext>
            </a:extLst>
          </p:cNvPr>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5" name="Slide Number Placeholder 4">
            <a:extLst>
              <a:ext uri="{FF2B5EF4-FFF2-40B4-BE49-F238E27FC236}">
                <a16:creationId xmlns:a16="http://schemas.microsoft.com/office/drawing/2014/main" id="{641862B0-CD56-41DF-B791-C7BECE489877}"/>
              </a:ext>
            </a:extLst>
          </p:cNvPr>
          <p:cNvSpPr>
            <a:spLocks noGrp="1"/>
          </p:cNvSpPr>
          <p:nvPr>
            <p:ph type="sldNum" sz="quarter" idx="4"/>
          </p:nvPr>
        </p:nvSpPr>
        <p:spPr>
          <a:xfrm>
            <a:off x="11460163" y="6308725"/>
            <a:ext cx="731837" cy="549275"/>
          </a:xfrm>
        </p:spPr>
        <p:txBody>
          <a:bodyPr/>
          <a:lstStyle/>
          <a:p>
            <a:r>
              <a:rPr lang="en-US" dirty="0"/>
              <a:t>188</a:t>
            </a:r>
          </a:p>
        </p:txBody>
      </p:sp>
    </p:spTree>
    <p:extLst>
      <p:ext uri="{BB962C8B-B14F-4D97-AF65-F5344CB8AC3E}">
        <p14:creationId xmlns:p14="http://schemas.microsoft.com/office/powerpoint/2010/main" val="223652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408497-7601-4401-AF69-4CE3F1E3C7B2}"/>
              </a:ext>
            </a:extLst>
          </p:cNvPr>
          <p:cNvSpPr>
            <a:spLocks noGrp="1"/>
          </p:cNvSpPr>
          <p:nvPr>
            <p:ph type="title"/>
          </p:nvPr>
        </p:nvSpPr>
        <p:spPr/>
        <p:txBody>
          <a:bodyPr/>
          <a:lstStyle/>
          <a:p>
            <a:r>
              <a:rPr lang="en-US"/>
              <a:t>Wireshark</a:t>
            </a:r>
            <a:endParaRPr lang="en-US" dirty="0"/>
          </a:p>
        </p:txBody>
      </p:sp>
      <p:sp>
        <p:nvSpPr>
          <p:cNvPr id="4" name="Footer Placeholder 3">
            <a:extLst>
              <a:ext uri="{FF2B5EF4-FFF2-40B4-BE49-F238E27FC236}">
                <a16:creationId xmlns:a16="http://schemas.microsoft.com/office/drawing/2014/main" id="{203CB4C5-C287-4803-9C36-830D45A109DD}"/>
              </a:ext>
            </a:extLst>
          </p:cNvPr>
          <p:cNvSpPr>
            <a:spLocks noGrp="1"/>
          </p:cNvSpPr>
          <p:nvPr>
            <p:ph type="ftr" sz="quarter" idx="3"/>
          </p:nvPr>
        </p:nvSpPr>
        <p:spPr/>
        <p:txBody>
          <a:bodyPr/>
          <a:lstStyle/>
          <a:p>
            <a:r>
              <a:rPr lang="en-US"/>
              <a:t>3.2 TCP and UDP</a:t>
            </a:r>
            <a:endParaRPr lang="en-US" dirty="0"/>
          </a:p>
        </p:txBody>
      </p:sp>
      <p:sp>
        <p:nvSpPr>
          <p:cNvPr id="5" name="Slide Number Placeholder 4">
            <a:extLst>
              <a:ext uri="{FF2B5EF4-FFF2-40B4-BE49-F238E27FC236}">
                <a16:creationId xmlns:a16="http://schemas.microsoft.com/office/drawing/2014/main" id="{DD28692F-7DE1-4F96-8D15-C09F27E1A03F}"/>
              </a:ext>
            </a:extLst>
          </p:cNvPr>
          <p:cNvSpPr>
            <a:spLocks noGrp="1"/>
          </p:cNvSpPr>
          <p:nvPr>
            <p:ph type="sldNum" sz="quarter" idx="4"/>
          </p:nvPr>
        </p:nvSpPr>
        <p:spPr/>
        <p:txBody>
          <a:bodyPr/>
          <a:lstStyle/>
          <a:p>
            <a:r>
              <a:rPr lang="en-US" dirty="0"/>
              <a:t>188</a:t>
            </a:r>
          </a:p>
        </p:txBody>
      </p:sp>
      <p:pic>
        <p:nvPicPr>
          <p:cNvPr id="8" name="Content Placeholder 7" descr="C:\Users\James\Documents\!graphics\n10-007 lab 8 wireshark tcp handshake.png">
            <a:extLst>
              <a:ext uri="{FF2B5EF4-FFF2-40B4-BE49-F238E27FC236}">
                <a16:creationId xmlns:a16="http://schemas.microsoft.com/office/drawing/2014/main" id="{56401833-9607-44F9-BBBB-62E33B80F5E4}"/>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2075" y="948226"/>
            <a:ext cx="5943600" cy="4208115"/>
          </a:xfrm>
          <a:prstGeom prst="rect">
            <a:avLst/>
          </a:prstGeom>
          <a:noFill/>
          <a:ln>
            <a:noFill/>
          </a:ln>
        </p:spPr>
      </p:pic>
      <p:pic>
        <p:nvPicPr>
          <p:cNvPr id="10" name="Content Placeholder 9" descr="Using &quot;Follow TCP Stream&quot; in Wireshark to observe application layer data exchange">
            <a:extLst>
              <a:ext uri="{FF2B5EF4-FFF2-40B4-BE49-F238E27FC236}">
                <a16:creationId xmlns:a16="http://schemas.microsoft.com/office/drawing/2014/main" id="{D94AF4A1-0CDA-4EDC-934B-EDAEB8A2CB17}"/>
              </a:ext>
            </a:extLst>
          </p:cNvPr>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126163" y="2447036"/>
            <a:ext cx="5940425" cy="3725792"/>
          </a:xfrm>
          <a:prstGeom prst="rect">
            <a:avLst/>
          </a:prstGeom>
          <a:noFill/>
          <a:ln>
            <a:noFill/>
          </a:ln>
        </p:spPr>
      </p:pic>
    </p:spTree>
    <p:extLst>
      <p:ext uri="{BB962C8B-B14F-4D97-AF65-F5344CB8AC3E}">
        <p14:creationId xmlns:p14="http://schemas.microsoft.com/office/powerpoint/2010/main" val="502972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4D5A59E-E14F-4B6E-8A76-26B9751FE89C}"/>
              </a:ext>
            </a:extLst>
          </p:cNvPr>
          <p:cNvSpPr>
            <a:spLocks noGrp="1"/>
          </p:cNvSpPr>
          <p:nvPr>
            <p:ph idx="1"/>
          </p:nvPr>
        </p:nvSpPr>
        <p:spPr/>
        <p:txBody>
          <a:bodyPr>
            <a:normAutofit fontScale="47500" lnSpcReduction="20000"/>
          </a:bodyPr>
          <a:lstStyle/>
          <a:p>
            <a:r>
              <a:rPr lang="en-US" dirty="0"/>
              <a:t>TCP provides connection-oriented, guaranteed delivery while UDP provides connectionless, non-guaranteed delivery.</a:t>
            </a:r>
          </a:p>
          <a:p>
            <a:r>
              <a:rPr lang="en-US" dirty="0"/>
              <a:t>TCP and UDP client and server processes use numbered ports. Well-known server ports up to 1023 and registered ports through to 49,151 are maintained by IANA.</a:t>
            </a:r>
          </a:p>
          <a:p>
            <a:r>
              <a:rPr lang="en-US" dirty="0"/>
              <a:t>netstat can be used to investigate listening and active connections on the local machine while Nmap is widely used for probing networks and hosts remotely.</a:t>
            </a:r>
          </a:p>
          <a:p>
            <a:r>
              <a:rPr lang="en-US" dirty="0"/>
              <a:t>Protocol analysis is critical to network monitoring and troubleshooting.</a:t>
            </a:r>
          </a:p>
        </p:txBody>
      </p:sp>
      <p:sp>
        <p:nvSpPr>
          <p:cNvPr id="2" name="Footer Placeholder 1">
            <a:extLst>
              <a:ext uri="{FF2B5EF4-FFF2-40B4-BE49-F238E27FC236}">
                <a16:creationId xmlns:a16="http://schemas.microsoft.com/office/drawing/2014/main" id="{F99408B8-3618-4F6B-9809-D99ADC338D40}"/>
              </a:ext>
            </a:extLst>
          </p:cNvPr>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3" name="Slide Number Placeholder 2">
            <a:extLst>
              <a:ext uri="{FF2B5EF4-FFF2-40B4-BE49-F238E27FC236}">
                <a16:creationId xmlns:a16="http://schemas.microsoft.com/office/drawing/2014/main" id="{50FEB033-9DBE-488E-BAD0-A49C9F25B888}"/>
              </a:ext>
            </a:extLst>
          </p:cNvPr>
          <p:cNvSpPr>
            <a:spLocks noGrp="1"/>
          </p:cNvSpPr>
          <p:nvPr>
            <p:ph type="sldNum" sz="quarter" idx="4"/>
          </p:nvPr>
        </p:nvSpPr>
        <p:spPr>
          <a:xfrm>
            <a:off x="11460163" y="6308725"/>
            <a:ext cx="731837" cy="549275"/>
          </a:xfrm>
        </p:spPr>
        <p:txBody>
          <a:bodyPr/>
          <a:lstStyle/>
          <a:p>
            <a:r>
              <a:rPr lang="en-US" dirty="0"/>
              <a:t>190</a:t>
            </a:r>
          </a:p>
        </p:txBody>
      </p:sp>
    </p:spTree>
    <p:extLst>
      <p:ext uri="{BB962C8B-B14F-4D97-AF65-F5344CB8AC3E}">
        <p14:creationId xmlns:p14="http://schemas.microsoft.com/office/powerpoint/2010/main" val="1761119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1"/>
          <p:cNvSpPr>
            <a:spLocks noGrp="1"/>
          </p:cNvSpPr>
          <p:nvPr>
            <p:ph sz="half" idx="1"/>
          </p:nvPr>
        </p:nvSpPr>
        <p:spPr/>
        <p:txBody>
          <a:bodyPr/>
          <a:lstStyle/>
          <a:p>
            <a:r>
              <a:rPr lang="en-US" altLang="en-US" noProof="0" dirty="0"/>
              <a:t>Lab 8 / TCP and Port Scanning</a:t>
            </a:r>
          </a:p>
        </p:txBody>
      </p:sp>
      <p:sp>
        <p:nvSpPr>
          <p:cNvPr id="2" name="Footer Placeholder 1"/>
          <p:cNvSpPr>
            <a:spLocks noGrp="1"/>
          </p:cNvSpPr>
          <p:nvPr>
            <p:ph type="ftr" sz="quarter" idx="3"/>
          </p:nvPr>
        </p:nvSpPr>
        <p:spPr>
          <a:xfrm>
            <a:off x="0" y="6537325"/>
            <a:ext cx="12192000" cy="320675"/>
          </a:xfrm>
        </p:spPr>
        <p:txBody>
          <a:bodyPr/>
          <a:lstStyle/>
          <a:p>
            <a:r>
              <a:rPr lang="en-US"/>
              <a:t>3.2 TCP and UDP</a:t>
            </a:r>
            <a:endParaRPr lang="en-US" dirty="0"/>
          </a:p>
        </p:txBody>
      </p:sp>
    </p:spTree>
    <p:extLst>
      <p:ext uri="{BB962C8B-B14F-4D97-AF65-F5344CB8AC3E}">
        <p14:creationId xmlns:p14="http://schemas.microsoft.com/office/powerpoint/2010/main" val="3591820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29AD0C4-C667-4477-A5AF-EE082ADE0124}"/>
              </a:ext>
            </a:extLst>
          </p:cNvPr>
          <p:cNvSpPr>
            <a:spLocks noGrp="1"/>
          </p:cNvSpPr>
          <p:nvPr>
            <p:ph idx="1"/>
          </p:nvPr>
        </p:nvSpPr>
        <p:spPr/>
        <p:txBody>
          <a:bodyPr>
            <a:normAutofit fontScale="77500" lnSpcReduction="20000"/>
          </a:bodyPr>
          <a:lstStyle/>
          <a:p>
            <a:r>
              <a:rPr lang="en-US" dirty="0"/>
              <a:t>Describe the functions of TCP and UDP and the characteristics of connection-oriented versus connectionless protocols</a:t>
            </a:r>
          </a:p>
          <a:p>
            <a:r>
              <a:rPr lang="en-US" dirty="0"/>
              <a:t>Identify "well-known" ports</a:t>
            </a:r>
          </a:p>
          <a:p>
            <a:r>
              <a:rPr lang="en-US" dirty="0"/>
              <a:t>Use netstat and Nmap to identify open connections and services</a:t>
            </a:r>
          </a:p>
          <a:p>
            <a:r>
              <a:rPr lang="en-US" dirty="0"/>
              <a:t>Use a protocol analyzer to monitor network traffic</a:t>
            </a:r>
          </a:p>
        </p:txBody>
      </p:sp>
      <p:sp>
        <p:nvSpPr>
          <p:cNvPr id="2" name="Footer Placeholder 1"/>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177</a:t>
            </a:r>
          </a:p>
        </p:txBody>
      </p:sp>
    </p:spTree>
    <p:extLst>
      <p:ext uri="{BB962C8B-B14F-4D97-AF65-F5344CB8AC3E}">
        <p14:creationId xmlns:p14="http://schemas.microsoft.com/office/powerpoint/2010/main" val="355058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noProof="0"/>
              <a:t>Transmission Control Protocol (TCP)</a:t>
            </a:r>
            <a:endParaRPr lang="en-US" noProof="0" dirty="0"/>
          </a:p>
        </p:txBody>
      </p:sp>
      <p:sp>
        <p:nvSpPr>
          <p:cNvPr id="3" name="Content Placeholder 2"/>
          <p:cNvSpPr>
            <a:spLocks noGrp="1"/>
          </p:cNvSpPr>
          <p:nvPr>
            <p:ph sz="half" idx="1"/>
          </p:nvPr>
        </p:nvSpPr>
        <p:spPr/>
        <p:txBody>
          <a:bodyPr>
            <a:normAutofit fontScale="85000" lnSpcReduction="10000"/>
          </a:bodyPr>
          <a:lstStyle/>
          <a:p>
            <a:r>
              <a:rPr lang="en-US" noProof="0" dirty="0"/>
              <a:t>Connection-oriented, guaranteed delivery</a:t>
            </a:r>
          </a:p>
          <a:p>
            <a:r>
              <a:rPr lang="en-US" noProof="0" dirty="0"/>
              <a:t>3-way handshake</a:t>
            </a:r>
          </a:p>
          <a:p>
            <a:pPr lvl="1"/>
            <a:r>
              <a:rPr lang="en-US" noProof="0" dirty="0"/>
              <a:t>SYN</a:t>
            </a:r>
          </a:p>
          <a:p>
            <a:pPr lvl="1"/>
            <a:r>
              <a:rPr lang="en-US" noProof="0" dirty="0"/>
              <a:t>SYN/ACK</a:t>
            </a:r>
          </a:p>
          <a:p>
            <a:pPr lvl="1"/>
            <a:r>
              <a:rPr lang="en-US" noProof="0" dirty="0"/>
              <a:t>ACK</a:t>
            </a:r>
          </a:p>
          <a:p>
            <a:r>
              <a:rPr lang="en-US" noProof="0" dirty="0"/>
              <a:t>Periodic acknowledgements to ensure reliability</a:t>
            </a:r>
          </a:p>
          <a:p>
            <a:endParaRPr lang="en-US" noProof="0" dirty="0"/>
          </a:p>
        </p:txBody>
      </p:sp>
      <p:pic>
        <p:nvPicPr>
          <p:cNvPr id="10246" name="Content Placeholder 7" descr="Observing the 3-way handshake with a protocol analyze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6126163" y="1262197"/>
            <a:ext cx="5940425" cy="4882880"/>
          </a:xfrm>
        </p:spPr>
      </p:pic>
      <p:sp>
        <p:nvSpPr>
          <p:cNvPr id="2" name="Footer Placeholder 1"/>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178</a:t>
            </a:r>
          </a:p>
        </p:txBody>
      </p:sp>
    </p:spTree>
    <p:extLst>
      <p:ext uri="{BB962C8B-B14F-4D97-AF65-F5344CB8AC3E}">
        <p14:creationId xmlns:p14="http://schemas.microsoft.com/office/powerpoint/2010/main" val="1775298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TCP Segment Header</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179</a:t>
            </a:r>
          </a:p>
        </p:txBody>
      </p:sp>
      <p:grpSp>
        <p:nvGrpSpPr>
          <p:cNvPr id="11269" name="Group 34"/>
          <p:cNvGrpSpPr>
            <a:grpSpLocks/>
          </p:cNvGrpSpPr>
          <p:nvPr/>
        </p:nvGrpSpPr>
        <p:grpSpPr bwMode="auto">
          <a:xfrm>
            <a:off x="1540577" y="908051"/>
            <a:ext cx="9084486" cy="5491163"/>
            <a:chOff x="16577" y="908664"/>
            <a:chExt cx="9084231" cy="5490732"/>
          </a:xfrm>
        </p:grpSpPr>
        <p:sp>
          <p:nvSpPr>
            <p:cNvPr id="11270" name="Rectangle 28"/>
            <p:cNvSpPr>
              <a:spLocks noChangeArrowheads="1"/>
            </p:cNvSpPr>
            <p:nvPr/>
          </p:nvSpPr>
          <p:spPr bwMode="auto">
            <a:xfrm>
              <a:off x="251424" y="5499276"/>
              <a:ext cx="8641152" cy="900120"/>
            </a:xfrm>
            <a:prstGeom prst="rect">
              <a:avLst/>
            </a:prstGeom>
            <a:noFill/>
            <a:ln w="12700" algn="ctr">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GB" altLang="en-US" sz="1800">
                <a:solidFill>
                  <a:schemeClr val="tx1"/>
                </a:solidFill>
                <a:ea typeface="Verdana" panose="020B0604030504040204" pitchFamily="34" charset="0"/>
                <a:cs typeface="Verdana" panose="020B0604030504040204" pitchFamily="34" charset="0"/>
              </a:endParaRPr>
            </a:p>
            <a:p>
              <a:pPr algn="ctr">
                <a:lnSpc>
                  <a:spcPct val="100000"/>
                </a:lnSpc>
                <a:spcBef>
                  <a:spcPct val="0"/>
                </a:spcBef>
                <a:spcAft>
                  <a:spcPct val="0"/>
                </a:spcAft>
                <a:buClrTx/>
                <a:buFontTx/>
                <a:buNone/>
              </a:pPr>
              <a:r>
                <a:rPr lang="en-GB" altLang="en-US" sz="1800">
                  <a:solidFill>
                    <a:schemeClr val="tx1"/>
                  </a:solidFill>
                  <a:ea typeface="Verdana" panose="020B0604030504040204" pitchFamily="34" charset="0"/>
                  <a:cs typeface="Verdana" panose="020B0604030504040204" pitchFamily="34" charset="0"/>
                </a:rPr>
                <a:t>Data</a:t>
              </a:r>
            </a:p>
          </p:txBody>
        </p:sp>
        <p:sp>
          <p:nvSpPr>
            <p:cNvPr id="7" name="Rectangle 6"/>
            <p:cNvSpPr/>
            <p:nvPr/>
          </p:nvSpPr>
          <p:spPr bwMode="auto">
            <a:xfrm>
              <a:off x="250818" y="1268999"/>
              <a:ext cx="4321054" cy="719081"/>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Source Port</a:t>
              </a:r>
            </a:p>
          </p:txBody>
        </p:sp>
        <p:sp>
          <p:nvSpPr>
            <p:cNvPr id="13" name="Rectangle 12"/>
            <p:cNvSpPr/>
            <p:nvPr/>
          </p:nvSpPr>
          <p:spPr bwMode="auto">
            <a:xfrm>
              <a:off x="4571872" y="1268999"/>
              <a:ext cx="4321054" cy="719081"/>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Destination Port</a:t>
              </a:r>
            </a:p>
          </p:txBody>
        </p:sp>
        <p:sp>
          <p:nvSpPr>
            <p:cNvPr id="20" name="Rectangle 19"/>
            <p:cNvSpPr/>
            <p:nvPr/>
          </p:nvSpPr>
          <p:spPr bwMode="auto">
            <a:xfrm>
              <a:off x="250818" y="1988079"/>
              <a:ext cx="8642108" cy="720668"/>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Sequence Number</a:t>
              </a:r>
            </a:p>
          </p:txBody>
        </p:sp>
        <p:sp>
          <p:nvSpPr>
            <p:cNvPr id="25" name="Rectangle 24"/>
            <p:cNvSpPr/>
            <p:nvPr/>
          </p:nvSpPr>
          <p:spPr bwMode="auto">
            <a:xfrm>
              <a:off x="250818" y="2708748"/>
              <a:ext cx="8642108" cy="720668"/>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Acknowledgement Number</a:t>
              </a:r>
            </a:p>
          </p:txBody>
        </p:sp>
        <p:sp>
          <p:nvSpPr>
            <p:cNvPr id="26" name="Rectangle 25"/>
            <p:cNvSpPr/>
            <p:nvPr/>
          </p:nvSpPr>
          <p:spPr bwMode="auto">
            <a:xfrm>
              <a:off x="250818" y="3429416"/>
              <a:ext cx="1008035" cy="719082"/>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sz="1400" dirty="0">
                  <a:latin typeface="Verdana" pitchFamily="34" charset="0"/>
                  <a:ea typeface="Verdana" pitchFamily="34" charset="0"/>
                  <a:cs typeface="Verdana" pitchFamily="34" charset="0"/>
                </a:rPr>
                <a:t>Length (Data Offset)</a:t>
              </a:r>
            </a:p>
          </p:txBody>
        </p:sp>
        <p:sp>
          <p:nvSpPr>
            <p:cNvPr id="28" name="Rectangle 27"/>
            <p:cNvSpPr/>
            <p:nvPr/>
          </p:nvSpPr>
          <p:spPr bwMode="auto">
            <a:xfrm>
              <a:off x="250818" y="4869166"/>
              <a:ext cx="8642108" cy="720668"/>
            </a:xfrm>
            <a:prstGeom prst="rect">
              <a:avLst/>
            </a:prstGeom>
            <a:solidFill>
              <a:schemeClr val="accent2"/>
            </a:solidFill>
            <a:ln w="12700" cap="flat" cmpd="sng" algn="ctr">
              <a:solidFill>
                <a:schemeClr val="accent6"/>
              </a:solidFill>
              <a:prstDash val="dash"/>
              <a:round/>
              <a:headEnd type="none" w="med" len="med"/>
              <a:tailEnd type="none" w="med" len="med"/>
            </a:ln>
            <a:effectLst/>
          </p:spPr>
          <p:txBody>
            <a:bodyPr/>
            <a:lstStyle/>
            <a:p>
              <a:pPr algn="ctr">
                <a:defRPr/>
              </a:pPr>
              <a:r>
                <a:rPr lang="en-GB" dirty="0">
                  <a:solidFill>
                    <a:schemeClr val="accent6"/>
                  </a:solidFill>
                  <a:latin typeface="Verdana" pitchFamily="34" charset="0"/>
                  <a:ea typeface="Verdana" pitchFamily="34" charset="0"/>
                  <a:cs typeface="Verdana" pitchFamily="34" charset="0"/>
                </a:rPr>
                <a:t>Options</a:t>
              </a:r>
            </a:p>
          </p:txBody>
        </p:sp>
        <p:sp>
          <p:nvSpPr>
            <p:cNvPr id="30" name="TextBox 29"/>
            <p:cNvSpPr txBox="1"/>
            <p:nvPr/>
          </p:nvSpPr>
          <p:spPr>
            <a:xfrm>
              <a:off x="16577" y="908664"/>
              <a:ext cx="314500" cy="400079"/>
            </a:xfrm>
            <a:prstGeom prst="rect">
              <a:avLst/>
            </a:prstGeom>
            <a:noFill/>
          </p:spPr>
          <p:txBody>
            <a:bodyPr wrap="none">
              <a:spAutoFit/>
            </a:bodyPr>
            <a:lstStyle/>
            <a:p>
              <a:pPr algn="ctr">
                <a:defRPr/>
              </a:pPr>
              <a:r>
                <a:rPr lang="en-GB" sz="2000" dirty="0">
                  <a:latin typeface="+mj-lt"/>
                </a:rPr>
                <a:t>0</a:t>
              </a:r>
            </a:p>
          </p:txBody>
        </p:sp>
        <p:sp>
          <p:nvSpPr>
            <p:cNvPr id="31" name="TextBox 30"/>
            <p:cNvSpPr txBox="1"/>
            <p:nvPr/>
          </p:nvSpPr>
          <p:spPr>
            <a:xfrm>
              <a:off x="1101603" y="908664"/>
              <a:ext cx="314500" cy="400079"/>
            </a:xfrm>
            <a:prstGeom prst="rect">
              <a:avLst/>
            </a:prstGeom>
            <a:noFill/>
          </p:spPr>
          <p:txBody>
            <a:bodyPr wrap="none">
              <a:spAutoFit/>
            </a:bodyPr>
            <a:lstStyle/>
            <a:p>
              <a:pPr algn="ctr">
                <a:defRPr/>
              </a:pPr>
              <a:r>
                <a:rPr lang="en-GB" sz="2000" dirty="0">
                  <a:latin typeface="+mj-lt"/>
                </a:rPr>
                <a:t>4</a:t>
              </a:r>
            </a:p>
          </p:txBody>
        </p:sp>
        <p:sp>
          <p:nvSpPr>
            <p:cNvPr id="32" name="TextBox 31"/>
            <p:cNvSpPr txBox="1"/>
            <p:nvPr/>
          </p:nvSpPr>
          <p:spPr>
            <a:xfrm>
              <a:off x="2181865" y="908664"/>
              <a:ext cx="314500" cy="400079"/>
            </a:xfrm>
            <a:prstGeom prst="rect">
              <a:avLst/>
            </a:prstGeom>
            <a:noFill/>
          </p:spPr>
          <p:txBody>
            <a:bodyPr wrap="none">
              <a:spAutoFit/>
            </a:bodyPr>
            <a:lstStyle/>
            <a:p>
              <a:pPr algn="ctr">
                <a:defRPr/>
              </a:pPr>
              <a:r>
                <a:rPr lang="en-GB" sz="2000" dirty="0">
                  <a:latin typeface="+mj-lt"/>
                </a:rPr>
                <a:t>8</a:t>
              </a:r>
            </a:p>
          </p:txBody>
        </p:sp>
        <p:sp>
          <p:nvSpPr>
            <p:cNvPr id="33" name="TextBox 32"/>
            <p:cNvSpPr txBox="1"/>
            <p:nvPr/>
          </p:nvSpPr>
          <p:spPr>
            <a:xfrm>
              <a:off x="4344146" y="908664"/>
              <a:ext cx="444340" cy="400079"/>
            </a:xfrm>
            <a:prstGeom prst="rect">
              <a:avLst/>
            </a:prstGeom>
            <a:noFill/>
          </p:spPr>
          <p:txBody>
            <a:bodyPr wrap="none">
              <a:spAutoFit/>
            </a:bodyPr>
            <a:lstStyle/>
            <a:p>
              <a:pPr algn="ctr">
                <a:defRPr/>
              </a:pPr>
              <a:r>
                <a:rPr lang="en-GB" sz="2000" dirty="0">
                  <a:latin typeface="+mj-lt"/>
                </a:rPr>
                <a:t>16</a:t>
              </a:r>
            </a:p>
          </p:txBody>
        </p:sp>
        <p:sp>
          <p:nvSpPr>
            <p:cNvPr id="34" name="TextBox 33"/>
            <p:cNvSpPr txBox="1"/>
            <p:nvPr/>
          </p:nvSpPr>
          <p:spPr>
            <a:xfrm>
              <a:off x="8656468" y="908664"/>
              <a:ext cx="444340" cy="400079"/>
            </a:xfrm>
            <a:prstGeom prst="rect">
              <a:avLst/>
            </a:prstGeom>
            <a:noFill/>
          </p:spPr>
          <p:txBody>
            <a:bodyPr wrap="none">
              <a:spAutoFit/>
            </a:bodyPr>
            <a:lstStyle/>
            <a:p>
              <a:pPr algn="ctr">
                <a:defRPr/>
              </a:pPr>
              <a:r>
                <a:rPr lang="en-GB" sz="2000" dirty="0">
                  <a:latin typeface="+mj-lt"/>
                </a:rPr>
                <a:t>32</a:t>
              </a:r>
            </a:p>
          </p:txBody>
        </p:sp>
        <p:sp>
          <p:nvSpPr>
            <p:cNvPr id="29" name="Rectangle 28"/>
            <p:cNvSpPr/>
            <p:nvPr/>
          </p:nvSpPr>
          <p:spPr bwMode="auto">
            <a:xfrm>
              <a:off x="4571872" y="3429416"/>
              <a:ext cx="4321054" cy="720668"/>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Window</a:t>
              </a:r>
            </a:p>
          </p:txBody>
        </p:sp>
        <p:sp>
          <p:nvSpPr>
            <p:cNvPr id="35" name="Rectangle 34"/>
            <p:cNvSpPr/>
            <p:nvPr/>
          </p:nvSpPr>
          <p:spPr bwMode="auto">
            <a:xfrm>
              <a:off x="1258853" y="3431004"/>
              <a:ext cx="1662065" cy="720668"/>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Reserved</a:t>
              </a:r>
            </a:p>
          </p:txBody>
        </p:sp>
        <p:sp>
          <p:nvSpPr>
            <p:cNvPr id="36" name="Rectangle 35"/>
            <p:cNvSpPr/>
            <p:nvPr/>
          </p:nvSpPr>
          <p:spPr bwMode="auto">
            <a:xfrm>
              <a:off x="250818" y="4151672"/>
              <a:ext cx="4321054" cy="719081"/>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Checksum</a:t>
              </a:r>
            </a:p>
          </p:txBody>
        </p:sp>
        <p:sp>
          <p:nvSpPr>
            <p:cNvPr id="37" name="Rectangle 36"/>
            <p:cNvSpPr/>
            <p:nvPr/>
          </p:nvSpPr>
          <p:spPr bwMode="auto">
            <a:xfrm>
              <a:off x="4571872" y="4151672"/>
              <a:ext cx="4321054" cy="719081"/>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Urgent Pointer</a:t>
              </a:r>
            </a:p>
          </p:txBody>
        </p:sp>
        <p:sp>
          <p:nvSpPr>
            <p:cNvPr id="39" name="Rectangle 38"/>
            <p:cNvSpPr/>
            <p:nvPr/>
          </p:nvSpPr>
          <p:spPr bwMode="auto">
            <a:xfrm>
              <a:off x="2922506" y="3431004"/>
              <a:ext cx="1660478" cy="720668"/>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Flags</a:t>
              </a:r>
            </a:p>
          </p:txBody>
        </p:sp>
      </p:grpSp>
    </p:spTree>
    <p:extLst>
      <p:ext uri="{BB962C8B-B14F-4D97-AF65-F5344CB8AC3E}">
        <p14:creationId xmlns:p14="http://schemas.microsoft.com/office/powerpoint/2010/main" val="3812210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6E3B99B-DE9D-42F6-BF56-D07FDE00CAF9}"/>
              </a:ext>
            </a:extLst>
          </p:cNvPr>
          <p:cNvSpPr>
            <a:spLocks noGrp="1"/>
          </p:cNvSpPr>
          <p:nvPr>
            <p:ph idx="1"/>
          </p:nvPr>
        </p:nvSpPr>
        <p:spPr/>
        <p:txBody>
          <a:bodyPr>
            <a:normAutofit fontScale="55000" lnSpcReduction="20000"/>
          </a:bodyPr>
          <a:lstStyle/>
          <a:p>
            <a:r>
              <a:rPr lang="en-US" dirty="0"/>
              <a:t>Flow control</a:t>
            </a:r>
          </a:p>
          <a:p>
            <a:pPr lvl="1"/>
            <a:r>
              <a:rPr lang="en-US" dirty="0"/>
              <a:t>Receiving host sets receive window to tell sender how many segments it can process</a:t>
            </a:r>
          </a:p>
          <a:p>
            <a:pPr lvl="1"/>
            <a:r>
              <a:rPr lang="en-US" dirty="0"/>
              <a:t>Reducing the receive window allows receiver to tell sender “slow down”</a:t>
            </a:r>
          </a:p>
          <a:p>
            <a:pPr lvl="1"/>
            <a:r>
              <a:rPr lang="en-US" dirty="0"/>
              <a:t>The sender uses sliding window to work out  how many segments it can send without waiting for ACKs </a:t>
            </a:r>
          </a:p>
          <a:p>
            <a:r>
              <a:rPr lang="en-US" dirty="0"/>
              <a:t>Connection “teardown</a:t>
            </a:r>
          </a:p>
          <a:p>
            <a:pPr lvl="1"/>
            <a:r>
              <a:rPr lang="en-US" dirty="0"/>
              <a:t>Client sends a FIN segment to the server and enters FIN-WAIT1 state</a:t>
            </a:r>
          </a:p>
          <a:p>
            <a:pPr lvl="1"/>
            <a:r>
              <a:rPr lang="en-US" dirty="0"/>
              <a:t>Server responds with an ACK segment and enters CLOSE-WAIT state</a:t>
            </a:r>
          </a:p>
          <a:p>
            <a:pPr lvl="1"/>
            <a:r>
              <a:rPr lang="en-US" dirty="0"/>
              <a:t>Client receives ACK and enters FIN-WAIT2 state; server sends its own FIN segment and goes to LAST-ACK state</a:t>
            </a:r>
          </a:p>
          <a:p>
            <a:pPr lvl="1"/>
            <a:r>
              <a:rPr lang="en-US" dirty="0"/>
              <a:t>Client responds with ACK and enters TIME-WAIT; after a defined period, the client closes its connection.</a:t>
            </a:r>
          </a:p>
          <a:p>
            <a:pPr lvl="1"/>
            <a:r>
              <a:rPr lang="en-US" dirty="0"/>
              <a:t>Server closes connection when it receives the ACK from client</a:t>
            </a:r>
          </a:p>
          <a:p>
            <a:r>
              <a:rPr lang="en-US" dirty="0"/>
              <a:t>Connection reset (RST)</a:t>
            </a:r>
          </a:p>
        </p:txBody>
      </p:sp>
      <p:sp>
        <p:nvSpPr>
          <p:cNvPr id="3" name="Title 2">
            <a:extLst>
              <a:ext uri="{FF2B5EF4-FFF2-40B4-BE49-F238E27FC236}">
                <a16:creationId xmlns:a16="http://schemas.microsoft.com/office/drawing/2014/main" id="{4D354634-99AD-49EC-9648-0E6654BAD287}"/>
              </a:ext>
            </a:extLst>
          </p:cNvPr>
          <p:cNvSpPr>
            <a:spLocks noGrp="1"/>
          </p:cNvSpPr>
          <p:nvPr>
            <p:ph type="title"/>
          </p:nvPr>
        </p:nvSpPr>
        <p:spPr/>
        <p:txBody>
          <a:bodyPr/>
          <a:lstStyle/>
          <a:p>
            <a:r>
              <a:rPr lang="en-US" dirty="0"/>
              <a:t>Flow Control and Teardown</a:t>
            </a:r>
          </a:p>
        </p:txBody>
      </p:sp>
      <p:sp>
        <p:nvSpPr>
          <p:cNvPr id="4" name="Footer Placeholder 3">
            <a:extLst>
              <a:ext uri="{FF2B5EF4-FFF2-40B4-BE49-F238E27FC236}">
                <a16:creationId xmlns:a16="http://schemas.microsoft.com/office/drawing/2014/main" id="{17B7E9A7-93A3-4273-A3B7-8BA5A89BFC28}"/>
              </a:ext>
            </a:extLst>
          </p:cNvPr>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5" name="Slide Number Placeholder 4">
            <a:extLst>
              <a:ext uri="{FF2B5EF4-FFF2-40B4-BE49-F238E27FC236}">
                <a16:creationId xmlns:a16="http://schemas.microsoft.com/office/drawing/2014/main" id="{333BE7B6-BB84-4E10-9CF7-995286424706}"/>
              </a:ext>
            </a:extLst>
          </p:cNvPr>
          <p:cNvSpPr>
            <a:spLocks noGrp="1"/>
          </p:cNvSpPr>
          <p:nvPr>
            <p:ph type="sldNum" sz="quarter" idx="4"/>
          </p:nvPr>
        </p:nvSpPr>
        <p:spPr>
          <a:xfrm>
            <a:off x="11460163" y="6308725"/>
            <a:ext cx="731837" cy="549275"/>
          </a:xfrm>
        </p:spPr>
        <p:txBody>
          <a:bodyPr/>
          <a:lstStyle/>
          <a:p>
            <a:r>
              <a:rPr lang="en-US" dirty="0"/>
              <a:t>180</a:t>
            </a:r>
          </a:p>
        </p:txBody>
      </p:sp>
    </p:spTree>
    <p:extLst>
      <p:ext uri="{BB962C8B-B14F-4D97-AF65-F5344CB8AC3E}">
        <p14:creationId xmlns:p14="http://schemas.microsoft.com/office/powerpoint/2010/main" val="388301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lstStyle/>
          <a:p>
            <a:r>
              <a:rPr lang="en-US" altLang="en-US" noProof="0"/>
              <a:t>Connectionless, non-guaranteed delivery</a:t>
            </a:r>
          </a:p>
          <a:p>
            <a:r>
              <a:rPr lang="en-US" altLang="en-US" noProof="0"/>
              <a:t>Lightweight header</a:t>
            </a:r>
            <a:endParaRPr lang="en-US" altLang="en-US" noProof="0" dirty="0"/>
          </a:p>
        </p:txBody>
      </p:sp>
      <p:sp>
        <p:nvSpPr>
          <p:cNvPr id="12290" name="Title 1"/>
          <p:cNvSpPr>
            <a:spLocks noGrp="1"/>
          </p:cNvSpPr>
          <p:nvPr>
            <p:ph type="title"/>
          </p:nvPr>
        </p:nvSpPr>
        <p:spPr/>
        <p:txBody>
          <a:bodyPr/>
          <a:lstStyle/>
          <a:p>
            <a:r>
              <a:rPr lang="en-US" altLang="en-US" noProof="0"/>
              <a:t>User Datagram Protocol (UDP)</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181</a:t>
            </a:r>
          </a:p>
        </p:txBody>
      </p:sp>
      <p:grpSp>
        <p:nvGrpSpPr>
          <p:cNvPr id="12294" name="Group 34"/>
          <p:cNvGrpSpPr>
            <a:grpSpLocks/>
          </p:cNvGrpSpPr>
          <p:nvPr/>
        </p:nvGrpSpPr>
        <p:grpSpPr bwMode="auto">
          <a:xfrm>
            <a:off x="1540577" y="3185699"/>
            <a:ext cx="9084486" cy="2713038"/>
            <a:chOff x="16577" y="908664"/>
            <a:chExt cx="9084231" cy="2712762"/>
          </a:xfrm>
        </p:grpSpPr>
        <p:sp>
          <p:nvSpPr>
            <p:cNvPr id="12295" name="Rectangle 28"/>
            <p:cNvSpPr>
              <a:spLocks noChangeArrowheads="1"/>
            </p:cNvSpPr>
            <p:nvPr/>
          </p:nvSpPr>
          <p:spPr bwMode="auto">
            <a:xfrm>
              <a:off x="250817" y="2721306"/>
              <a:ext cx="8641152" cy="900120"/>
            </a:xfrm>
            <a:prstGeom prst="rect">
              <a:avLst/>
            </a:prstGeom>
            <a:noFill/>
            <a:ln w="12700" algn="ctr">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GB" altLang="en-US" sz="1800">
                <a:solidFill>
                  <a:schemeClr val="tx1"/>
                </a:solidFill>
                <a:ea typeface="Verdana" panose="020B0604030504040204" pitchFamily="34" charset="0"/>
                <a:cs typeface="Verdana" panose="020B0604030504040204" pitchFamily="34" charset="0"/>
              </a:endParaRPr>
            </a:p>
            <a:p>
              <a:pPr algn="ctr">
                <a:lnSpc>
                  <a:spcPct val="100000"/>
                </a:lnSpc>
                <a:spcBef>
                  <a:spcPct val="0"/>
                </a:spcBef>
                <a:spcAft>
                  <a:spcPct val="0"/>
                </a:spcAft>
                <a:buClrTx/>
                <a:buFontTx/>
                <a:buNone/>
              </a:pPr>
              <a:r>
                <a:rPr lang="en-GB" altLang="en-US" sz="1800">
                  <a:solidFill>
                    <a:schemeClr val="tx1"/>
                  </a:solidFill>
                  <a:ea typeface="Verdana" panose="020B0604030504040204" pitchFamily="34" charset="0"/>
                  <a:cs typeface="Verdana" panose="020B0604030504040204" pitchFamily="34" charset="0"/>
                </a:rPr>
                <a:t>Data</a:t>
              </a:r>
            </a:p>
          </p:txBody>
        </p:sp>
        <p:sp>
          <p:nvSpPr>
            <p:cNvPr id="8" name="Rectangle 7"/>
            <p:cNvSpPr/>
            <p:nvPr/>
          </p:nvSpPr>
          <p:spPr bwMode="auto">
            <a:xfrm>
              <a:off x="250818" y="1268990"/>
              <a:ext cx="4321054" cy="719064"/>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Source Port</a:t>
              </a:r>
            </a:p>
          </p:txBody>
        </p:sp>
        <p:sp>
          <p:nvSpPr>
            <p:cNvPr id="9" name="Rectangle 8"/>
            <p:cNvSpPr/>
            <p:nvPr/>
          </p:nvSpPr>
          <p:spPr bwMode="auto">
            <a:xfrm>
              <a:off x="4571872" y="1268990"/>
              <a:ext cx="4321054" cy="719064"/>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Destination Port</a:t>
              </a:r>
            </a:p>
          </p:txBody>
        </p:sp>
        <p:sp>
          <p:nvSpPr>
            <p:cNvPr id="10" name="TextBox 9"/>
            <p:cNvSpPr txBox="1"/>
            <p:nvPr/>
          </p:nvSpPr>
          <p:spPr>
            <a:xfrm>
              <a:off x="16577" y="908664"/>
              <a:ext cx="314500" cy="400069"/>
            </a:xfrm>
            <a:prstGeom prst="rect">
              <a:avLst/>
            </a:prstGeom>
            <a:noFill/>
          </p:spPr>
          <p:txBody>
            <a:bodyPr wrap="none">
              <a:spAutoFit/>
            </a:bodyPr>
            <a:lstStyle/>
            <a:p>
              <a:pPr algn="ctr">
                <a:defRPr/>
              </a:pPr>
              <a:r>
                <a:rPr lang="en-GB" sz="2000" dirty="0">
                  <a:latin typeface="+mj-lt"/>
                </a:rPr>
                <a:t>0</a:t>
              </a:r>
            </a:p>
          </p:txBody>
        </p:sp>
        <p:sp>
          <p:nvSpPr>
            <p:cNvPr id="11" name="TextBox 10"/>
            <p:cNvSpPr txBox="1"/>
            <p:nvPr/>
          </p:nvSpPr>
          <p:spPr>
            <a:xfrm>
              <a:off x="1101603" y="908664"/>
              <a:ext cx="314500" cy="400069"/>
            </a:xfrm>
            <a:prstGeom prst="rect">
              <a:avLst/>
            </a:prstGeom>
            <a:noFill/>
          </p:spPr>
          <p:txBody>
            <a:bodyPr wrap="none">
              <a:spAutoFit/>
            </a:bodyPr>
            <a:lstStyle/>
            <a:p>
              <a:pPr algn="ctr">
                <a:defRPr/>
              </a:pPr>
              <a:r>
                <a:rPr lang="en-GB" sz="2000" dirty="0">
                  <a:latin typeface="+mj-lt"/>
                </a:rPr>
                <a:t>4</a:t>
              </a:r>
            </a:p>
          </p:txBody>
        </p:sp>
        <p:sp>
          <p:nvSpPr>
            <p:cNvPr id="12" name="TextBox 11"/>
            <p:cNvSpPr txBox="1"/>
            <p:nvPr/>
          </p:nvSpPr>
          <p:spPr>
            <a:xfrm>
              <a:off x="2181865" y="908664"/>
              <a:ext cx="314500" cy="400069"/>
            </a:xfrm>
            <a:prstGeom prst="rect">
              <a:avLst/>
            </a:prstGeom>
            <a:noFill/>
          </p:spPr>
          <p:txBody>
            <a:bodyPr wrap="none">
              <a:spAutoFit/>
            </a:bodyPr>
            <a:lstStyle/>
            <a:p>
              <a:pPr algn="ctr">
                <a:defRPr/>
              </a:pPr>
              <a:r>
                <a:rPr lang="en-GB" sz="2000" dirty="0">
                  <a:latin typeface="+mj-lt"/>
                </a:rPr>
                <a:t>8</a:t>
              </a:r>
            </a:p>
          </p:txBody>
        </p:sp>
        <p:sp>
          <p:nvSpPr>
            <p:cNvPr id="13" name="TextBox 12"/>
            <p:cNvSpPr txBox="1"/>
            <p:nvPr/>
          </p:nvSpPr>
          <p:spPr>
            <a:xfrm>
              <a:off x="4344146" y="908664"/>
              <a:ext cx="444340" cy="400069"/>
            </a:xfrm>
            <a:prstGeom prst="rect">
              <a:avLst/>
            </a:prstGeom>
            <a:noFill/>
          </p:spPr>
          <p:txBody>
            <a:bodyPr wrap="none">
              <a:spAutoFit/>
            </a:bodyPr>
            <a:lstStyle/>
            <a:p>
              <a:pPr algn="ctr">
                <a:defRPr/>
              </a:pPr>
              <a:r>
                <a:rPr lang="en-GB" sz="2000" dirty="0">
                  <a:latin typeface="+mj-lt"/>
                </a:rPr>
                <a:t>16</a:t>
              </a:r>
            </a:p>
          </p:txBody>
        </p:sp>
        <p:sp>
          <p:nvSpPr>
            <p:cNvPr id="14" name="TextBox 13"/>
            <p:cNvSpPr txBox="1"/>
            <p:nvPr/>
          </p:nvSpPr>
          <p:spPr>
            <a:xfrm>
              <a:off x="8656468" y="908664"/>
              <a:ext cx="444340" cy="400069"/>
            </a:xfrm>
            <a:prstGeom prst="rect">
              <a:avLst/>
            </a:prstGeom>
            <a:noFill/>
          </p:spPr>
          <p:txBody>
            <a:bodyPr wrap="none">
              <a:spAutoFit/>
            </a:bodyPr>
            <a:lstStyle/>
            <a:p>
              <a:pPr algn="ctr">
                <a:defRPr/>
              </a:pPr>
              <a:r>
                <a:rPr lang="en-GB" sz="2000" dirty="0">
                  <a:latin typeface="+mj-lt"/>
                </a:rPr>
                <a:t>32</a:t>
              </a:r>
            </a:p>
          </p:txBody>
        </p:sp>
        <p:sp>
          <p:nvSpPr>
            <p:cNvPr id="15" name="Rectangle 14"/>
            <p:cNvSpPr/>
            <p:nvPr/>
          </p:nvSpPr>
          <p:spPr bwMode="auto">
            <a:xfrm>
              <a:off x="250818" y="1991229"/>
              <a:ext cx="4321054" cy="719065"/>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Length</a:t>
              </a:r>
            </a:p>
          </p:txBody>
        </p:sp>
        <p:sp>
          <p:nvSpPr>
            <p:cNvPr id="16" name="Rectangle 15"/>
            <p:cNvSpPr/>
            <p:nvPr/>
          </p:nvSpPr>
          <p:spPr bwMode="auto">
            <a:xfrm>
              <a:off x="4571872" y="1991229"/>
              <a:ext cx="4321054" cy="719065"/>
            </a:xfrm>
            <a:prstGeom prst="rect">
              <a:avLst/>
            </a:prstGeom>
            <a:solidFill>
              <a:schemeClr val="accent5"/>
            </a:solidFill>
            <a:ln w="12700" cap="flat" cmpd="sng" algn="ctr">
              <a:solidFill>
                <a:schemeClr val="tx1"/>
              </a:solidFill>
              <a:prstDash val="solid"/>
              <a:round/>
              <a:headEnd type="none" w="med" len="med"/>
              <a:tailEnd type="none" w="med" len="med"/>
            </a:ln>
            <a:effectLst/>
          </p:spPr>
          <p:txBody>
            <a:bodyPr/>
            <a:lstStyle/>
            <a:p>
              <a:pPr algn="ctr">
                <a:defRPr/>
              </a:pPr>
              <a:r>
                <a:rPr lang="en-GB" dirty="0">
                  <a:latin typeface="Verdana" pitchFamily="34" charset="0"/>
                  <a:ea typeface="Verdana" pitchFamily="34" charset="0"/>
                  <a:cs typeface="Verdana" pitchFamily="34" charset="0"/>
                </a:rPr>
                <a:t>Checksum</a:t>
              </a:r>
            </a:p>
          </p:txBody>
        </p:sp>
      </p:grpSp>
    </p:spTree>
    <p:extLst>
      <p:ext uri="{BB962C8B-B14F-4D97-AF65-F5344CB8AC3E}">
        <p14:creationId xmlns:p14="http://schemas.microsoft.com/office/powerpoint/2010/main" val="4029803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a:t>TCP and UDP Ports</a:t>
            </a:r>
            <a:endParaRPr lang="en-US" altLang="en-US" noProof="0" dirty="0"/>
          </a:p>
        </p:txBody>
      </p:sp>
      <p:sp>
        <p:nvSpPr>
          <p:cNvPr id="13315" name="Content Placeholder 2"/>
          <p:cNvSpPr>
            <a:spLocks noGrp="1"/>
          </p:cNvSpPr>
          <p:nvPr>
            <p:ph sz="half" idx="1"/>
          </p:nvPr>
        </p:nvSpPr>
        <p:spPr/>
        <p:txBody>
          <a:bodyPr/>
          <a:lstStyle/>
          <a:p>
            <a:r>
              <a:rPr lang="en-US" altLang="en-US" noProof="0" dirty="0"/>
              <a:t>Well-known application ports (0-1023)</a:t>
            </a:r>
          </a:p>
          <a:p>
            <a:r>
              <a:rPr lang="en-US" altLang="en-US" noProof="0" dirty="0"/>
              <a:t>TCP/UDP</a:t>
            </a:r>
          </a:p>
          <a:p>
            <a:r>
              <a:rPr lang="en-US" altLang="en-US" noProof="0" dirty="0"/>
              <a:t>Port + IP = Socket</a:t>
            </a:r>
          </a:p>
        </p:txBody>
      </p:sp>
      <p:sp>
        <p:nvSpPr>
          <p:cNvPr id="2" name="Footer Placeholder 1"/>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181</a:t>
            </a:r>
          </a:p>
        </p:txBody>
      </p:sp>
      <p:pic>
        <p:nvPicPr>
          <p:cNvPr id="13" name="Content Placeholder 12">
            <a:extLst>
              <a:ext uri="{FF2B5EF4-FFF2-40B4-BE49-F238E27FC236}">
                <a16:creationId xmlns:a16="http://schemas.microsoft.com/office/drawing/2014/main" id="{4832EDE4-82DC-454D-B32E-A8F4F547D143}"/>
              </a:ext>
            </a:extLst>
          </p:cNvPr>
          <p:cNvPicPr>
            <a:picLocks noGrp="1" noChangeAspect="1"/>
          </p:cNvPicPr>
          <p:nvPr>
            <p:ph sz="half" idx="2"/>
          </p:nvPr>
        </p:nvPicPr>
        <p:blipFill>
          <a:blip r:embed="rId3"/>
          <a:stretch>
            <a:fillRect/>
          </a:stretch>
        </p:blipFill>
        <p:spPr>
          <a:xfrm>
            <a:off x="6982851" y="914400"/>
            <a:ext cx="4227048" cy="5578475"/>
          </a:xfrm>
          <a:prstGeom prst="rect">
            <a:avLst/>
          </a:prstGeom>
        </p:spPr>
      </p:pic>
    </p:spTree>
    <p:extLst>
      <p:ext uri="{BB962C8B-B14F-4D97-AF65-F5344CB8AC3E}">
        <p14:creationId xmlns:p14="http://schemas.microsoft.com/office/powerpoint/2010/main" val="876453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noProof="0"/>
              <a:t>netstat on Windows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183</a:t>
            </a:r>
          </a:p>
        </p:txBody>
      </p:sp>
      <p:pic>
        <p:nvPicPr>
          <p:cNvPr id="8" name="Content Placeholder 7" descr="netstat command running on Windows showing activity during an Nmap scan - the findstr function is being used to filter the output (to show only connections from IPv4 hosts on the same subnet) (Used with permission from Microsoft)">
            <a:extLst>
              <a:ext uri="{FF2B5EF4-FFF2-40B4-BE49-F238E27FC236}">
                <a16:creationId xmlns:a16="http://schemas.microsoft.com/office/drawing/2014/main" id="{C02BFA9A-F508-4AF6-8F3C-FCAFEB62F52E}"/>
              </a:ext>
            </a:extLst>
          </p:cNvPr>
          <p:cNvPicPr>
            <a:picLocks noGrp="1"/>
          </p:cNvPicPr>
          <p:nvPr>
            <p:ph idx="1"/>
          </p:nvPr>
        </p:nvPicPr>
        <p:blipFill rotWithShape="1">
          <a:blip r:embed="rId3" cstate="print">
            <a:extLst>
              <a:ext uri="{28A0092B-C50C-407E-A947-70E740481C1C}">
                <a14:useLocalDpi xmlns:a14="http://schemas.microsoft.com/office/drawing/2010/main" val="0"/>
              </a:ext>
            </a:extLst>
          </a:blip>
          <a:srcRect/>
          <a:stretch/>
        </p:blipFill>
        <p:spPr bwMode="auto">
          <a:xfrm>
            <a:off x="1001017" y="2221500"/>
            <a:ext cx="10159804" cy="2964276"/>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8466BE3C-B150-48BA-9E27-0A36C0FBC365}"/>
              </a:ext>
            </a:extLst>
          </p:cNvPr>
          <p:cNvSpPr txBox="1"/>
          <p:nvPr/>
        </p:nvSpPr>
        <p:spPr>
          <a:xfrm>
            <a:off x="8796072" y="5137377"/>
            <a:ext cx="2529860" cy="276999"/>
          </a:xfrm>
          <a:prstGeom prst="rect">
            <a:avLst/>
          </a:prstGeom>
          <a:noFill/>
        </p:spPr>
        <p:txBody>
          <a:bodyPr wrap="none" rtlCol="0">
            <a:spAutoFit/>
          </a:bodyPr>
          <a:lstStyle/>
          <a:p>
            <a:r>
              <a:rPr lang="en-GB" sz="1200" i="1" dirty="0">
                <a:solidFill>
                  <a:schemeClr val="accent4"/>
                </a:solidFill>
              </a:rPr>
              <a:t>Used with permission from Microsoft</a:t>
            </a:r>
            <a:endParaRPr lang="en-US" sz="1200" i="1" dirty="0">
              <a:solidFill>
                <a:schemeClr val="accent4"/>
              </a:solidFill>
            </a:endParaRPr>
          </a:p>
        </p:txBody>
      </p:sp>
    </p:spTree>
    <p:extLst>
      <p:ext uri="{BB962C8B-B14F-4D97-AF65-F5344CB8AC3E}">
        <p14:creationId xmlns:p14="http://schemas.microsoft.com/office/powerpoint/2010/main" val="2455271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2A24E9-88AD-4145-83CE-BF42FF0BCB77}"/>
              </a:ext>
            </a:extLst>
          </p:cNvPr>
          <p:cNvSpPr>
            <a:spLocks noGrp="1"/>
          </p:cNvSpPr>
          <p:nvPr>
            <p:ph type="title"/>
          </p:nvPr>
        </p:nvSpPr>
        <p:spPr/>
        <p:txBody>
          <a:bodyPr/>
          <a:lstStyle/>
          <a:p>
            <a:r>
              <a:rPr lang="en-US"/>
              <a:t>netstat on Linux</a:t>
            </a:r>
            <a:endParaRPr lang="en-US" dirty="0"/>
          </a:p>
        </p:txBody>
      </p:sp>
      <p:sp>
        <p:nvSpPr>
          <p:cNvPr id="4" name="Footer Placeholder 3">
            <a:extLst>
              <a:ext uri="{FF2B5EF4-FFF2-40B4-BE49-F238E27FC236}">
                <a16:creationId xmlns:a16="http://schemas.microsoft.com/office/drawing/2014/main" id="{29538699-E8C0-4D6D-8793-36DED564526B}"/>
              </a:ext>
            </a:extLst>
          </p:cNvPr>
          <p:cNvSpPr>
            <a:spLocks noGrp="1"/>
          </p:cNvSpPr>
          <p:nvPr>
            <p:ph type="ftr" sz="quarter" idx="3"/>
          </p:nvPr>
        </p:nvSpPr>
        <p:spPr>
          <a:xfrm>
            <a:off x="0" y="6537325"/>
            <a:ext cx="12192000" cy="320675"/>
          </a:xfrm>
        </p:spPr>
        <p:txBody>
          <a:bodyPr/>
          <a:lstStyle/>
          <a:p>
            <a:r>
              <a:rPr lang="en-US"/>
              <a:t>3.2 TCP and UDP</a:t>
            </a:r>
            <a:endParaRPr lang="en-US" dirty="0"/>
          </a:p>
        </p:txBody>
      </p:sp>
      <p:sp>
        <p:nvSpPr>
          <p:cNvPr id="5" name="Slide Number Placeholder 4">
            <a:extLst>
              <a:ext uri="{FF2B5EF4-FFF2-40B4-BE49-F238E27FC236}">
                <a16:creationId xmlns:a16="http://schemas.microsoft.com/office/drawing/2014/main" id="{70606ECF-EEC7-492E-A7D2-EF495CFD9F3A}"/>
              </a:ext>
            </a:extLst>
          </p:cNvPr>
          <p:cNvSpPr>
            <a:spLocks noGrp="1"/>
          </p:cNvSpPr>
          <p:nvPr>
            <p:ph type="sldNum" sz="quarter" idx="4"/>
          </p:nvPr>
        </p:nvSpPr>
        <p:spPr>
          <a:xfrm>
            <a:off x="11460163" y="6308725"/>
            <a:ext cx="731837" cy="549275"/>
          </a:xfrm>
        </p:spPr>
        <p:txBody>
          <a:bodyPr/>
          <a:lstStyle/>
          <a:p>
            <a:r>
              <a:rPr lang="en-US" dirty="0"/>
              <a:t>184</a:t>
            </a:r>
          </a:p>
        </p:txBody>
      </p:sp>
      <p:pic>
        <p:nvPicPr>
          <p:cNvPr id="6" name="Content Placeholder 5" descr="Linux netstat output showing active and listening TCP and UDP connections">
            <a:extLst>
              <a:ext uri="{FF2B5EF4-FFF2-40B4-BE49-F238E27FC236}">
                <a16:creationId xmlns:a16="http://schemas.microsoft.com/office/drawing/2014/main" id="{E27AD688-E8D2-4667-ADC2-C79EDF04A282}"/>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70387" y="1450660"/>
            <a:ext cx="7621064" cy="4505954"/>
          </a:xfrm>
          <a:prstGeom prst="rect">
            <a:avLst/>
          </a:prstGeom>
          <a:noFill/>
          <a:ln>
            <a:noFill/>
          </a:ln>
        </p:spPr>
      </p:pic>
    </p:spTree>
    <p:extLst>
      <p:ext uri="{BB962C8B-B14F-4D97-AF65-F5344CB8AC3E}">
        <p14:creationId xmlns:p14="http://schemas.microsoft.com/office/powerpoint/2010/main" val="3856521929"/>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35</TotalTime>
  <Words>1140</Words>
  <Application>Microsoft Office PowerPoint</Application>
  <PresentationFormat>Widescreen</PresentationFormat>
  <Paragraphs>133</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Transmission Control Protocol (TCP)</vt:lpstr>
      <vt:lpstr>TCP Segment Header</vt:lpstr>
      <vt:lpstr>Flow Control and Teardown</vt:lpstr>
      <vt:lpstr>User Datagram Protocol (UDP)</vt:lpstr>
      <vt:lpstr>TCP and UDP Ports</vt:lpstr>
      <vt:lpstr>netstat on Windows</vt:lpstr>
      <vt:lpstr>netstat on Linux</vt:lpstr>
      <vt:lpstr>Nmap Host Discovery</vt:lpstr>
      <vt:lpstr>Nmap Port Scanning</vt:lpstr>
      <vt:lpstr>Nmap OS and Service Fingerprinting</vt:lpstr>
      <vt:lpstr>Protocol Analyzers</vt:lpstr>
      <vt:lpstr>Wireshark</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3.2 TCP and UDP</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15</cp:revision>
  <dcterms:created xsi:type="dcterms:W3CDTF">2018-02-13T01:40:11Z</dcterms:created>
  <dcterms:modified xsi:type="dcterms:W3CDTF">2018-05-25T23:40:50Z</dcterms:modified>
  <cp:category>© 2018 gtslearning</cp:category>
</cp:coreProperties>
</file>