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8" r:id="rId2"/>
    <p:sldId id="261" r:id="rId3"/>
    <p:sldId id="279" r:id="rId4"/>
    <p:sldId id="280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60" r:id="rId13"/>
    <p:sldId id="262" r:id="rId14"/>
    <p:sldId id="282" r:id="rId15"/>
    <p:sldId id="263" r:id="rId16"/>
    <p:sldId id="264" r:id="rId17"/>
    <p:sldId id="265" r:id="rId18"/>
    <p:sldId id="283" r:id="rId19"/>
    <p:sldId id="266" r:id="rId20"/>
    <p:sldId id="267" r:id="rId21"/>
    <p:sldId id="268" r:id="rId22"/>
    <p:sldId id="269" r:id="rId23"/>
    <p:sldId id="270" r:id="rId24"/>
    <p:sldId id="271" r:id="rId25"/>
    <p:sldId id="27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ncy carrasco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42" autoAdjust="0"/>
    <p:restoredTop sz="86443" autoAdjust="0"/>
  </p:normalViewPr>
  <p:slideViewPr>
    <p:cSldViewPr>
      <p:cViewPr varScale="1">
        <p:scale>
          <a:sx n="64" d="100"/>
          <a:sy n="64" d="100"/>
        </p:scale>
        <p:origin x="2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1009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EAF1B-7AFA-4FED-BE15-B45A2E3AC6F5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540E0-A613-4087-86B8-AF1BB0E1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1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10E2AE0-5C15-49BD-99C9-4FD89764F1A2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/>
              <a:t>CompTIA IT Fundamentals</a:t>
            </a:r>
            <a:br>
              <a:rPr lang="en-US" altLang="en-US" b="1" dirty="0"/>
            </a:br>
            <a:r>
              <a:rPr lang="en-US" altLang="en-US" b="1" dirty="0"/>
              <a:t>Study Guide (FC0-U61)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Chapter 11:</a:t>
            </a:r>
          </a:p>
          <a:p>
            <a:r>
              <a:rPr lang="en-US" altLang="en-US" dirty="0"/>
              <a:t>Business Continuity and </a:t>
            </a:r>
            <a:br>
              <a:rPr lang="en-US" altLang="en-US" dirty="0"/>
            </a:br>
            <a:r>
              <a:rPr lang="en-US" altLang="en-US" dirty="0"/>
              <a:t>Computer</a:t>
            </a:r>
            <a:r>
              <a:rPr lang="en-US" altLang="en-US" baseline="0" dirty="0"/>
              <a:t> Support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66639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Backup Verification and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Important</a:t>
            </a:r>
            <a:r>
              <a:rPr lang="en-US" baseline="0" dirty="0"/>
              <a:t> step</a:t>
            </a:r>
          </a:p>
          <a:p>
            <a:endParaRPr lang="en-US" baseline="0" dirty="0"/>
          </a:p>
          <a:p>
            <a:r>
              <a:rPr lang="en-US" baseline="0" dirty="0"/>
              <a:t>Frequently overlooked</a:t>
            </a:r>
          </a:p>
          <a:p>
            <a:endParaRPr lang="en-US" baseline="0" dirty="0"/>
          </a:p>
          <a:p>
            <a:r>
              <a:rPr lang="en-US" baseline="0" dirty="0"/>
              <a:t>Won’t know something is wrong until it’s too 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263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Recovery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Have a plan in place</a:t>
            </a:r>
          </a:p>
          <a:p>
            <a:endParaRPr lang="en-US" dirty="0"/>
          </a:p>
          <a:p>
            <a:r>
              <a:rPr lang="en-US" dirty="0"/>
              <a:t>Train appropriate personnel on plan</a:t>
            </a:r>
          </a:p>
          <a:p>
            <a:endParaRPr lang="en-US" dirty="0"/>
          </a:p>
          <a:p>
            <a:r>
              <a:rPr lang="en-US"/>
              <a:t>Clearly documented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27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Troubleshooting</a:t>
            </a:r>
            <a:r>
              <a:rPr lang="en-US" sz="4400" kern="1200" baseline="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Theory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Identify the problem</a:t>
            </a:r>
          </a:p>
          <a:p>
            <a:pPr lvl="0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 knowledg</a:t>
            </a:r>
            <a:r>
              <a:rPr lang="en-US" sz="2800" dirty="0"/>
              <a:t>e sources, if applicable</a:t>
            </a:r>
            <a:endParaRPr lang="en-US" sz="28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Establish a theory of what’s wrong</a:t>
            </a:r>
          </a:p>
          <a:p>
            <a:pPr lvl="0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Test the theory</a:t>
            </a:r>
          </a:p>
          <a:p>
            <a:pPr lvl="0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Establish a plan of action to fix the problem</a:t>
            </a:r>
          </a:p>
          <a:p>
            <a:pPr lvl="0"/>
            <a:r>
              <a:rPr lang="en-US" sz="2800" dirty="0"/>
              <a:t>Implement the solution</a:t>
            </a:r>
            <a:endParaRPr lang="en-US" sz="28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Verify functionality</a:t>
            </a:r>
          </a:p>
          <a:p>
            <a:pPr lvl="0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Document the findings</a:t>
            </a:r>
          </a:p>
        </p:txBody>
      </p:sp>
    </p:spTree>
    <p:extLst>
      <p:ext uri="{BB962C8B-B14F-4D97-AF65-F5344CB8AC3E}">
        <p14:creationId xmlns:p14="http://schemas.microsoft.com/office/powerpoint/2010/main" val="1926720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Identifying 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Talk to the user/customer</a:t>
            </a:r>
          </a:p>
          <a:p>
            <a:r>
              <a:rPr lang="en-US" dirty="0"/>
              <a:t>Gather</a:t>
            </a:r>
            <a:r>
              <a:rPr lang="en-US" baseline="0" dirty="0"/>
              <a:t> information</a:t>
            </a:r>
          </a:p>
          <a:p>
            <a:r>
              <a:rPr lang="en-US" baseline="0" dirty="0"/>
              <a:t>Try to isolate the issue</a:t>
            </a:r>
          </a:p>
          <a:p>
            <a:pPr lvl="1"/>
            <a:r>
              <a:rPr lang="en-US" dirty="0"/>
              <a:t>When/where/how</a:t>
            </a:r>
            <a:r>
              <a:rPr lang="en-US" baseline="0" dirty="0"/>
              <a:t> does it happen?</a:t>
            </a:r>
          </a:p>
        </p:txBody>
      </p:sp>
    </p:spTree>
    <p:extLst>
      <p:ext uri="{BB962C8B-B14F-4D97-AF65-F5344CB8AC3E}">
        <p14:creationId xmlns:p14="http://schemas.microsoft.com/office/powerpoint/2010/main" val="3931478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Research Knowledge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Manuals</a:t>
            </a:r>
          </a:p>
          <a:p>
            <a:endParaRPr lang="en-US" dirty="0"/>
          </a:p>
          <a:p>
            <a:r>
              <a:rPr lang="en-US" dirty="0"/>
              <a:t>Manufacturer websites</a:t>
            </a:r>
          </a:p>
          <a:p>
            <a:endParaRPr lang="en-US" dirty="0"/>
          </a:p>
          <a:p>
            <a:r>
              <a:rPr lang="en-US" dirty="0"/>
              <a:t>Google</a:t>
            </a:r>
          </a:p>
          <a:p>
            <a:endParaRPr lang="en-US" dirty="0"/>
          </a:p>
          <a:p>
            <a:r>
              <a:rPr lang="en-US" dirty="0"/>
              <a:t>Forums/blogs</a:t>
            </a:r>
          </a:p>
        </p:txBody>
      </p:sp>
    </p:spTree>
    <p:extLst>
      <p:ext uri="{BB962C8B-B14F-4D97-AF65-F5344CB8AC3E}">
        <p14:creationId xmlns:p14="http://schemas.microsoft.com/office/powerpoint/2010/main" val="1706117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Establish a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 the obvious</a:t>
            </a:r>
          </a:p>
          <a:p>
            <a:endParaRPr lang="en-US" dirty="0"/>
          </a:p>
          <a:p>
            <a:r>
              <a:rPr lang="en-US" dirty="0"/>
              <a:t>Eliminate possibilities</a:t>
            </a:r>
          </a:p>
          <a:p>
            <a:endParaRPr lang="en-US" dirty="0"/>
          </a:p>
          <a:p>
            <a:r>
              <a:rPr lang="en-US" dirty="0"/>
              <a:t>Divide and conquer</a:t>
            </a:r>
          </a:p>
        </p:txBody>
      </p:sp>
    </p:spTree>
    <p:extLst>
      <p:ext uri="{BB962C8B-B14F-4D97-AF65-F5344CB8AC3E}">
        <p14:creationId xmlns:p14="http://schemas.microsoft.com/office/powerpoint/2010/main" val="3064950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the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 the</a:t>
            </a:r>
            <a:r>
              <a:rPr lang="en-US" baseline="0" dirty="0"/>
              <a:t> simple stuff first</a:t>
            </a:r>
          </a:p>
          <a:p>
            <a:endParaRPr lang="en-US" baseline="0" dirty="0"/>
          </a:p>
          <a:p>
            <a:r>
              <a:rPr lang="en-US" baseline="0" dirty="0"/>
              <a:t>Check to see if it’s user error</a:t>
            </a:r>
          </a:p>
          <a:p>
            <a:endParaRPr lang="en-US" baseline="0" dirty="0"/>
          </a:p>
          <a:p>
            <a:r>
              <a:rPr lang="en-US" baseline="0" dirty="0"/>
              <a:t>Restart the computer</a:t>
            </a:r>
          </a:p>
        </p:txBody>
      </p:sp>
    </p:spTree>
    <p:extLst>
      <p:ext uri="{BB962C8B-B14F-4D97-AF65-F5344CB8AC3E}">
        <p14:creationId xmlns:p14="http://schemas.microsoft.com/office/powerpoint/2010/main" val="34842542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Establishing a Plan of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fix might or might not have worked</a:t>
            </a:r>
          </a:p>
          <a:p>
            <a:endParaRPr lang="en-US" dirty="0"/>
          </a:p>
          <a:p>
            <a:r>
              <a:rPr lang="en-US" dirty="0"/>
              <a:t>If needed, try again</a:t>
            </a:r>
          </a:p>
          <a:p>
            <a:endParaRPr lang="en-US" dirty="0"/>
          </a:p>
          <a:p>
            <a:r>
              <a:rPr lang="en-US" dirty="0"/>
              <a:t>Spread</a:t>
            </a:r>
            <a:r>
              <a:rPr lang="en-US" baseline="0" dirty="0"/>
              <a:t> the solution as needed</a:t>
            </a:r>
          </a:p>
          <a:p>
            <a:endParaRPr lang="en-US" baseline="0" dirty="0"/>
          </a:p>
          <a:p>
            <a:r>
              <a:rPr lang="en-US" baseline="0" dirty="0"/>
              <a:t>Document the solution (take notes)</a:t>
            </a:r>
          </a:p>
        </p:txBody>
      </p:sp>
    </p:spTree>
    <p:extLst>
      <p:ext uri="{BB962C8B-B14F-4D97-AF65-F5344CB8AC3E}">
        <p14:creationId xmlns:p14="http://schemas.microsoft.com/office/powerpoint/2010/main" val="11532947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 the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problem was isolated, you may not need this step</a:t>
            </a:r>
          </a:p>
          <a:p>
            <a:endParaRPr lang="en-US" dirty="0"/>
          </a:p>
          <a:p>
            <a:r>
              <a:rPr lang="en-US" dirty="0"/>
              <a:t>Reapply fix to other computers as needed</a:t>
            </a:r>
          </a:p>
          <a:p>
            <a:endParaRPr lang="en-US" dirty="0"/>
          </a:p>
          <a:p>
            <a:r>
              <a:rPr lang="en-US" dirty="0"/>
              <a:t>Escalate if necessary</a:t>
            </a:r>
          </a:p>
        </p:txBody>
      </p:sp>
    </p:spTree>
    <p:extLst>
      <p:ext uri="{BB962C8B-B14F-4D97-AF65-F5344CB8AC3E}">
        <p14:creationId xmlns:p14="http://schemas.microsoft.com/office/powerpoint/2010/main" val="38346846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Verifying Functionality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sure the error or problem</a:t>
            </a:r>
            <a:r>
              <a:rPr lang="en-US" baseline="0" dirty="0"/>
              <a:t> is not coming back</a:t>
            </a:r>
          </a:p>
          <a:p>
            <a:endParaRPr lang="en-US" baseline="0" dirty="0"/>
          </a:p>
          <a:p>
            <a:r>
              <a:rPr lang="en-US" baseline="0" dirty="0"/>
              <a:t>Check other major systems or applications to ensure the fix didn’t cause obvious problems</a:t>
            </a:r>
          </a:p>
        </p:txBody>
      </p:sp>
    </p:spTree>
    <p:extLst>
      <p:ext uri="{BB962C8B-B14F-4D97-AF65-F5344CB8AC3E}">
        <p14:creationId xmlns:p14="http://schemas.microsoft.com/office/powerpoint/2010/main" val="3428034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kern="1200" dirty="0">
                <a:solidFill>
                  <a:schemeClr val="tx1"/>
                </a:solidFill>
                <a:effectLst/>
              </a:rPr>
              <a:t>Chapter 11: Business Continuity and Computer Support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966384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Explain the troubleshooting methodology</a:t>
            </a:r>
          </a:p>
          <a:p>
            <a:pPr lvl="1"/>
            <a:r>
              <a:rPr lang="en-US" dirty="0"/>
              <a:t>Identify the problem</a:t>
            </a:r>
          </a:p>
          <a:p>
            <a:pPr lvl="1"/>
            <a:r>
              <a:rPr lang="en-US" dirty="0"/>
              <a:t>Research knowledge base/Internet, if applicable</a:t>
            </a:r>
          </a:p>
          <a:p>
            <a:pPr lvl="1"/>
            <a:r>
              <a:rPr lang="en-US" dirty="0"/>
              <a:t>Establish a theory of probable cause</a:t>
            </a:r>
          </a:p>
          <a:p>
            <a:pPr lvl="1"/>
            <a:r>
              <a:rPr lang="en-US" dirty="0"/>
              <a:t>Test the theory to determine the cause</a:t>
            </a:r>
          </a:p>
          <a:p>
            <a:pPr lvl="1"/>
            <a:r>
              <a:rPr lang="en-US" dirty="0"/>
              <a:t>Establish a plan of action to resolve the problem and identify potential effects</a:t>
            </a:r>
          </a:p>
          <a:p>
            <a:pPr lvl="1"/>
            <a:r>
              <a:rPr lang="en-US" dirty="0"/>
              <a:t>Implement the solution or escalate as necessary</a:t>
            </a:r>
          </a:p>
          <a:p>
            <a:pPr lvl="1"/>
            <a:r>
              <a:rPr lang="en-US" dirty="0"/>
              <a:t>Verify full system functionality and, if applicable, implement preventive measures</a:t>
            </a:r>
          </a:p>
          <a:p>
            <a:pPr lvl="1"/>
            <a:r>
              <a:rPr lang="en-US" dirty="0"/>
              <a:t>Document findings/lessons learned, actions, and outcomes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8006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Explain business continuity concepts</a:t>
            </a:r>
          </a:p>
          <a:p>
            <a:pPr lvl="1"/>
            <a:r>
              <a:rPr lang="en-US" dirty="0"/>
              <a:t>Fault tolerance</a:t>
            </a:r>
          </a:p>
          <a:p>
            <a:pPr lvl="2"/>
            <a:r>
              <a:rPr lang="en-US" dirty="0"/>
              <a:t>Replication</a:t>
            </a:r>
          </a:p>
          <a:p>
            <a:pPr lvl="2"/>
            <a:r>
              <a:rPr lang="en-US" dirty="0"/>
              <a:t>Redundancy</a:t>
            </a:r>
          </a:p>
          <a:p>
            <a:pPr lvl="2"/>
            <a:r>
              <a:rPr lang="en-US" dirty="0"/>
              <a:t>Backup considerations</a:t>
            </a:r>
          </a:p>
          <a:p>
            <a:pPr lvl="2"/>
            <a:r>
              <a:rPr lang="en-US" dirty="0"/>
              <a:t>Contingency plan</a:t>
            </a:r>
          </a:p>
          <a:p>
            <a:pPr lvl="1"/>
            <a:r>
              <a:rPr lang="en-US" dirty="0"/>
              <a:t>Disaster recovery</a:t>
            </a:r>
          </a:p>
          <a:p>
            <a:pPr lvl="2"/>
            <a:r>
              <a:rPr lang="en-US" dirty="0"/>
              <a:t>Data restoration</a:t>
            </a:r>
          </a:p>
          <a:p>
            <a:pPr lvl="2"/>
            <a:r>
              <a:rPr lang="en-US" dirty="0"/>
              <a:t>Prioritization</a:t>
            </a:r>
          </a:p>
          <a:p>
            <a:pPr lvl="2"/>
            <a:r>
              <a:rPr lang="en-US" dirty="0"/>
              <a:t>Restoring access</a:t>
            </a:r>
          </a:p>
        </p:txBody>
      </p:sp>
    </p:spTree>
    <p:extLst>
      <p:ext uri="{BB962C8B-B14F-4D97-AF65-F5344CB8AC3E}">
        <p14:creationId xmlns:p14="http://schemas.microsoft.com/office/powerpoint/2010/main" val="9385670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 the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Most</a:t>
            </a:r>
            <a:r>
              <a:rPr lang="en-US" baseline="0" dirty="0"/>
              <a:t> critical step!</a:t>
            </a:r>
          </a:p>
          <a:p>
            <a:endParaRPr lang="en-US" baseline="0" dirty="0"/>
          </a:p>
          <a:p>
            <a:r>
              <a:rPr lang="en-US" baseline="0" dirty="0"/>
              <a:t>Carry a notebook</a:t>
            </a:r>
          </a:p>
          <a:p>
            <a:endParaRPr lang="en-US" baseline="0" dirty="0"/>
          </a:p>
          <a:p>
            <a:r>
              <a:rPr lang="en-US" baseline="0" dirty="0"/>
              <a:t>Design a process that works for you</a:t>
            </a:r>
          </a:p>
          <a:p>
            <a:endParaRPr lang="en-US" baseline="0" dirty="0"/>
          </a:p>
          <a:p>
            <a:r>
              <a:rPr lang="en-US" baseline="0" dirty="0"/>
              <a:t>Use openly available journals if multiple people troubleshoot problems</a:t>
            </a:r>
          </a:p>
        </p:txBody>
      </p:sp>
    </p:spTree>
    <p:extLst>
      <p:ext uri="{BB962C8B-B14F-4D97-AF65-F5344CB8AC3E}">
        <p14:creationId xmlns:p14="http://schemas.microsoft.com/office/powerpoint/2010/main" val="18943955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Troubleshooting</a:t>
            </a:r>
            <a:r>
              <a:rPr lang="en-US" baseline="0" dirty="0"/>
              <a:t>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Computer won’t boot up</a:t>
            </a:r>
          </a:p>
          <a:p>
            <a:endParaRPr lang="en-US" dirty="0"/>
          </a:p>
          <a:p>
            <a:r>
              <a:rPr lang="en-US" dirty="0"/>
              <a:t>Operating system</a:t>
            </a:r>
            <a:r>
              <a:rPr lang="en-US" baseline="0" dirty="0"/>
              <a:t> errors</a:t>
            </a:r>
          </a:p>
          <a:p>
            <a:endParaRPr lang="en-US" baseline="0" dirty="0"/>
          </a:p>
          <a:p>
            <a:r>
              <a:rPr lang="en-US" baseline="0" dirty="0"/>
              <a:t>Application failures</a:t>
            </a:r>
          </a:p>
          <a:p>
            <a:endParaRPr lang="en-US" baseline="0" dirty="0"/>
          </a:p>
          <a:p>
            <a:r>
              <a:rPr lang="en-US" baseline="0" dirty="0"/>
              <a:t>Hardware failures</a:t>
            </a:r>
          </a:p>
        </p:txBody>
      </p:sp>
    </p:spTree>
    <p:extLst>
      <p:ext uri="{BB962C8B-B14F-4D97-AF65-F5344CB8AC3E}">
        <p14:creationId xmlns:p14="http://schemas.microsoft.com/office/powerpoint/2010/main" val="2481599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Won’t Boot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Nothing on the monitor</a:t>
            </a:r>
          </a:p>
          <a:p>
            <a:r>
              <a:rPr lang="en-US" dirty="0"/>
              <a:t>Black screen or blue</a:t>
            </a:r>
            <a:r>
              <a:rPr lang="en-US" baseline="0" dirty="0"/>
              <a:t> screen</a:t>
            </a:r>
          </a:p>
          <a:p>
            <a:r>
              <a:rPr lang="en-US" baseline="0" dirty="0"/>
              <a:t>Windows won’t load</a:t>
            </a:r>
          </a:p>
          <a:p>
            <a:pPr lvl="1"/>
            <a:r>
              <a:rPr lang="en-US" baseline="0" dirty="0"/>
              <a:t>Using Safe Mode</a:t>
            </a:r>
          </a:p>
          <a:p>
            <a:pPr lvl="1"/>
            <a:r>
              <a:rPr lang="en-US" baseline="0" dirty="0"/>
              <a:t>Using System Restore</a:t>
            </a:r>
          </a:p>
          <a:p>
            <a:pPr lvl="1"/>
            <a:r>
              <a:rPr lang="en-US" baseline="0" dirty="0"/>
              <a:t>Using the System Configuration utility</a:t>
            </a:r>
          </a:p>
          <a:p>
            <a:pPr lvl="1"/>
            <a:r>
              <a:rPr lang="en-US" baseline="0" dirty="0"/>
              <a:t>Using the Recovery Environment</a:t>
            </a:r>
          </a:p>
          <a:p>
            <a:r>
              <a:rPr lang="en-US" baseline="0" dirty="0"/>
              <a:t>Mac OS X won’t load</a:t>
            </a:r>
          </a:p>
        </p:txBody>
      </p:sp>
    </p:spTree>
    <p:extLst>
      <p:ext uri="{BB962C8B-B14F-4D97-AF65-F5344CB8AC3E}">
        <p14:creationId xmlns:p14="http://schemas.microsoft.com/office/powerpoint/2010/main" val="32648143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Operating System</a:t>
            </a:r>
            <a:r>
              <a:rPr lang="en-US" baseline="0" dirty="0"/>
              <a:t>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 for error messages online</a:t>
            </a:r>
          </a:p>
          <a:p>
            <a:endParaRPr lang="en-US" dirty="0"/>
          </a:p>
          <a:p>
            <a:r>
              <a:rPr lang="en-US" dirty="0"/>
              <a:t>OS slowdown or lockup could be overheating</a:t>
            </a:r>
          </a:p>
        </p:txBody>
      </p:sp>
    </p:spTree>
    <p:extLst>
      <p:ext uri="{BB962C8B-B14F-4D97-AF65-F5344CB8AC3E}">
        <p14:creationId xmlns:p14="http://schemas.microsoft.com/office/powerpoint/2010/main" val="29410686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Failures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Application fails to install or fails to</a:t>
            </a:r>
            <a:r>
              <a:rPr lang="en-US" baseline="0" dirty="0"/>
              <a:t> run</a:t>
            </a:r>
          </a:p>
          <a:p>
            <a:endParaRPr lang="en-US" baseline="0" dirty="0"/>
          </a:p>
          <a:p>
            <a:r>
              <a:rPr lang="en-US" baseline="0" dirty="0"/>
              <a:t>App used to work, but no longer does</a:t>
            </a:r>
          </a:p>
          <a:p>
            <a:endParaRPr lang="en-US" baseline="0" dirty="0"/>
          </a:p>
          <a:p>
            <a:r>
              <a:rPr lang="en-US" baseline="0" dirty="0"/>
              <a:t>Persistent application crashes</a:t>
            </a:r>
          </a:p>
        </p:txBody>
      </p:sp>
    </p:spTree>
    <p:extLst>
      <p:ext uri="{BB962C8B-B14F-4D97-AF65-F5344CB8AC3E}">
        <p14:creationId xmlns:p14="http://schemas.microsoft.com/office/powerpoint/2010/main" val="29055970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Hardware</a:t>
            </a:r>
            <a:r>
              <a:rPr lang="en-US" baseline="0" dirty="0"/>
              <a:t>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Hardware/driver compatibility issues</a:t>
            </a:r>
          </a:p>
          <a:p>
            <a:endParaRPr lang="en-US" dirty="0"/>
          </a:p>
          <a:p>
            <a:r>
              <a:rPr lang="en-US" dirty="0"/>
              <a:t>Malfunctioning</a:t>
            </a:r>
            <a:r>
              <a:rPr lang="en-US" baseline="0" dirty="0"/>
              <a:t> input devices</a:t>
            </a:r>
          </a:p>
          <a:p>
            <a:endParaRPr lang="en-US" baseline="0" dirty="0"/>
          </a:p>
          <a:p>
            <a:r>
              <a:rPr lang="en-US" baseline="0" dirty="0"/>
              <a:t>Troubleshooting network connectivity</a:t>
            </a:r>
          </a:p>
        </p:txBody>
      </p:sp>
    </p:spTree>
    <p:extLst>
      <p:ext uri="{BB962C8B-B14F-4D97-AF65-F5344CB8AC3E}">
        <p14:creationId xmlns:p14="http://schemas.microsoft.com/office/powerpoint/2010/main" val="1598397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 Tolerance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Contingency plans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Perform business impact analysis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Identify preventive systems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Develop a recovery plan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Test the recovery plan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Set up a maintenance and review schedule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Implement training</a:t>
            </a:r>
          </a:p>
        </p:txBody>
      </p:sp>
    </p:spTree>
    <p:extLst>
      <p:ext uri="{BB962C8B-B14F-4D97-AF65-F5344CB8AC3E}">
        <p14:creationId xmlns:p14="http://schemas.microsoft.com/office/powerpoint/2010/main" val="2345312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Replication and Redundancy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redundancy</a:t>
            </a:r>
          </a:p>
          <a:p>
            <a:pPr lvl="1"/>
            <a:r>
              <a:rPr lang="en-US" dirty="0"/>
              <a:t>RAID 0</a:t>
            </a:r>
          </a:p>
          <a:p>
            <a:pPr lvl="1"/>
            <a:r>
              <a:rPr lang="en-US" dirty="0"/>
              <a:t>RAID 1</a:t>
            </a:r>
          </a:p>
          <a:p>
            <a:pPr lvl="1"/>
            <a:r>
              <a:rPr lang="en-US" dirty="0"/>
              <a:t>RAID 5</a:t>
            </a:r>
          </a:p>
          <a:p>
            <a:r>
              <a:rPr lang="en-US" dirty="0"/>
              <a:t>Network redundancy</a:t>
            </a:r>
          </a:p>
          <a:p>
            <a:r>
              <a:rPr lang="en-US" dirty="0"/>
              <a:t>Power redundancy</a:t>
            </a:r>
          </a:p>
        </p:txBody>
      </p:sp>
    </p:spTree>
    <p:extLst>
      <p:ext uri="{BB962C8B-B14F-4D97-AF65-F5344CB8AC3E}">
        <p14:creationId xmlns:p14="http://schemas.microsoft.com/office/powerpoint/2010/main" val="366581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Importance of Computer Backups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Importance of data</a:t>
            </a:r>
          </a:p>
          <a:p>
            <a:endParaRPr lang="en-US" dirty="0"/>
          </a:p>
          <a:p>
            <a:r>
              <a:rPr lang="en-US" dirty="0"/>
              <a:t>How easily replaceable is it?</a:t>
            </a:r>
          </a:p>
        </p:txBody>
      </p:sp>
    </p:spTree>
    <p:extLst>
      <p:ext uri="{BB962C8B-B14F-4D97-AF65-F5344CB8AC3E}">
        <p14:creationId xmlns:p14="http://schemas.microsoft.com/office/powerpoint/2010/main" val="1136385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Backups</a:t>
            </a:r>
            <a:r>
              <a:rPr lang="en-US" baseline="0" dirty="0"/>
              <a:t>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Archive bit</a:t>
            </a:r>
          </a:p>
          <a:p>
            <a:endParaRPr lang="en-US" dirty="0"/>
          </a:p>
          <a:p>
            <a:r>
              <a:rPr lang="en-US" dirty="0"/>
              <a:t>Backup</a:t>
            </a:r>
            <a:r>
              <a:rPr lang="en-US" baseline="0" dirty="0"/>
              <a:t> software programs</a:t>
            </a:r>
          </a:p>
        </p:txBody>
      </p:sp>
    </p:spTree>
    <p:extLst>
      <p:ext uri="{BB962C8B-B14F-4D97-AF65-F5344CB8AC3E}">
        <p14:creationId xmlns:p14="http://schemas.microsoft.com/office/powerpoint/2010/main" val="839006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Normal</a:t>
            </a:r>
          </a:p>
          <a:p>
            <a:r>
              <a:rPr lang="en-US" dirty="0"/>
              <a:t>Copy</a:t>
            </a:r>
          </a:p>
          <a:p>
            <a:r>
              <a:rPr lang="en-US" dirty="0"/>
              <a:t>Incremental</a:t>
            </a:r>
          </a:p>
          <a:p>
            <a:r>
              <a:rPr lang="en-US" dirty="0"/>
              <a:t>Differential</a:t>
            </a:r>
          </a:p>
          <a:p>
            <a:r>
              <a:rPr lang="en-US" dirty="0"/>
              <a:t>Daily</a:t>
            </a:r>
          </a:p>
        </p:txBody>
      </p:sp>
    </p:spTree>
    <p:extLst>
      <p:ext uri="{BB962C8B-B14F-4D97-AF65-F5344CB8AC3E}">
        <p14:creationId xmlns:p14="http://schemas.microsoft.com/office/powerpoint/2010/main" val="1893798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Locations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Locally attached storage</a:t>
            </a:r>
          </a:p>
          <a:p>
            <a:endParaRPr lang="en-US" dirty="0"/>
          </a:p>
          <a:p>
            <a:r>
              <a:rPr lang="en-US" dirty="0"/>
              <a:t>Network attached storage</a:t>
            </a:r>
          </a:p>
          <a:p>
            <a:endParaRPr lang="en-US" dirty="0"/>
          </a:p>
          <a:p>
            <a:r>
              <a:rPr lang="en-US" dirty="0"/>
              <a:t>Internet</a:t>
            </a:r>
            <a:r>
              <a:rPr lang="en-US" baseline="0" dirty="0"/>
              <a:t> or cloud-based</a:t>
            </a:r>
          </a:p>
        </p:txBody>
      </p:sp>
    </p:spTree>
    <p:extLst>
      <p:ext uri="{BB962C8B-B14F-4D97-AF65-F5344CB8AC3E}">
        <p14:creationId xmlns:p14="http://schemas.microsoft.com/office/powerpoint/2010/main" val="3099510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Backup Frequency and Scheduling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Frequency depends on rate of</a:t>
            </a:r>
            <a:r>
              <a:rPr lang="en-US" baseline="0" dirty="0"/>
              <a:t> change and importance</a:t>
            </a:r>
          </a:p>
          <a:p>
            <a:endParaRPr lang="en-US" baseline="0" dirty="0"/>
          </a:p>
          <a:p>
            <a:r>
              <a:rPr lang="en-US" baseline="0" dirty="0"/>
              <a:t>Scheduling prevents forgetting</a:t>
            </a:r>
          </a:p>
        </p:txBody>
      </p:sp>
    </p:spTree>
    <p:extLst>
      <p:ext uri="{BB962C8B-B14F-4D97-AF65-F5344CB8AC3E}">
        <p14:creationId xmlns:p14="http://schemas.microsoft.com/office/powerpoint/2010/main" val="4028985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</TotalTime>
  <Words>541</Words>
  <Application>Microsoft Office PowerPoint</Application>
  <PresentationFormat>On-screen Show (4:3)</PresentationFormat>
  <Paragraphs>168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Office Theme</vt:lpstr>
      <vt:lpstr>CompTIA IT Fundamentals Study Guide (FC0-U61)</vt:lpstr>
      <vt:lpstr>Chapter 11: Business Continuity and Computer Support</vt:lpstr>
      <vt:lpstr>Fault Tolerance</vt:lpstr>
      <vt:lpstr>Replication and Redundancy</vt:lpstr>
      <vt:lpstr>Importance of Computer Backups</vt:lpstr>
      <vt:lpstr>How Backups Work</vt:lpstr>
      <vt:lpstr>Backup Types</vt:lpstr>
      <vt:lpstr>Backup Locations</vt:lpstr>
      <vt:lpstr>Backup Frequency and Scheduling</vt:lpstr>
      <vt:lpstr>Backup Verification and Testing</vt:lpstr>
      <vt:lpstr>Disaster Recovery</vt:lpstr>
      <vt:lpstr>Troubleshooting Theory</vt:lpstr>
      <vt:lpstr>Identifying the Problem</vt:lpstr>
      <vt:lpstr>Research Knowledge Sources</vt:lpstr>
      <vt:lpstr>Establish a Theory</vt:lpstr>
      <vt:lpstr>Testing the Theory</vt:lpstr>
      <vt:lpstr>Establishing a Plan of Action</vt:lpstr>
      <vt:lpstr>Implement the Solution</vt:lpstr>
      <vt:lpstr>Verifying Functionality</vt:lpstr>
      <vt:lpstr>Document the Work</vt:lpstr>
      <vt:lpstr>Troubleshooting Examples</vt:lpstr>
      <vt:lpstr>Computer Won’t Boot</vt:lpstr>
      <vt:lpstr>Operating System Errors</vt:lpstr>
      <vt:lpstr>Application Failures</vt:lpstr>
      <vt:lpstr>Hardware Failures</vt:lpstr>
    </vt:vector>
  </TitlesOfParts>
  <Company>John Wiley and Sons,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O'Connor, Christine</cp:lastModifiedBy>
  <cp:revision>70</cp:revision>
  <dcterms:created xsi:type="dcterms:W3CDTF">2013-06-05T20:52:46Z</dcterms:created>
  <dcterms:modified xsi:type="dcterms:W3CDTF">2018-07-23T15:27:53Z</dcterms:modified>
</cp:coreProperties>
</file>