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0"/>
  </p:notesMasterIdLst>
  <p:handoutMasterIdLst>
    <p:handoutMasterId r:id="rId3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7240" autoAdjust="0"/>
  </p:normalViewPr>
  <p:slideViewPr>
    <p:cSldViewPr snapToGrid="0">
      <p:cViewPr varScale="1">
        <p:scale>
          <a:sx n="86" d="100"/>
          <a:sy n="86" d="100"/>
        </p:scale>
        <p:origin x="562"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25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799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E24EC-68B1-4280-883D-EF0309E00D68}"/>
              </a:ext>
            </a:extLst>
          </p:cNvPr>
          <p:cNvSpPr>
            <a:spLocks noGrp="1" noRot="1" noChangeAspect="1"/>
          </p:cNvSpPr>
          <p:nvPr>
            <p:ph type="sldImg" idx="2"/>
          </p:nvPr>
        </p:nvSpPr>
        <p:spPr>
          <a:xfrm>
            <a:off x="685800" y="242888"/>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3" name="Notes Placeholder 2">
            <a:extLst>
              <a:ext uri="{FF2B5EF4-FFF2-40B4-BE49-F238E27FC236}">
                <a16:creationId xmlns:a16="http://schemas.microsoft.com/office/drawing/2014/main" id="{076C9C4A-5E92-4E29-A351-C9A277F636E9}"/>
              </a:ext>
            </a:extLst>
          </p:cNvPr>
          <p:cNvSpPr>
            <a:spLocks noGrp="1"/>
          </p:cNvSpPr>
          <p:nvPr>
            <p:ph type="body" sz="quarter" idx="3"/>
          </p:nvPr>
        </p:nvSpPr>
        <p:spPr>
          <a:xfrm>
            <a:off x="685800" y="3686629"/>
            <a:ext cx="5486400" cy="507999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4164932"/>
      </p:ext>
    </p:extLst>
  </p:cSld>
  <p:clrMap bg1="dk1" tx1="lt1" bg2="dk2" tx2="lt2" accent1="accent1" accent2="accent2" accent3="accent3" accent4="accent4" accent5="accent5" accent6="accent6" hlink="hlink" folHlink="folHlink"/>
  <p:notesStyle>
    <a:lvl1pPr marL="57150" indent="0" algn="l" defTabSz="914400" rtl="0" eaLnBrk="1" latinLnBrk="0" hangingPunct="1">
      <a:spcAft>
        <a:spcPts val="1200"/>
      </a:spcAft>
      <a:buFont typeface="+mj-lt"/>
      <a:buNone/>
      <a:defRPr sz="1200" b="0" kern="1200">
        <a:solidFill>
          <a:schemeClr val="tx1"/>
        </a:solidFill>
        <a:latin typeface="+mn-lt"/>
        <a:ea typeface="Verdana" panose="020B0604030504040204" pitchFamily="34" charset="0"/>
        <a:cs typeface="Verdana" panose="020B0604030504040204" pitchFamily="34" charset="0"/>
      </a:defRPr>
    </a:lvl1pPr>
    <a:lvl2pPr marL="285750" indent="-228600" algn="l" defTabSz="914400" rtl="0" eaLnBrk="1" latinLnBrk="0" hangingPunct="1">
      <a:spcAft>
        <a:spcPts val="0"/>
      </a:spcAft>
      <a:buFont typeface="+mj-lt"/>
      <a:buAutoNum type="arabicPeriod"/>
      <a:defRPr sz="1200" b="1" i="0" kern="1200">
        <a:solidFill>
          <a:schemeClr val="tx1"/>
        </a:solidFill>
        <a:latin typeface="+mn-lt"/>
        <a:ea typeface="Verdana" panose="020B0604030504040204" pitchFamily="34" charset="0"/>
        <a:cs typeface="Verdana" panose="020B0604030504040204" pitchFamily="34" charset="0"/>
      </a:defRPr>
    </a:lvl2pPr>
    <a:lvl3pPr marL="285750" indent="0" algn="l" defTabSz="914400" rtl="0" eaLnBrk="1" latinLnBrk="0" hangingPunct="1">
      <a:spcAft>
        <a:spcPts val="1200"/>
      </a:spcAft>
      <a:defRPr sz="1200" i="1" kern="1200">
        <a:solidFill>
          <a:schemeClr val="tx1"/>
        </a:solidFill>
        <a:latin typeface="+mn-lt"/>
        <a:ea typeface="Verdana" panose="020B0604030504040204" pitchFamily="34" charset="0"/>
        <a:cs typeface="Verdana" panose="020B0604030504040204" pitchFamily="34" charset="0"/>
      </a:defRPr>
    </a:lvl3pPr>
    <a:lvl4pPr marL="285750" indent="0" algn="l" defTabSz="914400" rtl="0" eaLnBrk="1" latinLnBrk="0" hangingPunct="1">
      <a:defRPr sz="1200" kern="1200">
        <a:solidFill>
          <a:schemeClr val="tx1"/>
        </a:solidFill>
        <a:latin typeface="+mn-lt"/>
        <a:ea typeface="Verdana" panose="020B0604030504040204" pitchFamily="34" charset="0"/>
        <a:cs typeface="Verdana" panose="020B0604030504040204" pitchFamily="34" charset="0"/>
      </a:defRPr>
    </a:lvl4pPr>
    <a:lvl5pPr marL="457200" indent="-171450" algn="l" defTabSz="914400" rtl="0" eaLnBrk="1" latinLnBrk="0" hangingPunct="1">
      <a:buFont typeface="Arial" panose="020B0604020202020204" pitchFamily="34" charset="0"/>
      <a:buChar char="•"/>
      <a:defRPr sz="1200" kern="1200">
        <a:solidFill>
          <a:schemeClr val="tx1"/>
        </a:solidFill>
        <a:latin typeface="+mn-lt"/>
        <a:ea typeface="Verdana" panose="020B0604030504040204" pitchFamily="34" charset="0"/>
        <a:cs typeface="Verdan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gtsgo.to/nf1rc"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3FA2D3-98CE-49F1-A68D-AA1F29C1D2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9E515E-C400-47F0-A74C-E3AFC39CBEB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93615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03B578-5CED-4100-AEC7-D1E7907765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71BD48-C85B-4B84-9F62-F4AF4482FD2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22750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8DD7FB-B65A-421B-BDC7-4BF4A07034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46EDEB-0148-47EA-AD96-2AAA5B6906B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83062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49EAE4C5-639F-4D5D-B498-9E616668D639}"/>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99B9B07A-EB04-4C23-8EA3-D2ECFED1AFD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89234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29E70-51D4-4435-9FBA-62558D57C5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739BD-2A37-4E6A-9EEE-BDCB6D6881F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86243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B1C45F-DBAE-4B25-AF21-5C4672F662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706ED5-373B-46D7-A279-CA9FB85E592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79508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4C7495-60D0-4A6B-8410-3FC35447B7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C29F46-39D0-40FC-8EF3-6E60ACC958B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03923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8FCD32-3825-4948-929A-4AD3600DD4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D5940C-5B5A-436B-9E07-9E3CAF433D7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67772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3A3CD9-C2AF-45B6-992B-CB6CA66608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B96D71-AF9A-49E6-9BAE-DF3FF8D5228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36359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96356B-E794-4BFB-AC7F-0B9541FABF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E2FFDC-05E7-443D-9841-FEA22AA10DF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21404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71A41-F1C0-49AF-8F4D-D799F0E768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569DDB-63CE-4E55-BFCD-F3EF271937E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27157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a:t>The number in the bottom right corner of the slides refers back to the page where this topic starts in the course book.</a:t>
            </a:r>
          </a:p>
          <a:p>
            <a:pPr lvl="1"/>
            <a:endParaRPr lang="en-GB" dirty="0"/>
          </a:p>
        </p:txBody>
      </p:sp>
      <p:sp>
        <p:nvSpPr>
          <p:cNvPr id="4" name="Slide Image Placeholder 3">
            <a:extLst>
              <a:ext uri="{FF2B5EF4-FFF2-40B4-BE49-F238E27FC236}">
                <a16:creationId xmlns:a16="http://schemas.microsoft.com/office/drawing/2014/main" id="{2638D5B0-155F-458E-B648-501D6CF821DC}"/>
              </a:ext>
            </a:extLst>
          </p:cNvPr>
          <p:cNvSpPr>
            <a:spLocks noGrp="1" noRot="1" noChangeAspect="1"/>
          </p:cNvSpPr>
          <p:nvPr>
            <p:ph type="sldImg"/>
          </p:nvPr>
        </p:nvSpPr>
        <p:spPr/>
      </p:sp>
    </p:spTree>
    <p:extLst>
      <p:ext uri="{BB962C8B-B14F-4D97-AF65-F5344CB8AC3E}">
        <p14:creationId xmlns:p14="http://schemas.microsoft.com/office/powerpoint/2010/main" val="962937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02C5D7-6B42-4C46-978A-46EEE7E007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AF835A-8089-4778-B977-683C2383813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68183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95D909E4-928C-4FE5-8B53-92315E64E87D}"/>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E249F25F-8DA2-4856-B136-460876224C8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38725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9B018E-1890-4604-AB46-A2FC39B258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A7EF25-FD3A-4AF5-B58F-37286748D5B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23121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4EA66EF3-37FF-470F-8063-33920B268394}"/>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E23319ED-7E99-491D-828D-267A50CCB64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23343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978A5B-22DB-4D8E-8C08-E6E2C98919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3324CB-499E-493C-9DE7-736A6000731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46623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2B1660-117A-48D3-8121-9F933AB57B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103F69-B21E-40B5-8E97-6BD5AF5106F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3016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D4F0E9-CD56-48A0-B2F7-7B998D78F4DF}"/>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A8276679-373F-4484-B451-160EE388872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320598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otes Placeholder 7">
            <a:extLst>
              <a:ext uri="{FF2B5EF4-FFF2-40B4-BE49-F238E27FC236}">
                <a16:creationId xmlns:a16="http://schemas.microsoft.com/office/drawing/2014/main" id="{1832FB28-886A-4E3C-BD8D-5D1BB330F88C}"/>
              </a:ext>
            </a:extLst>
          </p:cNvPr>
          <p:cNvSpPr>
            <a:spLocks noGrp="1"/>
          </p:cNvSpPr>
          <p:nvPr>
            <p:ph type="body" idx="1"/>
          </p:nvPr>
        </p:nvSpPr>
        <p:spPr/>
        <p:txBody>
          <a:bodyPr/>
          <a:lstStyle/>
          <a:p>
            <a:pPr lvl="1"/>
            <a:r>
              <a:rPr lang="en-GB" b="0" dirty="0"/>
              <a:t>What term is used to describe a topology in which two nodes share a single link? </a:t>
            </a:r>
            <a:r>
              <a:rPr lang="en-GB" dirty="0"/>
              <a:t>Point-to-point.</a:t>
            </a:r>
            <a:endParaRPr lang="en-US" b="0" dirty="0"/>
          </a:p>
          <a:p>
            <a:pPr lvl="1"/>
            <a:r>
              <a:rPr lang="en-GB" b="0" dirty="0"/>
              <a:t>What is characteristic of the bandwidth of a bus topology? </a:t>
            </a:r>
            <a:r>
              <a:rPr lang="en-GB" dirty="0"/>
              <a:t>The bandwidth is shared between all nodes connected to the bus.</a:t>
            </a:r>
            <a:endParaRPr lang="en-US" b="0" dirty="0"/>
          </a:p>
          <a:p>
            <a:pPr lvl="1"/>
            <a:r>
              <a:rPr lang="en-GB" b="0" dirty="0"/>
              <a:t>What type of device is used to implement a star topology? </a:t>
            </a:r>
            <a:r>
              <a:rPr lang="en-GB" dirty="0"/>
              <a:t>Hub/switch/router.</a:t>
            </a:r>
            <a:endParaRPr lang="en-US" b="0" dirty="0"/>
          </a:p>
          <a:p>
            <a:pPr lvl="1"/>
            <a:r>
              <a:rPr lang="en-GB" b="0" dirty="0"/>
              <a:t>You need operations to continue if one link fails. How many links does it take to connect three sites? </a:t>
            </a:r>
            <a:r>
              <a:rPr lang="en-GB" dirty="0"/>
              <a:t>Three.</a:t>
            </a:r>
            <a:endParaRPr lang="en-US" b="0" dirty="0"/>
          </a:p>
          <a:p>
            <a:pPr lvl="1"/>
            <a:r>
              <a:rPr lang="en-GB" b="0" dirty="0"/>
              <a:t>In which sub-layer of the OSI model do network adapter cards operate? </a:t>
            </a:r>
            <a:r>
              <a:rPr lang="en-GB" dirty="0"/>
              <a:t>MAC (a Data Link sublayer).</a:t>
            </a:r>
            <a:endParaRPr lang="en-US" b="0" dirty="0"/>
          </a:p>
          <a:p>
            <a:pPr lvl="1"/>
            <a:r>
              <a:rPr lang="en-GB" b="0" dirty="0"/>
              <a:t>Which component is responsible for translating the computer's digital signals into electrical or optical signals that travel on network cable? </a:t>
            </a:r>
            <a:r>
              <a:rPr lang="en-GB" dirty="0"/>
              <a:t>Transceiver.</a:t>
            </a:r>
            <a:endParaRPr lang="en-US" b="0" dirty="0"/>
          </a:p>
          <a:p>
            <a:pPr lvl="1"/>
            <a:r>
              <a:rPr lang="en-GB" b="0" dirty="0"/>
              <a:t>True or false? The Session Layer is responsible for passing data to the Network Layer at the lower bound and the Presentation Layer at the upper bound. </a:t>
            </a:r>
            <a:r>
              <a:rPr lang="en-GB" dirty="0"/>
              <a:t>False. The session layer is between the transport and presentation layers.</a:t>
            </a:r>
            <a:endParaRPr lang="en-US" b="0" dirty="0"/>
          </a:p>
          <a:p>
            <a:pPr lvl="1"/>
            <a:r>
              <a:rPr lang="en-GB" b="0" dirty="0"/>
              <a:t>Which OSI layer handles the concept of logical addressing? </a:t>
            </a:r>
            <a:r>
              <a:rPr lang="en-GB" dirty="0"/>
              <a:t>Network layer.</a:t>
            </a:r>
            <a:endParaRPr lang="en-US" b="0" dirty="0"/>
          </a:p>
          <a:p>
            <a:pPr lvl="1"/>
            <a:r>
              <a:rPr lang="en-GB" b="0" dirty="0"/>
              <a:t>At which OSI layer is the concept of a port number introduced? </a:t>
            </a:r>
            <a:r>
              <a:rPr lang="en-GB" dirty="0"/>
              <a:t>Transport layer.</a:t>
            </a:r>
            <a:endParaRPr lang="en-US" b="0" dirty="0"/>
          </a:p>
          <a:p>
            <a:pPr lvl="1"/>
            <a:r>
              <a:rPr lang="en-GB" b="0" dirty="0"/>
              <a:t>Which two OSI layers define how multiple computers can simultaneously use the network media without interfering with each other? </a:t>
            </a:r>
            <a:r>
              <a:rPr lang="en-GB" dirty="0"/>
              <a:t>Physical and data link.</a:t>
            </a:r>
            <a:endParaRPr lang="en-US" dirty="0"/>
          </a:p>
        </p:txBody>
      </p:sp>
      <p:sp>
        <p:nvSpPr>
          <p:cNvPr id="3" name="Slide Image Placeholder 2">
            <a:extLst>
              <a:ext uri="{FF2B5EF4-FFF2-40B4-BE49-F238E27FC236}">
                <a16:creationId xmlns:a16="http://schemas.microsoft.com/office/drawing/2014/main" id="{90F61C4C-915B-4024-960D-0F2BC8C510AB}"/>
              </a:ext>
            </a:extLst>
          </p:cNvPr>
          <p:cNvSpPr>
            <a:spLocks noGrp="1" noRot="1" noChangeAspect="1"/>
          </p:cNvSpPr>
          <p:nvPr>
            <p:ph type="sldImg"/>
          </p:nvPr>
        </p:nvSpPr>
        <p:spPr/>
      </p:sp>
    </p:spTree>
    <p:extLst>
      <p:ext uri="{BB962C8B-B14F-4D97-AF65-F5344CB8AC3E}">
        <p14:creationId xmlns:p14="http://schemas.microsoft.com/office/powerpoint/2010/main" val="3541901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AEEAB0-2423-480E-BBCB-40EC581572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6597F0-EED1-46DF-B71A-9575AB2C8FE2}"/>
              </a:ext>
            </a:extLst>
          </p:cNvPr>
          <p:cNvSpPr>
            <a:spLocks noGrp="1"/>
          </p:cNvSpPr>
          <p:nvPr>
            <p:ph type="body" idx="1"/>
          </p:nvPr>
        </p:nvSpPr>
        <p:spPr/>
        <p:txBody>
          <a:bodyPr/>
          <a:lstStyle/>
          <a:p>
            <a:r>
              <a:rPr lang="en-US" dirty="0"/>
              <a:t>Note that there are three sets of labs available to use with this course:</a:t>
            </a:r>
          </a:p>
          <a:p>
            <a:pPr lvl="4"/>
            <a:r>
              <a:rPr lang="en-US" dirty="0"/>
              <a:t>Classroom labs that you set up and run yourself (refer to the separate "Labs" book and setup guide on the instructor resource support site).</a:t>
            </a:r>
          </a:p>
          <a:p>
            <a:pPr lvl="4"/>
            <a:r>
              <a:rPr lang="en-US" dirty="0"/>
              <a:t>Learn On Demand (LOD) hosted classroom labs accessed via a browser but following the same general sequence and steps as the classroom lab book.</a:t>
            </a:r>
          </a:p>
          <a:p>
            <a:pPr lvl="4"/>
            <a:r>
              <a:rPr lang="en-US" dirty="0"/>
              <a:t>Self-study Online Labs from Practice Labs accessed by students online - these labs are intended for use by students studying independently and are different from the classroom and hosted classroom labs. If you are using Practice Labs online labs in the classroom, you must specify this at the time of purchase so that the appropriate bandwidth is provisioned in advance. Please ensure that the student PCs meet the requirements for accessing the Self-study Online Labs series. You can obtain a setup guide at </a:t>
            </a:r>
            <a:r>
              <a:rPr lang="en-US" dirty="0">
                <a:hlinkClick r:id="rId3"/>
              </a:rPr>
              <a:t>gtsgo.to/nf1rc</a:t>
            </a:r>
            <a:endParaRPr lang="en-US" dirty="0"/>
          </a:p>
          <a:p>
            <a:pPr marL="285750" lvl="4" indent="0">
              <a:buNone/>
            </a:pPr>
            <a:endParaRPr lang="en-US" dirty="0"/>
          </a:p>
          <a:p>
            <a:r>
              <a:rPr lang="en-US" dirty="0"/>
              <a:t>The sequence of classroom and hosted classroom labs is shown on this slide and in the margins of your instructor edition and in the course timetable. You should guide the students to complete each lab.</a:t>
            </a:r>
            <a:endParaRPr lang="en-GB" dirty="0"/>
          </a:p>
          <a:p>
            <a:r>
              <a:rPr lang="en-GB" dirty="0"/>
              <a:t>If you are not using the classroom or LOD hosted classroom labs you should delete this slide.</a:t>
            </a:r>
            <a:endParaRPr lang="en-US"/>
          </a:p>
          <a:p>
            <a:endParaRPr lang="en-US"/>
          </a:p>
        </p:txBody>
      </p:sp>
    </p:spTree>
    <p:extLst>
      <p:ext uri="{BB962C8B-B14F-4D97-AF65-F5344CB8AC3E}">
        <p14:creationId xmlns:p14="http://schemas.microsoft.com/office/powerpoint/2010/main" val="2595953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FCF8FB96-6B82-47B4-BC70-58A94B513D9A}"/>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4FC996B8-CD5A-4E81-AD84-1EFE9FDDF54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26983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5A064D-A8AD-437F-A0C1-408E95F3D4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C754B9-A651-460D-9071-6BF7DDBE13B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18956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5E65BD-8549-4F19-B1EC-B12CFFD678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C0A8AD-0F87-437D-835E-923170BFC5E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73598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0EA3AC-5727-4BED-A97E-7F41C0604B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0C8A1A-3A4F-4CE5-B0DB-C57FEB9E0C6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52293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0D5BE0-2B85-4AA3-9E07-EA1C174DC8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96278A-1EAF-45CA-A78C-9B8721497B0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39687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DB8A04-99AC-4832-84AB-BF96D1C5D7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7FD0B7-DE5F-488D-8249-E1DD0EC5C6A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34370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A9E020-646F-40BA-BACF-A28AA13580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6FCF31-D7AB-4061-B611-E4B0D6B5C7C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705936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Text Box 1032"/>
          <p:cNvSpPr txBox="1">
            <a:spLocks noChangeArrowheads="1"/>
          </p:cNvSpPr>
          <p:nvPr userDrawn="1"/>
        </p:nvSpPr>
        <p:spPr bwMode="black">
          <a:xfrm>
            <a:off x="0" y="4498110"/>
            <a:ext cx="12192000" cy="2379617"/>
          </a:xfrm>
          <a:prstGeom prst="rect">
            <a:avLst/>
          </a:prstGeom>
          <a:solidFill>
            <a:schemeClr val="accent5"/>
          </a:solidFill>
          <a:ln w="9525">
            <a:noFill/>
            <a:miter lim="800000"/>
            <a:headEnd/>
            <a:tailEnd/>
          </a:ln>
          <a:effectLst/>
        </p:spPr>
        <p:txBody>
          <a:bodyPr anchor="b" anchorCtr="1">
            <a:noAutofit/>
          </a:bodyPr>
          <a:lstStyle/>
          <a:p>
            <a:pPr algn="ctr">
              <a:spcBef>
                <a:spcPct val="50000"/>
              </a:spcBef>
              <a:defRPr/>
            </a:pPr>
            <a:r>
              <a:rPr lang="en-US" sz="900" noProof="0" dirty="0">
                <a:solidFill>
                  <a:schemeClr val="accent1"/>
                </a:solidFill>
                <a:latin typeface="+mn-lt"/>
                <a:cs typeface="Times New Roman" pitchFamily="18" charset="0"/>
              </a:rPr>
              <a:t>This courseware is copyrighted </a:t>
            </a:r>
            <a:r>
              <a:rPr lang="en-US" sz="900" i="1" noProof="0" dirty="0">
                <a:solidFill>
                  <a:schemeClr val="accent1"/>
                </a:solidFill>
                <a:latin typeface="+mn-lt"/>
                <a:cs typeface="Times New Roman" pitchFamily="18" charset="0"/>
              </a:rPr>
              <a:t>© 2018 gtslearning</a:t>
            </a:r>
            <a:r>
              <a:rPr lang="en-US" sz="900" noProof="0" dirty="0">
                <a:solidFill>
                  <a:schemeClr val="accent1"/>
                </a:solidFill>
                <a:latin typeface="+mn-lt"/>
                <a:cs typeface="Times New Roman" pitchFamily="18" charset="0"/>
              </a:rPr>
              <a:t>. </a:t>
            </a:r>
            <a:r>
              <a:rPr lang="en-GB" sz="900" noProof="0" dirty="0">
                <a:solidFill>
                  <a:schemeClr val="accent1"/>
                </a:solidFill>
                <a:latin typeface="+mn-lt"/>
                <a:cs typeface="Times New Roman" pitchFamily="18" charset="0"/>
              </a:rPr>
              <a:t>Product images are the copyright of the vendor or manufacturer named in the caption and used by permission. </a:t>
            </a:r>
            <a:r>
              <a:rPr lang="en-US" sz="900" noProof="0" dirty="0">
                <a:solidFill>
                  <a:schemeClr val="accent1"/>
                </a:solidFill>
                <a:latin typeface="+mn-lt"/>
                <a:cs typeface="Times New Roman" pitchFamily="18" charset="0"/>
              </a:rPr>
              <a:t>No part of this courseware or any training material supplied by gtslearning International Limited to accompany the courseware may be copied, photocopied, reproduced, or re-used in any form or by any means without permission in writing from a director of gtslearning International Limited. Violation of these laws will lead to prosecution. All trademarks, service marks, products, or services are trademarks or registered trademarks of their respective holders and are acknowledged by the publisher. </a:t>
            </a:r>
          </a:p>
          <a:p>
            <a:pPr algn="ctr">
              <a:spcBef>
                <a:spcPct val="50000"/>
              </a:spcBef>
              <a:defRPr/>
            </a:pPr>
            <a:r>
              <a:rPr lang="en-US" sz="900" noProof="0" dirty="0">
                <a:solidFill>
                  <a:schemeClr val="accent1"/>
                </a:solidFill>
                <a:latin typeface="+mn-lt"/>
                <a:cs typeface="Times New Roman" pitchFamily="18" charset="0"/>
              </a:rPr>
              <a:t>All gtslearning products are supplied on the basis of a single copy of a course per student. Additional resources that may be made available from gtslearning may only be used in conjunction with courses sold by gtslearning. No material changes to these resources are permitted without express written permission by a director of gtslearning. These resources may not be used in conjunction with content from any other supplier. </a:t>
            </a:r>
            <a:br>
              <a:rPr lang="en-US" sz="900" noProof="0" dirty="0">
                <a:solidFill>
                  <a:schemeClr val="accent1"/>
                </a:solidFill>
                <a:latin typeface="+mn-lt"/>
                <a:cs typeface="Times New Roman" pitchFamily="18" charset="0"/>
              </a:rPr>
            </a:br>
            <a:r>
              <a:rPr lang="en-US" sz="900" b="1" noProof="0" dirty="0">
                <a:solidFill>
                  <a:schemeClr val="accent1"/>
                </a:solidFill>
                <a:latin typeface="+mn-lt"/>
                <a:cs typeface="Times New Roman" pitchFamily="18" charset="0"/>
              </a:rPr>
              <a:t>If you suspect that this course has been copied or distributed illegally, please telephone or email gtslearning.</a:t>
            </a:r>
            <a:r>
              <a:rPr lang="en-US" sz="900" noProof="0" dirty="0">
                <a:solidFill>
                  <a:schemeClr val="accent1"/>
                </a:solidFill>
                <a:latin typeface="+mn-lt"/>
                <a:cs typeface="Times New Roman" pitchFamily="18" charset="0"/>
              </a:rPr>
              <a:t> </a:t>
            </a:r>
          </a:p>
        </p:txBody>
      </p:sp>
      <p:sp>
        <p:nvSpPr>
          <p:cNvPr id="3" name="Subtitle 2"/>
          <p:cNvSpPr>
            <a:spLocks noGrp="1"/>
          </p:cNvSpPr>
          <p:nvPr>
            <p:ph type="subTitle" idx="1"/>
          </p:nvPr>
        </p:nvSpPr>
        <p:spPr>
          <a:xfrm>
            <a:off x="0" y="3812309"/>
            <a:ext cx="12192000" cy="685800"/>
          </a:xfrm>
          <a:solidFill>
            <a:schemeClr val="accent4"/>
          </a:solidFill>
        </p:spPr>
        <p:txBody>
          <a:bodyPr anchor="ctr" anchorCtr="0">
            <a:noAutofit/>
          </a:bodyPr>
          <a:lstStyle>
            <a:lvl1pPr marL="0" indent="0" algn="ctr">
              <a:buNone/>
              <a:defRPr sz="44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9" name="Title 8"/>
          <p:cNvSpPr>
            <a:spLocks noGrp="1"/>
          </p:cNvSpPr>
          <p:nvPr>
            <p:ph type="title"/>
          </p:nvPr>
        </p:nvSpPr>
        <p:spPr>
          <a:xfrm>
            <a:off x="0" y="2673276"/>
            <a:ext cx="12192000" cy="1143000"/>
          </a:xfrm>
          <a:solidFill>
            <a:schemeClr val="tx1"/>
          </a:solidFill>
        </p:spPr>
        <p:txBody>
          <a:bodyPr lIns="91440" tIns="45720" rIns="91440" bIns="45720">
            <a:normAutofit/>
          </a:bodyPr>
          <a:lstStyle>
            <a:lvl1pPr>
              <a:defRPr sz="6000" b="0" i="0">
                <a:solidFill>
                  <a:schemeClr val="accent5"/>
                </a:solidFill>
                <a:latin typeface="+mj-lt"/>
              </a:defRPr>
            </a:lvl1pPr>
          </a:lstStyle>
          <a:p>
            <a:r>
              <a:rPr lang="en-US" noProof="0"/>
              <a:t>Click to edit Master title style</a:t>
            </a:r>
            <a:endParaRPr lang="en-US" noProof="0" dirty="0"/>
          </a:p>
        </p:txBody>
      </p:sp>
      <p:pic>
        <p:nvPicPr>
          <p:cNvPr id="10" name="Picture 1034" descr="gtslearning2007"/>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466120" y="215675"/>
            <a:ext cx="1438102" cy="143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9D649E4D-936F-4713-8A06-BCADB8934563}"/>
              </a:ext>
            </a:extLst>
          </p:cNvPr>
          <p:cNvGrpSpPr/>
          <p:nvPr userDrawn="1"/>
        </p:nvGrpSpPr>
        <p:grpSpPr>
          <a:xfrm>
            <a:off x="240030" y="478439"/>
            <a:ext cx="3111012" cy="914400"/>
            <a:chOff x="240030" y="204404"/>
            <a:chExt cx="3111012" cy="914400"/>
          </a:xfrm>
        </p:grpSpPr>
        <p:pic>
          <p:nvPicPr>
            <p:cNvPr id="15" name="Picture 14" descr="CompTIA Authorized Platinum Partner Logo">
              <a:extLst>
                <a:ext uri="{FF2B5EF4-FFF2-40B4-BE49-F238E27FC236}">
                  <a16:creationId xmlns:a16="http://schemas.microsoft.com/office/drawing/2014/main" id="{5DB40F13-99AE-4043-8C42-BFE13702B2AF}"/>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030" y="204404"/>
              <a:ext cx="896815" cy="914400"/>
            </a:xfrm>
            <a:prstGeom prst="rect">
              <a:avLst/>
            </a:prstGeom>
            <a:noFill/>
            <a:ln w="9525">
              <a:noFill/>
              <a:miter lim="800000"/>
              <a:headEnd/>
              <a:tailEnd/>
            </a:ln>
          </p:spPr>
        </p:pic>
        <p:pic>
          <p:nvPicPr>
            <p:cNvPr id="17" name="Picture 16" descr="CAQC Logo">
              <a:extLst>
                <a:ext uri="{FF2B5EF4-FFF2-40B4-BE49-F238E27FC236}">
                  <a16:creationId xmlns:a16="http://schemas.microsoft.com/office/drawing/2014/main" id="{DC9148EB-8ADD-4014-9F66-F5908C2D19B5}"/>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185216" y="204404"/>
              <a:ext cx="994116" cy="914400"/>
            </a:xfrm>
            <a:prstGeom prst="rect">
              <a:avLst/>
            </a:prstGeom>
            <a:noFill/>
            <a:ln w="9525">
              <a:noFill/>
              <a:miter lim="800000"/>
              <a:headEnd/>
              <a:tailEnd/>
            </a:ln>
          </p:spPr>
        </p:pic>
        <p:pic>
          <p:nvPicPr>
            <p:cNvPr id="18" name="Picture 17" descr="CompTIA Network+ Logo">
              <a:extLst>
                <a:ext uri="{FF2B5EF4-FFF2-40B4-BE49-F238E27FC236}">
                  <a16:creationId xmlns:a16="http://schemas.microsoft.com/office/drawing/2014/main" id="{FB5DD742-C553-4237-A7C0-04FEA551AB2A}"/>
                </a:ext>
              </a:extLst>
            </p:cNvPr>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53762" y="205547"/>
              <a:ext cx="1097280" cy="912113"/>
            </a:xfrm>
            <a:prstGeom prst="rect">
              <a:avLst/>
            </a:prstGeom>
          </p:spPr>
        </p:pic>
      </p:grpSp>
      <p:pic>
        <p:nvPicPr>
          <p:cNvPr id="19" name="Picture 18" descr="Procert Certified Logo">
            <a:extLst>
              <a:ext uri="{FF2B5EF4-FFF2-40B4-BE49-F238E27FC236}">
                <a16:creationId xmlns:a16="http://schemas.microsoft.com/office/drawing/2014/main" id="{A75527A5-519F-4563-9378-3B57B5B7AECA}"/>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57928" y="579946"/>
            <a:ext cx="1224241" cy="824905"/>
          </a:xfrm>
          <a:prstGeom prst="rect">
            <a:avLst/>
          </a:prstGeom>
        </p:spPr>
      </p:pic>
    </p:spTree>
    <p:extLst>
      <p:ext uri="{BB962C8B-B14F-4D97-AF65-F5344CB8AC3E}">
        <p14:creationId xmlns:p14="http://schemas.microsoft.com/office/powerpoint/2010/main" val="30225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Out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400"/>
            <a:ext cx="11978640" cy="5577840"/>
          </a:xfrm>
        </p:spPr>
        <p:txBody>
          <a:bodyPr/>
          <a:lstStyle>
            <a:lvl1pPr marL="0" indent="0">
              <a:spcBef>
                <a:spcPts val="2400"/>
              </a:spcBef>
              <a:spcAft>
                <a:spcPts val="2400"/>
              </a:spcAft>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normAutofit/>
          </a:bodyPr>
          <a:lstStyle>
            <a:lvl1pPr algn="ctr">
              <a:defRPr sz="48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58A365D4-CB39-4DD5-9171-D491B0401A7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6" name="Slide Number Placeholder 7">
            <a:extLst>
              <a:ext uri="{FF2B5EF4-FFF2-40B4-BE49-F238E27FC236}">
                <a16:creationId xmlns:a16="http://schemas.microsoft.com/office/drawing/2014/main" id="{7DB4F6E3-B7B7-47B4-88B2-4B4973B49B3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17121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9D882FC-8A2F-4BB3-A76C-2A2A28761589}"/>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058669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620017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a:extLst>
              <a:ext uri="{FF2B5EF4-FFF2-40B4-BE49-F238E27FC236}">
                <a16:creationId xmlns:a16="http://schemas.microsoft.com/office/drawing/2014/main" id="{1C7F5C99-0345-4FCE-A9C4-F860AC4C87D7}"/>
              </a:ext>
            </a:extLst>
          </p:cNvPr>
          <p:cNvGrpSpPr/>
          <p:nvPr userDrawn="1"/>
        </p:nvGrpSpPr>
        <p:grpSpPr>
          <a:xfrm>
            <a:off x="6291618" y="822960"/>
            <a:ext cx="5900382" cy="5715000"/>
            <a:chOff x="6291618" y="822960"/>
            <a:chExt cx="5900382" cy="5715000"/>
          </a:xfrm>
        </p:grpSpPr>
        <p:pic>
          <p:nvPicPr>
            <p:cNvPr id="8" name="Picture 7">
              <a:extLst>
                <a:ext uri="{FF2B5EF4-FFF2-40B4-BE49-F238E27FC236}">
                  <a16:creationId xmlns:a16="http://schemas.microsoft.com/office/drawing/2014/main" id="{93F9B8EA-F0FB-4DAE-9D71-AB3B17E128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91618" y="822960"/>
              <a:ext cx="5900382" cy="5715000"/>
            </a:xfrm>
            <a:prstGeom prst="rect">
              <a:avLst/>
            </a:prstGeom>
          </p:spPr>
        </p:pic>
        <p:sp>
          <p:nvSpPr>
            <p:cNvPr id="10" name="TextBox 9" descr="Unit objectives (Image by racorn © 123rf.com)">
              <a:extLst>
                <a:ext uri="{FF2B5EF4-FFF2-40B4-BE49-F238E27FC236}">
                  <a16:creationId xmlns:a16="http://schemas.microsoft.com/office/drawing/2014/main" id="{E3194958-6F33-40AC-AD10-F14190F7280D}"/>
                </a:ext>
              </a:extLst>
            </p:cNvPr>
            <p:cNvSpPr txBox="1"/>
            <p:nvPr userDrawn="1"/>
          </p:nvSpPr>
          <p:spPr>
            <a:xfrm>
              <a:off x="6447304" y="6177439"/>
              <a:ext cx="1729961" cy="246221"/>
            </a:xfrm>
            <a:prstGeom prst="rect">
              <a:avLst/>
            </a:prstGeom>
            <a:noFill/>
          </p:spPr>
          <p:txBody>
            <a:bodyPr wrap="none" rtlCol="0">
              <a:spAutoFit/>
            </a:bodyPr>
            <a:lstStyle/>
            <a:p>
              <a:r>
                <a:rPr lang="en-US" sz="1000" dirty="0">
                  <a:solidFill>
                    <a:schemeClr val="accent5"/>
                  </a:solidFill>
                </a:rPr>
                <a:t>Image by </a:t>
              </a:r>
              <a:r>
                <a:rPr lang="en-US" sz="1000" dirty="0" err="1">
                  <a:solidFill>
                    <a:schemeClr val="accent5"/>
                  </a:solidFill>
                </a:rPr>
                <a:t>racorn</a:t>
              </a:r>
              <a:r>
                <a:rPr lang="en-US" sz="1000" dirty="0">
                  <a:solidFill>
                    <a:schemeClr val="accent5"/>
                  </a:solidFill>
                </a:rPr>
                <a:t> © 123rf.com</a:t>
              </a:r>
            </a:p>
          </p:txBody>
        </p:sp>
      </p:gr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Objectives</a:t>
            </a:r>
          </a:p>
        </p:txBody>
      </p:sp>
      <p:sp>
        <p:nvSpPr>
          <p:cNvPr id="12" name="Footer Placeholder 4">
            <a:extLst>
              <a:ext uri="{FF2B5EF4-FFF2-40B4-BE49-F238E27FC236}">
                <a16:creationId xmlns:a16="http://schemas.microsoft.com/office/drawing/2014/main" id="{3F0C4344-A7A7-4D9C-B4A8-FD2FF9DF2F54}"/>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3" name="Slide Number Placeholder 7">
            <a:extLst>
              <a:ext uri="{FF2B5EF4-FFF2-40B4-BE49-F238E27FC236}">
                <a16:creationId xmlns:a16="http://schemas.microsoft.com/office/drawing/2014/main" id="{83D030B0-7AAF-4D10-AC33-2A9D68EE8F66}"/>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039452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1362" y="914399"/>
            <a:ext cx="503063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Review</a:t>
            </a:r>
          </a:p>
        </p:txBody>
      </p:sp>
      <p:grpSp>
        <p:nvGrpSpPr>
          <p:cNvPr id="12" name="Group 11">
            <a:extLst>
              <a:ext uri="{FF2B5EF4-FFF2-40B4-BE49-F238E27FC236}">
                <a16:creationId xmlns:a16="http://schemas.microsoft.com/office/drawing/2014/main" id="{D9D5A189-4666-4772-A9C8-16648CDE9AE8}"/>
              </a:ext>
            </a:extLst>
          </p:cNvPr>
          <p:cNvGrpSpPr/>
          <p:nvPr userDrawn="1"/>
        </p:nvGrpSpPr>
        <p:grpSpPr>
          <a:xfrm>
            <a:off x="17612" y="822960"/>
            <a:ext cx="7143750" cy="5715000"/>
            <a:chOff x="17612" y="822960"/>
            <a:chExt cx="7143750" cy="5715000"/>
          </a:xfrm>
        </p:grpSpPr>
        <p:pic>
          <p:nvPicPr>
            <p:cNvPr id="13" name="Picture 12" descr="Review (Image by Wavebreak Media © 123rf.com)">
              <a:extLst>
                <a:ext uri="{FF2B5EF4-FFF2-40B4-BE49-F238E27FC236}">
                  <a16:creationId xmlns:a16="http://schemas.microsoft.com/office/drawing/2014/main" id="{E6C7E7FE-ED67-4556-8E17-D224225F3C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612" y="822960"/>
              <a:ext cx="7143750" cy="5715000"/>
            </a:xfrm>
            <a:prstGeom prst="rect">
              <a:avLst/>
            </a:prstGeom>
          </p:spPr>
        </p:pic>
        <p:sp>
          <p:nvSpPr>
            <p:cNvPr id="14" name="TextBox 13">
              <a:extLst>
                <a:ext uri="{FF2B5EF4-FFF2-40B4-BE49-F238E27FC236}">
                  <a16:creationId xmlns:a16="http://schemas.microsoft.com/office/drawing/2014/main" id="{FE75F581-47F3-447A-8CF0-D183ECAAF9EB}"/>
                </a:ext>
              </a:extLst>
            </p:cNvPr>
            <p:cNvSpPr txBox="1"/>
            <p:nvPr userDrawn="1"/>
          </p:nvSpPr>
          <p:spPr>
            <a:xfrm>
              <a:off x="4820657" y="859869"/>
              <a:ext cx="2340705" cy="246221"/>
            </a:xfrm>
            <a:prstGeom prst="rect">
              <a:avLst/>
            </a:prstGeom>
            <a:noFill/>
          </p:spPr>
          <p:txBody>
            <a:bodyPr wrap="none" rtlCol="0">
              <a:spAutoFit/>
            </a:bodyPr>
            <a:lstStyle/>
            <a:p>
              <a:r>
                <a:rPr lang="en-US" sz="1000" dirty="0">
                  <a:solidFill>
                    <a:schemeClr val="accent3"/>
                  </a:solidFill>
                </a:rPr>
                <a:t>Image by Wavebreak Media © 123rf.com</a:t>
              </a:r>
            </a:p>
          </p:txBody>
        </p:sp>
      </p:grpSp>
      <p:sp>
        <p:nvSpPr>
          <p:cNvPr id="15" name="Footer Placeholder 4">
            <a:extLst>
              <a:ext uri="{FF2B5EF4-FFF2-40B4-BE49-F238E27FC236}">
                <a16:creationId xmlns:a16="http://schemas.microsoft.com/office/drawing/2014/main" id="{8142CB92-11C2-4AC8-B0CA-A561CB4AFA8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6" name="Slide Number Placeholder 7">
            <a:extLst>
              <a:ext uri="{FF2B5EF4-FFF2-40B4-BE49-F238E27FC236}">
                <a16:creationId xmlns:a16="http://schemas.microsoft.com/office/drawing/2014/main" id="{E40D7C81-3927-4525-A429-18EA59538F94}"/>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53946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bs">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5DCDA32-F80C-4AAC-996B-6E8032FB392A}"/>
              </a:ext>
            </a:extLst>
          </p:cNvPr>
          <p:cNvGrpSpPr/>
          <p:nvPr userDrawn="1"/>
        </p:nvGrpSpPr>
        <p:grpSpPr>
          <a:xfrm>
            <a:off x="5423065" y="813435"/>
            <a:ext cx="6768936" cy="5724525"/>
            <a:chOff x="5423065" y="813435"/>
            <a:chExt cx="6768936" cy="5724525"/>
          </a:xfrm>
        </p:grpSpPr>
        <p:pic>
          <p:nvPicPr>
            <p:cNvPr id="15" name="Picture 14" descr="Time for a lab... (Image by goodluz © 123rf.com)">
              <a:extLst>
                <a:ext uri="{FF2B5EF4-FFF2-40B4-BE49-F238E27FC236}">
                  <a16:creationId xmlns:a16="http://schemas.microsoft.com/office/drawing/2014/main" id="{03CE7AE5-8E7D-44CF-8BC6-5CA092633B1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423065" y="813435"/>
              <a:ext cx="6768936" cy="5724525"/>
            </a:xfrm>
            <a:prstGeom prst="rect">
              <a:avLst/>
            </a:prstGeom>
          </p:spPr>
        </p:pic>
        <p:sp>
          <p:nvSpPr>
            <p:cNvPr id="16" name="TextBox 15">
              <a:extLst>
                <a:ext uri="{FF2B5EF4-FFF2-40B4-BE49-F238E27FC236}">
                  <a16:creationId xmlns:a16="http://schemas.microsoft.com/office/drawing/2014/main" id="{E3D322FC-6A40-41D9-9421-BCEEDBFE2A81}"/>
                </a:ext>
              </a:extLst>
            </p:cNvPr>
            <p:cNvSpPr txBox="1"/>
            <p:nvPr userDrawn="1"/>
          </p:nvSpPr>
          <p:spPr>
            <a:xfrm>
              <a:off x="10391507" y="859869"/>
              <a:ext cx="1800493" cy="246221"/>
            </a:xfrm>
            <a:prstGeom prst="rect">
              <a:avLst/>
            </a:prstGeom>
            <a:noFill/>
          </p:spPr>
          <p:txBody>
            <a:bodyPr wrap="none" rtlCol="0">
              <a:spAutoFit/>
            </a:bodyPr>
            <a:lstStyle/>
            <a:p>
              <a:r>
                <a:rPr lang="en-US" sz="1000" dirty="0">
                  <a:solidFill>
                    <a:schemeClr val="accent3"/>
                  </a:solidFill>
                </a:rPr>
                <a:t>Image by </a:t>
              </a:r>
              <a:r>
                <a:rPr lang="en-US" sz="1000" dirty="0" err="1">
                  <a:solidFill>
                    <a:schemeClr val="accent3"/>
                  </a:solidFill>
                </a:rPr>
                <a:t>goodluz</a:t>
              </a:r>
              <a:r>
                <a:rPr lang="en-US" sz="1000" dirty="0">
                  <a:solidFill>
                    <a:schemeClr val="accent3"/>
                  </a:solidFill>
                </a:rPr>
                <a:t> © 123rf.com</a:t>
              </a:r>
            </a:p>
          </p:txBody>
        </p:sp>
      </p:grpSp>
      <p:sp>
        <p:nvSpPr>
          <p:cNvPr id="3" name="Content Placeholder 2"/>
          <p:cNvSpPr>
            <a:spLocks noGrp="1"/>
          </p:cNvSpPr>
          <p:nvPr>
            <p:ph idx="1"/>
          </p:nvPr>
        </p:nvSpPr>
        <p:spPr>
          <a:xfrm>
            <a:off x="91440"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Labs</a:t>
            </a:r>
          </a:p>
        </p:txBody>
      </p:sp>
      <p:sp>
        <p:nvSpPr>
          <p:cNvPr id="17" name="Footer Placeholder 4">
            <a:extLst>
              <a:ext uri="{FF2B5EF4-FFF2-40B4-BE49-F238E27FC236}">
                <a16:creationId xmlns:a16="http://schemas.microsoft.com/office/drawing/2014/main" id="{0AD369E6-3008-4AB3-8D39-2CAC2676621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416572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actice Lab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0376"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Practice Labs</a:t>
            </a:r>
          </a:p>
        </p:txBody>
      </p:sp>
      <p:pic>
        <p:nvPicPr>
          <p:cNvPr id="8" name="Picture 7" descr="Self-study Live Labs">
            <a:extLst>
              <a:ext uri="{FF2B5EF4-FFF2-40B4-BE49-F238E27FC236}">
                <a16:creationId xmlns:a16="http://schemas.microsoft.com/office/drawing/2014/main" id="{433843D1-A3A3-4680-9E48-8B7F278231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607" y="2105072"/>
            <a:ext cx="6524576" cy="2949942"/>
          </a:xfrm>
          <a:prstGeom prst="rect">
            <a:avLst/>
          </a:prstGeom>
        </p:spPr>
      </p:pic>
      <p:sp>
        <p:nvSpPr>
          <p:cNvPr id="9" name="Footer Placeholder 4">
            <a:extLst>
              <a:ext uri="{FF2B5EF4-FFF2-40B4-BE49-F238E27FC236}">
                <a16:creationId xmlns:a16="http://schemas.microsoft.com/office/drawing/2014/main" id="{C3F1B87B-5ECD-4CA5-A6A4-906673AE1CE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39216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72996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6" name="Content Placeholder 2"/>
          <p:cNvSpPr>
            <a:spLocks noGrp="1"/>
          </p:cNvSpPr>
          <p:nvPr>
            <p:ph idx="12"/>
          </p:nvPr>
        </p:nvSpPr>
        <p:spPr>
          <a:xfrm>
            <a:off x="91440" y="3749040"/>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1F726AD9-D0F2-4891-952C-2475E49333B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4A9DE424-77D6-4C3C-9EEE-5594EE5DB665}"/>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8049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39"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305F697-A50F-454E-A5B3-6B700EF5400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AFBDB162-864E-4CAD-8093-B010B513A80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191844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40"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09A755E-6A49-4C8C-82B5-FDE250A6C36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546376-DDFD-4688-8065-371F7D41E36E}"/>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13330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36743D9A-8760-4675-9653-FCA0CE7ECC2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F742A9D7-CC31-40BE-98A1-1236E292A79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62023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4"/>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8"/>
          <p:cNvSpPr>
            <a:spLocks noGrp="1"/>
          </p:cNvSpPr>
          <p:nvPr>
            <p:ph sz="quarter" idx="15"/>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D31C88DF-ED55-42FA-8000-06B9063FEDF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3" name="Slide Number Placeholder 7">
            <a:extLst>
              <a:ext uri="{FF2B5EF4-FFF2-40B4-BE49-F238E27FC236}">
                <a16:creationId xmlns:a16="http://schemas.microsoft.com/office/drawing/2014/main" id="{3EE30B81-82AD-4699-9F21-CE4AFA96D0F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957444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A0A27573-ABD4-4DEB-A1ED-921C0BA9A820}"/>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8" name="Slide Number Placeholder 7">
            <a:extLst>
              <a:ext uri="{FF2B5EF4-FFF2-40B4-BE49-F238E27FC236}">
                <a16:creationId xmlns:a16="http://schemas.microsoft.com/office/drawing/2014/main" id="{16E9CA2A-030E-447C-A327-BD1B9648016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44746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03BBC94A-E716-4C5B-9551-6AA8BA10D5F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7" name="Slide Number Placeholder 7">
            <a:extLst>
              <a:ext uri="{FF2B5EF4-FFF2-40B4-BE49-F238E27FC236}">
                <a16:creationId xmlns:a16="http://schemas.microsoft.com/office/drawing/2014/main" id="{E965B00A-B150-494F-B7D0-22A1D5AAF90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702673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822960"/>
          </a:xfrm>
          <a:prstGeom prst="rect">
            <a:avLst/>
          </a:prstGeom>
          <a:solidFill>
            <a:schemeClr val="tx1"/>
          </a:solidFill>
        </p:spPr>
        <p:txBody>
          <a:bodyPr vert="horz" lIns="91440" tIns="45720" rIns="91440" bIns="45720" rtlCol="0" anchor="ctr">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91440" y="914400"/>
            <a:ext cx="11978640" cy="5577840"/>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ooter Placeholder 4"/>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8" name="Slide Number Placeholder 7"/>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358617278"/>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682" r:id="rId3"/>
    <p:sldLayoutId id="2147483664" r:id="rId4"/>
    <p:sldLayoutId id="2147483674" r:id="rId5"/>
    <p:sldLayoutId id="2147483675" r:id="rId6"/>
    <p:sldLayoutId id="2147483676" r:id="rId7"/>
    <p:sldLayoutId id="2147483666" r:id="rId8"/>
    <p:sldLayoutId id="2147483677" r:id="rId9"/>
    <p:sldLayoutId id="2147483681" r:id="rId10"/>
    <p:sldLayoutId id="2147483667" r:id="rId11"/>
    <p:sldLayoutId id="2147483687" r:id="rId12"/>
    <p:sldLayoutId id="2147483688" r:id="rId13"/>
    <p:sldLayoutId id="2147483689" r:id="rId14"/>
    <p:sldLayoutId id="2147483690" r:id="rId15"/>
  </p:sldLayoutIdLst>
  <p:hf hdr="0" dt="0"/>
  <p:txStyles>
    <p:titleStyle>
      <a:lvl1pPr algn="ctr" defTabSz="914400" rtl="0" eaLnBrk="1" latinLnBrk="0" hangingPunct="1">
        <a:lnSpc>
          <a:spcPct val="100000"/>
        </a:lnSpc>
        <a:spcBef>
          <a:spcPct val="0"/>
        </a:spcBef>
        <a:buNone/>
        <a:defRPr sz="5400" b="1" kern="1200">
          <a:solidFill>
            <a:schemeClr val="accent5"/>
          </a:solidFill>
          <a:latin typeface="+mj-lt"/>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10000"/>
        </a:lnSpc>
        <a:spcBef>
          <a:spcPts val="0"/>
        </a:spcBef>
        <a:spcAft>
          <a:spcPts val="1800"/>
        </a:spcAft>
        <a:buSzPct val="100000"/>
        <a:buFont typeface="Arial" panose="020B0604020202020204" pitchFamily="34" charset="0"/>
        <a:buChar char="•"/>
        <a:defRPr sz="4400" i="0" kern="1200">
          <a:solidFill>
            <a:schemeClr val="tx1"/>
          </a:solidFill>
          <a:latin typeface="+mn-lt"/>
          <a:ea typeface="Verdana" panose="020B06040305040B0204" pitchFamily="34" charset="0"/>
          <a:cs typeface="Verdana" panose="020B06040305040B0204" pitchFamily="34" charset="0"/>
        </a:defRPr>
      </a:lvl1pPr>
      <a:lvl2pPr marL="685800" indent="-228600" algn="l" defTabSz="914400" rtl="0" eaLnBrk="1" latinLnBrk="0" hangingPunct="1">
        <a:lnSpc>
          <a:spcPct val="100000"/>
        </a:lnSpc>
        <a:spcBef>
          <a:spcPts val="0"/>
        </a:spcBef>
        <a:spcAft>
          <a:spcPts val="1200"/>
        </a:spcAft>
        <a:buSzPct val="75000"/>
        <a:buFont typeface="Courier New" panose="02070309020205020404" pitchFamily="49" charset="0"/>
        <a:buChar char="o"/>
        <a:defRPr sz="3600" i="0" kern="120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800" i="0" kern="120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baseline="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subTitle" idx="1"/>
          </p:nvPr>
        </p:nvSpPr>
        <p:spPr/>
        <p:txBody>
          <a:bodyPr/>
          <a:lstStyle/>
          <a:p>
            <a:r>
              <a:rPr lang="en-US" altLang="en-US" noProof="0" dirty="0"/>
              <a:t>1.1 Topologies and the OSI Model</a:t>
            </a:r>
          </a:p>
        </p:txBody>
      </p:sp>
      <p:sp>
        <p:nvSpPr>
          <p:cNvPr id="8194" name="Rectangle 2"/>
          <p:cNvSpPr>
            <a:spLocks noGrp="1" noChangeArrowheads="1"/>
          </p:cNvSpPr>
          <p:nvPr>
            <p:ph type="title"/>
          </p:nvPr>
        </p:nvSpPr>
        <p:spPr/>
        <p:txBody>
          <a:bodyPr/>
          <a:lstStyle/>
          <a:p>
            <a:r>
              <a:rPr lang="en-US" altLang="en-US"/>
              <a:t>CompTIA Network+ Certification</a:t>
            </a:r>
            <a:endParaRPr lang="en-US" altLang="en-US" dirty="0"/>
          </a:p>
        </p:txBody>
      </p:sp>
    </p:spTree>
    <p:extLst>
      <p:ext uri="{BB962C8B-B14F-4D97-AF65-F5344CB8AC3E}">
        <p14:creationId xmlns:p14="http://schemas.microsoft.com/office/powerpoint/2010/main" val="1656643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noProof="0"/>
              <a:t>Bus Topology</a:t>
            </a:r>
            <a:endParaRPr lang="en-US" altLang="en-US" noProof="0" dirty="0"/>
          </a:p>
        </p:txBody>
      </p:sp>
      <p:pic>
        <p:nvPicPr>
          <p:cNvPr id="12" name="Content Placeholder 11" descr="Physical bus topology"/>
          <p:cNvPicPr>
            <a:picLocks noGrp="1"/>
          </p:cNvPicPr>
          <p:nvPr>
            <p:ph sz="half"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17" y="1603374"/>
            <a:ext cx="6112916" cy="4200526"/>
          </a:xfrm>
        </p:spPr>
      </p:pic>
      <p:sp>
        <p:nvSpPr>
          <p:cNvPr id="10243" name="Text Placeholder 18"/>
          <p:cNvSpPr>
            <a:spLocks noGrp="1"/>
          </p:cNvSpPr>
          <p:nvPr>
            <p:ph sz="half" idx="2"/>
          </p:nvPr>
        </p:nvSpPr>
        <p:spPr/>
        <p:txBody>
          <a:bodyPr>
            <a:normAutofit fontScale="70000" lnSpcReduction="20000"/>
          </a:bodyPr>
          <a:lstStyle/>
          <a:p>
            <a:r>
              <a:rPr lang="en-US" noProof="0"/>
              <a:t>Nodes attached to same cable segment</a:t>
            </a:r>
          </a:p>
          <a:p>
            <a:pPr lvl="1"/>
            <a:r>
              <a:rPr lang="en-US"/>
              <a:t>Single length of main cable</a:t>
            </a:r>
          </a:p>
          <a:p>
            <a:pPr lvl="1"/>
            <a:r>
              <a:rPr lang="en-US" noProof="0"/>
              <a:t>Multiple lengths of cable connected by repeaters</a:t>
            </a:r>
          </a:p>
          <a:p>
            <a:r>
              <a:rPr lang="en-US"/>
              <a:t>Shared access to media</a:t>
            </a:r>
          </a:p>
          <a:p>
            <a:r>
              <a:rPr lang="en-US" noProof="0"/>
              <a:t>Cabled bus is practically obsolete</a:t>
            </a:r>
          </a:p>
          <a:p>
            <a:pPr lvl="1"/>
            <a:r>
              <a:rPr lang="en-US" noProof="0"/>
              <a:t>Moving and adding nodes can cause problems for the whole network</a:t>
            </a:r>
          </a:p>
          <a:p>
            <a:pPr lvl="1"/>
            <a:r>
              <a:rPr lang="en-US" noProof="0"/>
              <a:t>Limited number of nodes</a:t>
            </a:r>
          </a:p>
          <a:p>
            <a:pPr lvl="1"/>
            <a:r>
              <a:rPr lang="en-US" noProof="0"/>
              <a:t>Cable faults cause problems for the whole network</a:t>
            </a:r>
            <a:endParaRPr lang="en-US" noProof="0" dirty="0"/>
          </a:p>
        </p:txBody>
      </p:sp>
      <p:sp>
        <p:nvSpPr>
          <p:cNvPr id="2" name="Footer Placeholder 1"/>
          <p:cNvSpPr>
            <a:spLocks noGrp="1"/>
          </p:cNvSpPr>
          <p:nvPr>
            <p:ph type="ftr" sz="quarter" idx="3"/>
          </p:nvPr>
        </p:nvSpPr>
        <p:spPr>
          <a:xfrm>
            <a:off x="0" y="6537325"/>
            <a:ext cx="12192000" cy="320675"/>
          </a:xfrm>
        </p:spPr>
        <p:txBody>
          <a:bodyPr/>
          <a:lstStyle/>
          <a:p>
            <a:r>
              <a:rPr lang="en-GB"/>
              <a:t>1.1 Topologies and the OSI Model</a:t>
            </a:r>
            <a:endParaRPr lang="en-US"/>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7</a:t>
            </a:r>
          </a:p>
        </p:txBody>
      </p:sp>
      <p:sp>
        <p:nvSpPr>
          <p:cNvPr id="18439"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18440" name="Rectangle 5"/>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18441" name="Rectangle 8"/>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18442" name="Rectangle 13"/>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GB"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957610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noProof="0"/>
              <a:t>Star Topology</a:t>
            </a:r>
            <a:endParaRPr lang="en-US" altLang="en-US" noProof="0" dirty="0"/>
          </a:p>
        </p:txBody>
      </p:sp>
      <p:sp>
        <p:nvSpPr>
          <p:cNvPr id="2" name="Content Placeholder 1"/>
          <p:cNvSpPr>
            <a:spLocks noGrp="1"/>
          </p:cNvSpPr>
          <p:nvPr>
            <p:ph sz="half" idx="1"/>
          </p:nvPr>
        </p:nvSpPr>
        <p:spPr/>
        <p:txBody>
          <a:bodyPr>
            <a:normAutofit fontScale="70000" lnSpcReduction="20000"/>
          </a:bodyPr>
          <a:lstStyle/>
          <a:p>
            <a:r>
              <a:rPr lang="en-US"/>
              <a:t>Endpoint nodes connected via a central forwarding node (hub, switch, or router)</a:t>
            </a:r>
          </a:p>
          <a:p>
            <a:r>
              <a:rPr lang="en-US"/>
              <a:t>Requires more cable but simpler to reconfigure</a:t>
            </a:r>
          </a:p>
          <a:p>
            <a:r>
              <a:rPr lang="en-US"/>
              <a:t>Cable faults are isolated to each hub port and easier to troubleshoot</a:t>
            </a:r>
          </a:p>
          <a:p>
            <a:r>
              <a:rPr lang="en-US"/>
              <a:t>Central node can be a single point of failure</a:t>
            </a:r>
          </a:p>
          <a:p>
            <a:endParaRPr lang="en-US" dirty="0"/>
          </a:p>
        </p:txBody>
      </p:sp>
      <p:pic>
        <p:nvPicPr>
          <p:cNvPr id="7" name="Content Placeholder 6"/>
          <p:cNvPicPr>
            <a:picLocks noGrp="1" noChangeAspect="1"/>
          </p:cNvPicPr>
          <p:nvPr>
            <p:ph sz="half" idx="2"/>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88510" y="1590674"/>
            <a:ext cx="6015730" cy="4225926"/>
          </a:xfrm>
        </p:spPr>
      </p:pic>
      <p:sp>
        <p:nvSpPr>
          <p:cNvPr id="3" name="Footer Placeholder 2"/>
          <p:cNvSpPr>
            <a:spLocks noGrp="1"/>
          </p:cNvSpPr>
          <p:nvPr>
            <p:ph type="ftr" sz="quarter" idx="3"/>
          </p:nvPr>
        </p:nvSpPr>
        <p:spPr>
          <a:xfrm>
            <a:off x="0" y="6537325"/>
            <a:ext cx="12192000" cy="320675"/>
          </a:xfrm>
        </p:spPr>
        <p:txBody>
          <a:bodyPr/>
          <a:lstStyle/>
          <a:p>
            <a:r>
              <a:rPr lang="en-GB"/>
              <a:t>1.1 Topologies and the OSI Model</a:t>
            </a:r>
            <a:endParaRPr lang="en-US"/>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8</a:t>
            </a:r>
          </a:p>
        </p:txBody>
      </p:sp>
      <p:sp>
        <p:nvSpPr>
          <p:cNvPr id="19462"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19463" name="Rectangle 5"/>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19464" name="Rectangle 8"/>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38054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Physical Star – Logical Bus</a:t>
            </a:r>
            <a:endParaRPr lang="en-US" dirty="0"/>
          </a:p>
        </p:txBody>
      </p:sp>
      <p:sp>
        <p:nvSpPr>
          <p:cNvPr id="3" name="Content Placeholder 2"/>
          <p:cNvSpPr>
            <a:spLocks noGrp="1"/>
          </p:cNvSpPr>
          <p:nvPr>
            <p:ph sz="quarter" idx="12"/>
          </p:nvPr>
        </p:nvSpPr>
        <p:spPr/>
        <p:txBody>
          <a:bodyPr>
            <a:normAutofit fontScale="70000" lnSpcReduction="20000"/>
          </a:bodyPr>
          <a:lstStyle/>
          <a:p>
            <a:r>
              <a:rPr lang="en-US"/>
              <a:t>Hub</a:t>
            </a:r>
          </a:p>
          <a:p>
            <a:pPr lvl="1"/>
            <a:r>
              <a:rPr lang="en-US"/>
              <a:t>Transmissions repeated to all nodes</a:t>
            </a:r>
          </a:p>
          <a:p>
            <a:pPr lvl="1"/>
            <a:r>
              <a:rPr lang="en-US"/>
              <a:t>Logical bus with all nodes in the same segment</a:t>
            </a:r>
          </a:p>
          <a:p>
            <a:pPr lvl="1"/>
            <a:r>
              <a:rPr lang="en-US"/>
              <a:t>Nodes must still contend for access</a:t>
            </a:r>
          </a:p>
          <a:p>
            <a:pPr lvl="1"/>
            <a:endParaRPr lang="en-US"/>
          </a:p>
          <a:p>
            <a:pPr lvl="1"/>
            <a:endParaRPr lang="en-US" dirty="0"/>
          </a:p>
        </p:txBody>
      </p:sp>
      <p:pic>
        <p:nvPicPr>
          <p:cNvPr id="13" name="Content Placeholder 12" descr="Star topology with a hub at the center of the star"/>
          <p:cNvPicPr>
            <a:picLocks noGrp="1"/>
          </p:cNvPicPr>
          <p:nvPr>
            <p:ph sz="quarter" idx="13"/>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044" y="3749675"/>
            <a:ext cx="3909662" cy="2743200"/>
          </a:xfrm>
        </p:spPr>
      </p:pic>
      <p:sp>
        <p:nvSpPr>
          <p:cNvPr id="8" name="Content Placeholder 7"/>
          <p:cNvSpPr>
            <a:spLocks noGrp="1"/>
          </p:cNvSpPr>
          <p:nvPr>
            <p:ph sz="quarter" idx="14"/>
          </p:nvPr>
        </p:nvSpPr>
        <p:spPr/>
        <p:txBody>
          <a:bodyPr>
            <a:normAutofit fontScale="70000" lnSpcReduction="20000"/>
          </a:bodyPr>
          <a:lstStyle/>
          <a:p>
            <a:r>
              <a:rPr lang="en-US"/>
              <a:t>Switch</a:t>
            </a:r>
          </a:p>
          <a:p>
            <a:pPr lvl="1"/>
            <a:r>
              <a:rPr lang="en-US"/>
              <a:t>Establishes point-to-point circuits</a:t>
            </a:r>
          </a:p>
          <a:p>
            <a:pPr lvl="1"/>
            <a:r>
              <a:rPr lang="en-US"/>
              <a:t>Logical bus but each switch port is a separate segment</a:t>
            </a:r>
          </a:p>
          <a:p>
            <a:pPr lvl="1"/>
            <a:r>
              <a:rPr lang="en-US"/>
              <a:t>No contention – can use full link bandwidth</a:t>
            </a:r>
          </a:p>
          <a:p>
            <a:endParaRPr lang="en-US" dirty="0"/>
          </a:p>
        </p:txBody>
      </p:sp>
      <p:pic>
        <p:nvPicPr>
          <p:cNvPr id="14" name="Content Placeholder 13" descr="Star topology with a switch at the center of the star"/>
          <p:cNvPicPr>
            <a:picLocks noGrp="1"/>
          </p:cNvPicPr>
          <p:nvPr>
            <p:ph sz="quarter" idx="15"/>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39109" y="3749675"/>
            <a:ext cx="3917707" cy="2743200"/>
          </a:xfrm>
        </p:spPr>
      </p:pic>
      <p:sp>
        <p:nvSpPr>
          <p:cNvPr id="5" name="Footer Placeholder 4"/>
          <p:cNvSpPr>
            <a:spLocks noGrp="1"/>
          </p:cNvSpPr>
          <p:nvPr>
            <p:ph type="ftr" sz="quarter" idx="3"/>
          </p:nvPr>
        </p:nvSpPr>
        <p:spPr>
          <a:xfrm>
            <a:off x="0" y="6537325"/>
            <a:ext cx="12192000" cy="320675"/>
          </a:xfrm>
        </p:spPr>
        <p:txBody>
          <a:bodyPr/>
          <a:lstStyle/>
          <a:p>
            <a:r>
              <a:rPr lang="en-GB"/>
              <a:t>1.1 Topologies and the OSI Model</a:t>
            </a:r>
            <a:endParaRPr lang="en-US" dirty="0"/>
          </a:p>
        </p:txBody>
      </p:sp>
      <p:sp>
        <p:nvSpPr>
          <p:cNvPr id="6" name="Slide Number Placeholder 5"/>
          <p:cNvSpPr>
            <a:spLocks noGrp="1"/>
          </p:cNvSpPr>
          <p:nvPr>
            <p:ph type="sldNum" sz="quarter" idx="4"/>
          </p:nvPr>
        </p:nvSpPr>
        <p:spPr>
          <a:xfrm>
            <a:off x="11460163" y="6308725"/>
            <a:ext cx="731837" cy="549275"/>
          </a:xfrm>
        </p:spPr>
        <p:txBody>
          <a:bodyPr/>
          <a:lstStyle/>
          <a:p>
            <a:r>
              <a:rPr lang="en-US" dirty="0"/>
              <a:t>8</a:t>
            </a:r>
          </a:p>
        </p:txBody>
      </p:sp>
    </p:spTree>
    <p:extLst>
      <p:ext uri="{BB962C8B-B14F-4D97-AF65-F5344CB8AC3E}">
        <p14:creationId xmlns:p14="http://schemas.microsoft.com/office/powerpoint/2010/main" val="662143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Ring topology"/>
          <p:cNvPicPr>
            <a:picLocks noGrp="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74631" y="1088967"/>
            <a:ext cx="5012575" cy="2394065"/>
          </a:xfrm>
        </p:spPr>
      </p:pic>
      <p:sp>
        <p:nvSpPr>
          <p:cNvPr id="20482" name="Title 1"/>
          <p:cNvSpPr>
            <a:spLocks noGrp="1"/>
          </p:cNvSpPr>
          <p:nvPr>
            <p:ph type="title"/>
          </p:nvPr>
        </p:nvSpPr>
        <p:spPr/>
        <p:txBody>
          <a:bodyPr/>
          <a:lstStyle/>
          <a:p>
            <a:r>
              <a:rPr lang="en-US" altLang="en-US" noProof="0"/>
              <a:t>Ring Topology</a:t>
            </a:r>
            <a:endParaRPr lang="en-US" altLang="en-US" noProof="0" dirty="0"/>
          </a:p>
        </p:txBody>
      </p:sp>
      <p:sp>
        <p:nvSpPr>
          <p:cNvPr id="20488" name="Content Placeholder 4"/>
          <p:cNvSpPr>
            <a:spLocks noGrp="1"/>
          </p:cNvSpPr>
          <p:nvPr>
            <p:ph idx="12"/>
          </p:nvPr>
        </p:nvSpPr>
        <p:spPr/>
        <p:txBody>
          <a:bodyPr>
            <a:normAutofit fontScale="55000" lnSpcReduction="20000"/>
          </a:bodyPr>
          <a:lstStyle/>
          <a:p>
            <a:r>
              <a:rPr lang="en-US" altLang="en-US" noProof="0"/>
              <a:t>Nodes are physically wired in a ring (closed loop)</a:t>
            </a:r>
          </a:p>
          <a:p>
            <a:r>
              <a:rPr lang="en-US" altLang="en-US" noProof="0"/>
              <a:t>Transmissions travel from node-to-node around the ring until reaching their destination</a:t>
            </a:r>
          </a:p>
          <a:p>
            <a:pPr lvl="1"/>
            <a:r>
              <a:rPr lang="en-US" altLang="en-US"/>
              <a:t>Transmission received from upstream neighbor</a:t>
            </a:r>
          </a:p>
          <a:p>
            <a:pPr lvl="1"/>
            <a:r>
              <a:rPr lang="en-US" altLang="en-US" noProof="0"/>
              <a:t>Transmission passed to downstream neighbor</a:t>
            </a:r>
          </a:p>
          <a:p>
            <a:r>
              <a:rPr lang="en-US" altLang="en-US" noProof="0"/>
              <a:t>Used on WANs</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GB"/>
              <a:t>1.1 Topologies and the OSI Model</a:t>
            </a:r>
            <a:endParaRPr lang="en-US"/>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10</a:t>
            </a:r>
          </a:p>
        </p:txBody>
      </p:sp>
      <p:sp>
        <p:nvSpPr>
          <p:cNvPr id="20485"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20486" name="Rectangle 5"/>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20487" name="Rectangle 8"/>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392919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noProof="0"/>
              <a:t>Mesh Topology</a:t>
            </a:r>
            <a:endParaRPr lang="en-US" altLang="en-US" noProof="0" dirty="0"/>
          </a:p>
        </p:txBody>
      </p:sp>
      <p:sp>
        <p:nvSpPr>
          <p:cNvPr id="2" name="Content Placeholder 1"/>
          <p:cNvSpPr>
            <a:spLocks noGrp="1"/>
          </p:cNvSpPr>
          <p:nvPr>
            <p:ph sz="half" idx="1"/>
          </p:nvPr>
        </p:nvSpPr>
        <p:spPr/>
        <p:txBody>
          <a:bodyPr>
            <a:normAutofit fontScale="62500" lnSpcReduction="20000"/>
          </a:bodyPr>
          <a:lstStyle/>
          <a:p>
            <a:r>
              <a:rPr lang="en-US"/>
              <a:t>Full mesh means that each node is connected to every other node</a:t>
            </a:r>
          </a:p>
          <a:p>
            <a:r>
              <a:rPr lang="en-US"/>
              <a:t>n(n-1)/2 to calculate number of links required by ‘n’ nodes</a:t>
            </a:r>
          </a:p>
          <a:p>
            <a:r>
              <a:rPr lang="en-US"/>
              <a:t>Partial mesh more commonly deployed</a:t>
            </a:r>
          </a:p>
          <a:p>
            <a:pPr lvl="1"/>
            <a:r>
              <a:rPr lang="en-US"/>
              <a:t>Fewer physical links required</a:t>
            </a:r>
          </a:p>
          <a:p>
            <a:pPr lvl="1"/>
            <a:r>
              <a:rPr lang="en-US"/>
              <a:t>Nodes relay (route) communications to provide interconnections between all nodes</a:t>
            </a:r>
          </a:p>
          <a:p>
            <a:pPr lvl="1"/>
            <a:r>
              <a:rPr lang="en-US"/>
              <a:t>Provides redundancy and fault tolerance</a:t>
            </a:r>
          </a:p>
          <a:p>
            <a:pPr lvl="1"/>
            <a:r>
              <a:rPr lang="en-US"/>
              <a:t>Architecture of the Internet</a:t>
            </a:r>
            <a:endParaRPr lang="en-US" dirty="0"/>
          </a:p>
        </p:txBody>
      </p:sp>
      <p:pic>
        <p:nvPicPr>
          <p:cNvPr id="12" name="Content Placeholder 11" descr="Partial mesh - each site is linked but not always directly to every other site"/>
          <p:cNvPicPr>
            <a:picLocks noGrp="1"/>
          </p:cNvPicPr>
          <p:nvPr>
            <p:ph sz="quarter" idx="12"/>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4823" y="1203267"/>
            <a:ext cx="4526280" cy="2165465"/>
          </a:xfrm>
        </p:spPr>
      </p:pic>
      <p:pic>
        <p:nvPicPr>
          <p:cNvPr id="11" name="Picture 4" descr="Internet_map_1024-mattbrit"/>
          <p:cNvPicPr>
            <a:picLocks noGrp="1" noChangeAspect="1" noChangeArrowheads="1"/>
          </p:cNvPicPr>
          <p:nvPr>
            <p:ph sz="quarter" idx="13"/>
          </p:nvPr>
        </p:nvPicPr>
        <p:blipFill>
          <a:blip r:embed="rId4" cstate="screen">
            <a:extLst>
              <a:ext uri="{28A0092B-C50C-407E-A947-70E740481C1C}">
                <a14:useLocalDpi xmlns:a14="http://schemas.microsoft.com/office/drawing/2010/main"/>
              </a:ext>
            </a:extLst>
          </a:blip>
          <a:stretch>
            <a:fillRect/>
          </a:stretch>
        </p:blipFill>
        <p:spPr>
          <a:xfrm>
            <a:off x="7762939" y="3786251"/>
            <a:ext cx="2670048" cy="2670048"/>
          </a:xfrm>
        </p:spPr>
      </p:pic>
      <p:sp>
        <p:nvSpPr>
          <p:cNvPr id="3" name="Footer Placeholder 2"/>
          <p:cNvSpPr>
            <a:spLocks noGrp="1"/>
          </p:cNvSpPr>
          <p:nvPr>
            <p:ph type="ftr" sz="quarter" idx="3"/>
          </p:nvPr>
        </p:nvSpPr>
        <p:spPr>
          <a:xfrm>
            <a:off x="0" y="6537325"/>
            <a:ext cx="12192000" cy="320675"/>
          </a:xfrm>
        </p:spPr>
        <p:txBody>
          <a:bodyPr/>
          <a:lstStyle/>
          <a:p>
            <a:r>
              <a:rPr lang="en-GB"/>
              <a:t>1.1 Topologies and the OSI Model</a:t>
            </a:r>
            <a:endParaRPr lang="en-US"/>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10</a:t>
            </a:r>
          </a:p>
        </p:txBody>
      </p:sp>
      <p:sp>
        <p:nvSpPr>
          <p:cNvPr id="21510"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21511" name="Rectangle 5"/>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21512" name="Rectangle 8"/>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744621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Content Placeholder 7" descr="The OSI model"/>
          <p:cNvPicPr>
            <a:picLocks noGrp="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46440" y="914400"/>
            <a:ext cx="5468958" cy="5578475"/>
          </a:xfrm>
        </p:spPr>
      </p:pic>
      <p:sp>
        <p:nvSpPr>
          <p:cNvPr id="23554" name="Title 1"/>
          <p:cNvSpPr>
            <a:spLocks noGrp="1"/>
          </p:cNvSpPr>
          <p:nvPr>
            <p:ph type="title"/>
          </p:nvPr>
        </p:nvSpPr>
        <p:spPr/>
        <p:txBody>
          <a:bodyPr/>
          <a:lstStyle/>
          <a:p>
            <a:r>
              <a:rPr lang="en-US" altLang="en-US" noProof="0"/>
              <a:t>The OSI Model</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GB"/>
              <a:t>1.1 Topologies and the OSI Model</a:t>
            </a:r>
            <a:endParaRPr lang="en-US"/>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11</a:t>
            </a:r>
          </a:p>
        </p:txBody>
      </p:sp>
      <p:sp>
        <p:nvSpPr>
          <p:cNvPr id="23557"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125298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Encapsulation and de-encapsulation "/>
          <p:cNvPicPr>
            <a:picLocks noGrp="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45337" y="1074737"/>
            <a:ext cx="8271164" cy="5257800"/>
          </a:xfrm>
        </p:spPr>
      </p:pic>
      <p:sp>
        <p:nvSpPr>
          <p:cNvPr id="2" name="Title 1"/>
          <p:cNvSpPr>
            <a:spLocks noGrp="1"/>
          </p:cNvSpPr>
          <p:nvPr>
            <p:ph type="title"/>
          </p:nvPr>
        </p:nvSpPr>
        <p:spPr/>
        <p:txBody>
          <a:bodyPr/>
          <a:lstStyle/>
          <a:p>
            <a:r>
              <a:rPr lang="en-US" noProof="0"/>
              <a:t>Encapsulation and De-encapsulation</a:t>
            </a:r>
            <a:endParaRPr lang="en-US" noProof="0" dirty="0"/>
          </a:p>
        </p:txBody>
      </p:sp>
      <p:sp>
        <p:nvSpPr>
          <p:cNvPr id="4" name="Footer Placeholder 3"/>
          <p:cNvSpPr>
            <a:spLocks noGrp="1"/>
          </p:cNvSpPr>
          <p:nvPr>
            <p:ph type="ftr" sz="quarter" idx="3"/>
          </p:nvPr>
        </p:nvSpPr>
        <p:spPr>
          <a:xfrm>
            <a:off x="0" y="6537325"/>
            <a:ext cx="12192000" cy="320675"/>
          </a:xfrm>
        </p:spPr>
        <p:txBody>
          <a:bodyPr/>
          <a:lstStyle/>
          <a:p>
            <a:r>
              <a:rPr lang="en-GB"/>
              <a:t>1.1 Topologies and the OSI Model</a:t>
            </a:r>
            <a:endParaRPr lang="en-US"/>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12</a:t>
            </a:r>
          </a:p>
        </p:txBody>
      </p:sp>
    </p:spTree>
    <p:extLst>
      <p:ext uri="{BB962C8B-B14F-4D97-AF65-F5344CB8AC3E}">
        <p14:creationId xmlns:p14="http://schemas.microsoft.com/office/powerpoint/2010/main" val="771840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OSI reference model and TCP/IP"/>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755432" y="1216254"/>
            <a:ext cx="8650974" cy="4974767"/>
          </a:xfrm>
        </p:spPr>
      </p:pic>
      <p:sp>
        <p:nvSpPr>
          <p:cNvPr id="2" name="Title 1"/>
          <p:cNvSpPr>
            <a:spLocks noGrp="1"/>
          </p:cNvSpPr>
          <p:nvPr>
            <p:ph type="title"/>
          </p:nvPr>
        </p:nvSpPr>
        <p:spPr/>
        <p:txBody>
          <a:bodyPr/>
          <a:lstStyle/>
          <a:p>
            <a:r>
              <a:rPr lang="en-US" noProof="0"/>
              <a:t>OSI Model and Network Protocols</a:t>
            </a:r>
            <a:endParaRPr lang="en-US" noProof="0" dirty="0"/>
          </a:p>
        </p:txBody>
      </p:sp>
      <p:sp>
        <p:nvSpPr>
          <p:cNvPr id="3" name="Footer Placeholder 2"/>
          <p:cNvSpPr>
            <a:spLocks noGrp="1"/>
          </p:cNvSpPr>
          <p:nvPr>
            <p:ph type="ftr" sz="quarter" idx="3"/>
          </p:nvPr>
        </p:nvSpPr>
        <p:spPr>
          <a:xfrm>
            <a:off x="0" y="6537325"/>
            <a:ext cx="12192000" cy="320675"/>
          </a:xfrm>
        </p:spPr>
        <p:txBody>
          <a:bodyPr/>
          <a:lstStyle/>
          <a:p>
            <a:r>
              <a:rPr lang="en-GB"/>
              <a:t>1.1 Topologies and the OSI Model</a:t>
            </a:r>
            <a:endParaRPr lang="en-US"/>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13</a:t>
            </a:r>
          </a:p>
        </p:txBody>
      </p:sp>
    </p:spTree>
    <p:extLst>
      <p:ext uri="{BB962C8B-B14F-4D97-AF65-F5344CB8AC3E}">
        <p14:creationId xmlns:p14="http://schemas.microsoft.com/office/powerpoint/2010/main" val="1637839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noProof="0" dirty="0"/>
              <a:t>Physical topology</a:t>
            </a:r>
          </a:p>
          <a:p>
            <a:r>
              <a:rPr lang="en-US" noProof="0" dirty="0"/>
              <a:t>Mechanical specifications for the network medium</a:t>
            </a:r>
          </a:p>
          <a:p>
            <a:pPr lvl="1"/>
            <a:r>
              <a:rPr lang="en-US" dirty="0"/>
              <a:t>Cable specifications</a:t>
            </a:r>
          </a:p>
          <a:p>
            <a:pPr lvl="1"/>
            <a:r>
              <a:rPr lang="en-US" noProof="0" dirty="0"/>
              <a:t>Connector form factor and pin-outs</a:t>
            </a:r>
          </a:p>
          <a:p>
            <a:pPr lvl="1"/>
            <a:r>
              <a:rPr lang="en-US" dirty="0"/>
              <a:t>Radio transceiver specifications</a:t>
            </a:r>
            <a:endParaRPr lang="en-US" noProof="0" dirty="0"/>
          </a:p>
          <a:p>
            <a:r>
              <a:rPr lang="en-US" noProof="0" dirty="0"/>
              <a:t>Signaling (bit transmission/encoding)</a:t>
            </a:r>
          </a:p>
          <a:p>
            <a:r>
              <a:rPr lang="en-US" noProof="0" dirty="0"/>
              <a:t>Devices</a:t>
            </a:r>
          </a:p>
          <a:p>
            <a:pPr lvl="1"/>
            <a:r>
              <a:rPr lang="en-US" noProof="0" dirty="0"/>
              <a:t>Transceiver</a:t>
            </a:r>
          </a:p>
          <a:p>
            <a:pPr lvl="1"/>
            <a:r>
              <a:rPr lang="en-US" noProof="0" dirty="0"/>
              <a:t>Media converter</a:t>
            </a:r>
          </a:p>
          <a:p>
            <a:pPr lvl="1"/>
            <a:r>
              <a:rPr lang="en-US" noProof="0" dirty="0"/>
              <a:t>Hub/repeater</a:t>
            </a:r>
          </a:p>
          <a:p>
            <a:pPr lvl="1"/>
            <a:r>
              <a:rPr lang="en-US" noProof="0" dirty="0"/>
              <a:t>Modem</a:t>
            </a:r>
          </a:p>
        </p:txBody>
      </p:sp>
      <p:sp>
        <p:nvSpPr>
          <p:cNvPr id="26626" name="Title 1"/>
          <p:cNvSpPr>
            <a:spLocks noGrp="1"/>
          </p:cNvSpPr>
          <p:nvPr>
            <p:ph type="title"/>
          </p:nvPr>
        </p:nvSpPr>
        <p:spPr/>
        <p:txBody>
          <a:bodyPr/>
          <a:lstStyle/>
          <a:p>
            <a:r>
              <a:rPr lang="en-US" altLang="en-US" noProof="0"/>
              <a:t>Physical Layer (Layer 1)</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GB"/>
              <a:t>1.1 Topologies and the OSI Model</a:t>
            </a:r>
            <a:endParaRPr lang="en-US"/>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14</a:t>
            </a:r>
          </a:p>
        </p:txBody>
      </p:sp>
    </p:spTree>
    <p:extLst>
      <p:ext uri="{BB962C8B-B14F-4D97-AF65-F5344CB8AC3E}">
        <p14:creationId xmlns:p14="http://schemas.microsoft.com/office/powerpoint/2010/main" val="634970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1440" y="914399"/>
            <a:ext cx="11978640" cy="4202572"/>
          </a:xfrm>
        </p:spPr>
        <p:txBody>
          <a:bodyPr>
            <a:normAutofit fontScale="70000" lnSpcReduction="20000"/>
          </a:bodyPr>
          <a:lstStyle/>
          <a:p>
            <a:r>
              <a:rPr lang="en-US" dirty="0"/>
              <a:t>Organize bits into frames</a:t>
            </a:r>
          </a:p>
          <a:p>
            <a:pPr lvl="1"/>
            <a:r>
              <a:rPr lang="en-US" dirty="0"/>
              <a:t>Destination and source hardware addresses</a:t>
            </a:r>
          </a:p>
          <a:p>
            <a:pPr lvl="2"/>
            <a:r>
              <a:rPr lang="en-US" dirty="0"/>
              <a:t>Media Access Control (MAC) address</a:t>
            </a:r>
          </a:p>
          <a:p>
            <a:pPr lvl="1"/>
            <a:r>
              <a:rPr lang="en-US" dirty="0"/>
              <a:t>Error detection</a:t>
            </a:r>
          </a:p>
          <a:p>
            <a:pPr lvl="1"/>
            <a:r>
              <a:rPr lang="en-US" dirty="0"/>
              <a:t>Flow control</a:t>
            </a:r>
          </a:p>
          <a:p>
            <a:r>
              <a:rPr lang="en-US" dirty="0"/>
              <a:t>Media access rules/logical topology</a:t>
            </a:r>
          </a:p>
          <a:p>
            <a:pPr lvl="1"/>
            <a:r>
              <a:rPr lang="en-US" dirty="0"/>
              <a:t>Contention (logical bus topology)</a:t>
            </a:r>
          </a:p>
          <a:p>
            <a:pPr lvl="1"/>
            <a:r>
              <a:rPr lang="en-US" dirty="0"/>
              <a:t>Token-passing (logical ring topology)</a:t>
            </a:r>
          </a:p>
          <a:p>
            <a:pPr lvl="1"/>
            <a:endParaRPr lang="en-US" dirty="0"/>
          </a:p>
        </p:txBody>
      </p:sp>
      <p:sp>
        <p:nvSpPr>
          <p:cNvPr id="27650" name="Title 1"/>
          <p:cNvSpPr>
            <a:spLocks noGrp="1"/>
          </p:cNvSpPr>
          <p:nvPr>
            <p:ph type="title"/>
          </p:nvPr>
        </p:nvSpPr>
        <p:spPr/>
        <p:txBody>
          <a:bodyPr/>
          <a:lstStyle/>
          <a:p>
            <a:r>
              <a:rPr lang="en-US" altLang="en-US" noProof="0"/>
              <a:t>Data Link Layer (Layer 2)</a:t>
            </a:r>
            <a:endParaRPr lang="en-US" altLang="en-US" noProof="0" dirty="0"/>
          </a:p>
        </p:txBody>
      </p:sp>
      <p:pic>
        <p:nvPicPr>
          <p:cNvPr id="13" name="Content Placeholder 12" descr="Construction of a frame"/>
          <p:cNvPicPr>
            <a:picLocks noGrp="1"/>
          </p:cNvPicPr>
          <p:nvPr>
            <p:ph idx="12"/>
          </p:nvPr>
        </p:nvPicPr>
        <p:blipFill>
          <a:blip r:embed="rId3">
            <a:extLst>
              <a:ext uri="{28A0092B-C50C-407E-A947-70E740481C1C}">
                <a14:useLocalDpi xmlns:a14="http://schemas.microsoft.com/office/drawing/2010/main"/>
              </a:ext>
            </a:extLst>
          </a:blip>
          <a:stretch>
            <a:fillRect/>
          </a:stretch>
        </p:blipFill>
        <p:spPr>
          <a:xfrm>
            <a:off x="92075" y="5231271"/>
            <a:ext cx="11977688" cy="963154"/>
          </a:xfrm>
        </p:spPr>
      </p:pic>
      <p:sp>
        <p:nvSpPr>
          <p:cNvPr id="2" name="Footer Placeholder 1"/>
          <p:cNvSpPr>
            <a:spLocks noGrp="1"/>
          </p:cNvSpPr>
          <p:nvPr>
            <p:ph type="ftr" sz="quarter" idx="3"/>
          </p:nvPr>
        </p:nvSpPr>
        <p:spPr>
          <a:xfrm>
            <a:off x="0" y="6537325"/>
            <a:ext cx="12192000" cy="320675"/>
          </a:xfrm>
        </p:spPr>
        <p:txBody>
          <a:bodyPr/>
          <a:lstStyle/>
          <a:p>
            <a:r>
              <a:rPr lang="en-GB"/>
              <a:t>1.1 Topologies and the OSI Model</a:t>
            </a:r>
            <a:endParaRPr lang="en-US"/>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14</a:t>
            </a:r>
          </a:p>
        </p:txBody>
      </p:sp>
      <p:sp>
        <p:nvSpPr>
          <p:cNvPr id="27654"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839485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172A823-1630-4BE2-A3FC-93F5AC3FE984}"/>
              </a:ext>
            </a:extLst>
          </p:cNvPr>
          <p:cNvSpPr>
            <a:spLocks noGrp="1"/>
          </p:cNvSpPr>
          <p:nvPr>
            <p:ph idx="1"/>
          </p:nvPr>
        </p:nvSpPr>
        <p:spPr/>
        <p:txBody>
          <a:bodyPr>
            <a:normAutofit fontScale="85000" lnSpcReduction="20000"/>
          </a:bodyPr>
          <a:lstStyle/>
          <a:p>
            <a:r>
              <a:rPr lang="en-GB" dirty="0"/>
              <a:t>Describe the key features and components of networks</a:t>
            </a:r>
          </a:p>
          <a:p>
            <a:r>
              <a:rPr lang="en-GB" dirty="0"/>
              <a:t>Understand what is meant by a topology and identify the key physical and logical network topologies, such as star, mesh, and bus</a:t>
            </a:r>
          </a:p>
          <a:p>
            <a:r>
              <a:rPr lang="en-GB" dirty="0"/>
              <a:t>Describe the functions of the layers of the </a:t>
            </a:r>
            <a:r>
              <a:rPr lang="en-GB"/>
              <a:t>OSI Model</a:t>
            </a:r>
            <a:endParaRPr lang="en-US" dirty="0"/>
          </a:p>
        </p:txBody>
      </p:sp>
      <p:sp>
        <p:nvSpPr>
          <p:cNvPr id="2" name="Footer Placeholder 1"/>
          <p:cNvSpPr>
            <a:spLocks noGrp="1"/>
          </p:cNvSpPr>
          <p:nvPr>
            <p:ph type="ftr" sz="quarter" idx="3"/>
          </p:nvPr>
        </p:nvSpPr>
        <p:spPr>
          <a:xfrm>
            <a:off x="0" y="6537325"/>
            <a:ext cx="12192000" cy="320675"/>
          </a:xfrm>
        </p:spPr>
        <p:txBody>
          <a:bodyPr/>
          <a:lstStyle/>
          <a:p>
            <a:r>
              <a:rPr lang="en-GB"/>
              <a:t>1.1 Topologies and the OSI Model</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a:t>3</a:t>
            </a:r>
            <a:endParaRPr lang="en-US" dirty="0"/>
          </a:p>
        </p:txBody>
      </p:sp>
    </p:spTree>
    <p:extLst>
      <p:ext uri="{BB962C8B-B14F-4D97-AF65-F5344CB8AC3E}">
        <p14:creationId xmlns:p14="http://schemas.microsoft.com/office/powerpoint/2010/main" val="629806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noProof="0"/>
              <a:t>IEEE 802 Standards</a:t>
            </a:r>
            <a:endParaRPr lang="en-US" altLang="en-US" noProof="0" dirty="0"/>
          </a:p>
        </p:txBody>
      </p:sp>
      <p:pic>
        <p:nvPicPr>
          <p:cNvPr id="8" name="Content Placeholder 7" descr="Comparison of IEEE 802 and the OSI model"/>
          <p:cNvPicPr>
            <a:picLocks noGrp="1"/>
          </p:cNvPicPr>
          <p:nvPr>
            <p:ph sz="half" idx="1"/>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81347" y="2492375"/>
            <a:ext cx="5565056" cy="2422526"/>
          </a:xfrm>
        </p:spPr>
      </p:pic>
      <p:sp>
        <p:nvSpPr>
          <p:cNvPr id="3" name="Content Placeholder 2"/>
          <p:cNvSpPr>
            <a:spLocks noGrp="1"/>
          </p:cNvSpPr>
          <p:nvPr>
            <p:ph sz="half" idx="2"/>
          </p:nvPr>
        </p:nvSpPr>
        <p:spPr/>
        <p:txBody>
          <a:bodyPr>
            <a:normAutofit fontScale="70000" lnSpcReduction="20000"/>
          </a:bodyPr>
          <a:lstStyle/>
          <a:p>
            <a:r>
              <a:rPr lang="en-US" dirty="0"/>
              <a:t>802.2 (Logical Link Control)</a:t>
            </a:r>
          </a:p>
          <a:p>
            <a:pPr lvl="1"/>
            <a:r>
              <a:rPr lang="en-US" dirty="0"/>
              <a:t>Provides standard service interface for network layer regardless of MAC sub-layer</a:t>
            </a:r>
          </a:p>
          <a:p>
            <a:r>
              <a:rPr lang="en-US" dirty="0"/>
              <a:t>802.3 (Media Access Control)/“Ethernet”</a:t>
            </a:r>
          </a:p>
          <a:p>
            <a:pPr lvl="1"/>
            <a:r>
              <a:rPr lang="en-US" dirty="0"/>
              <a:t>Logical topology</a:t>
            </a:r>
          </a:p>
          <a:p>
            <a:pPr lvl="1"/>
            <a:r>
              <a:rPr lang="en-US" dirty="0"/>
              <a:t>Media access method</a:t>
            </a:r>
          </a:p>
          <a:p>
            <a:pPr lvl="1"/>
            <a:r>
              <a:rPr lang="en-US" dirty="0"/>
              <a:t>Hardware (MAC) addresses</a:t>
            </a:r>
          </a:p>
          <a:p>
            <a:pPr lvl="1"/>
            <a:r>
              <a:rPr lang="en-US" dirty="0"/>
              <a:t>Error detection</a:t>
            </a:r>
          </a:p>
          <a:p>
            <a:pPr lvl="1"/>
            <a:r>
              <a:rPr lang="en-US" dirty="0"/>
              <a:t>Frame format</a:t>
            </a:r>
          </a:p>
          <a:p>
            <a:pPr lvl="1"/>
            <a:r>
              <a:rPr lang="en-US" dirty="0"/>
              <a:t>Physical media specifications</a:t>
            </a:r>
          </a:p>
        </p:txBody>
      </p:sp>
      <p:sp>
        <p:nvSpPr>
          <p:cNvPr id="2" name="Footer Placeholder 1"/>
          <p:cNvSpPr>
            <a:spLocks noGrp="1"/>
          </p:cNvSpPr>
          <p:nvPr>
            <p:ph type="ftr" sz="quarter" idx="3"/>
          </p:nvPr>
        </p:nvSpPr>
        <p:spPr>
          <a:xfrm>
            <a:off x="0" y="6537325"/>
            <a:ext cx="12192000" cy="320675"/>
          </a:xfrm>
        </p:spPr>
        <p:txBody>
          <a:bodyPr/>
          <a:lstStyle/>
          <a:p>
            <a:r>
              <a:rPr lang="en-GB"/>
              <a:t>1.1 Topologies and the OSI Model</a:t>
            </a:r>
            <a:endParaRPr lang="en-US"/>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15</a:t>
            </a:r>
          </a:p>
        </p:txBody>
      </p:sp>
      <p:sp>
        <p:nvSpPr>
          <p:cNvPr id="27654"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633405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02789A-6C5E-4C24-8BBF-44225FE83D3B}"/>
              </a:ext>
            </a:extLst>
          </p:cNvPr>
          <p:cNvSpPr>
            <a:spLocks noGrp="1"/>
          </p:cNvSpPr>
          <p:nvPr>
            <p:ph idx="1"/>
          </p:nvPr>
        </p:nvSpPr>
        <p:spPr/>
        <p:txBody>
          <a:bodyPr/>
          <a:lstStyle/>
          <a:p>
            <a:r>
              <a:rPr lang="en-US"/>
              <a:t>Network adapter (Network Interface Card [NIC])</a:t>
            </a:r>
          </a:p>
          <a:p>
            <a:r>
              <a:rPr lang="en-US"/>
              <a:t>Bridge</a:t>
            </a:r>
          </a:p>
          <a:p>
            <a:r>
              <a:rPr lang="en-US"/>
              <a:t>Basic switch</a:t>
            </a:r>
          </a:p>
          <a:p>
            <a:r>
              <a:rPr lang="en-US"/>
              <a:t>Wireless Access Point (AP)</a:t>
            </a:r>
          </a:p>
          <a:p>
            <a:endParaRPr lang="en-US" dirty="0"/>
          </a:p>
        </p:txBody>
      </p:sp>
      <p:sp>
        <p:nvSpPr>
          <p:cNvPr id="3" name="Title 2">
            <a:extLst>
              <a:ext uri="{FF2B5EF4-FFF2-40B4-BE49-F238E27FC236}">
                <a16:creationId xmlns:a16="http://schemas.microsoft.com/office/drawing/2014/main" id="{4277C20F-9370-41D7-B56A-7A30686309A4}"/>
              </a:ext>
            </a:extLst>
          </p:cNvPr>
          <p:cNvSpPr>
            <a:spLocks noGrp="1"/>
          </p:cNvSpPr>
          <p:nvPr>
            <p:ph type="title"/>
          </p:nvPr>
        </p:nvSpPr>
        <p:spPr/>
        <p:txBody>
          <a:bodyPr/>
          <a:lstStyle/>
          <a:p>
            <a:r>
              <a:rPr lang="en-US"/>
              <a:t>Layer 2 Devices</a:t>
            </a:r>
            <a:endParaRPr lang="en-US" dirty="0"/>
          </a:p>
        </p:txBody>
      </p:sp>
      <p:sp>
        <p:nvSpPr>
          <p:cNvPr id="4" name="Footer Placeholder 3">
            <a:extLst>
              <a:ext uri="{FF2B5EF4-FFF2-40B4-BE49-F238E27FC236}">
                <a16:creationId xmlns:a16="http://schemas.microsoft.com/office/drawing/2014/main" id="{9BB2F639-E491-4E84-AF1A-D2CCB6075F82}"/>
              </a:ext>
            </a:extLst>
          </p:cNvPr>
          <p:cNvSpPr>
            <a:spLocks noGrp="1"/>
          </p:cNvSpPr>
          <p:nvPr>
            <p:ph type="ftr" sz="quarter" idx="3"/>
          </p:nvPr>
        </p:nvSpPr>
        <p:spPr>
          <a:xfrm>
            <a:off x="0" y="6537325"/>
            <a:ext cx="12192000" cy="320675"/>
          </a:xfrm>
        </p:spPr>
        <p:txBody>
          <a:bodyPr/>
          <a:lstStyle/>
          <a:p>
            <a:r>
              <a:rPr lang="en-GB"/>
              <a:t>1.1 Topologies and the OSI Model</a:t>
            </a:r>
            <a:endParaRPr lang="en-US" dirty="0"/>
          </a:p>
        </p:txBody>
      </p:sp>
      <p:sp>
        <p:nvSpPr>
          <p:cNvPr id="5" name="Slide Number Placeholder 4">
            <a:extLst>
              <a:ext uri="{FF2B5EF4-FFF2-40B4-BE49-F238E27FC236}">
                <a16:creationId xmlns:a16="http://schemas.microsoft.com/office/drawing/2014/main" id="{86157AE0-5D29-4ADC-9094-BBCF45A1E0DA}"/>
              </a:ext>
            </a:extLst>
          </p:cNvPr>
          <p:cNvSpPr>
            <a:spLocks noGrp="1"/>
          </p:cNvSpPr>
          <p:nvPr>
            <p:ph type="sldNum" sz="quarter" idx="4"/>
          </p:nvPr>
        </p:nvSpPr>
        <p:spPr>
          <a:xfrm>
            <a:off x="11460163" y="6308725"/>
            <a:ext cx="731837" cy="549275"/>
          </a:xfrm>
        </p:spPr>
        <p:txBody>
          <a:bodyPr/>
          <a:lstStyle/>
          <a:p>
            <a:r>
              <a:rPr lang="en-US" dirty="0"/>
              <a:t>16</a:t>
            </a:r>
          </a:p>
        </p:txBody>
      </p:sp>
    </p:spTree>
    <p:extLst>
      <p:ext uri="{BB962C8B-B14F-4D97-AF65-F5344CB8AC3E}">
        <p14:creationId xmlns:p14="http://schemas.microsoft.com/office/powerpoint/2010/main" val="971547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noProof="0" dirty="0"/>
              <a:t>Moving data around a network of networks (internetwork/the Internet)</a:t>
            </a:r>
          </a:p>
          <a:p>
            <a:r>
              <a:rPr lang="en-US" noProof="0" dirty="0"/>
              <a:t>Logical addressing between networks</a:t>
            </a:r>
          </a:p>
          <a:p>
            <a:r>
              <a:rPr lang="en-US" noProof="0" dirty="0"/>
              <a:t>Routing</a:t>
            </a:r>
          </a:p>
          <a:p>
            <a:pPr lvl="1"/>
            <a:r>
              <a:rPr lang="en-US" dirty="0"/>
              <a:t>Route discovery</a:t>
            </a:r>
          </a:p>
          <a:p>
            <a:pPr lvl="1"/>
            <a:r>
              <a:rPr lang="en-US" noProof="0" dirty="0"/>
              <a:t>Path selection</a:t>
            </a:r>
          </a:p>
          <a:p>
            <a:r>
              <a:rPr lang="en-US" noProof="0" dirty="0"/>
              <a:t>Devices</a:t>
            </a:r>
          </a:p>
          <a:p>
            <a:pPr lvl="1"/>
            <a:r>
              <a:rPr lang="en-US" noProof="0" dirty="0"/>
              <a:t>Router</a:t>
            </a:r>
          </a:p>
          <a:p>
            <a:pPr lvl="1"/>
            <a:r>
              <a:rPr lang="en-US" noProof="0" dirty="0"/>
              <a:t>Layer 3 switch</a:t>
            </a:r>
          </a:p>
          <a:p>
            <a:pPr lvl="1"/>
            <a:r>
              <a:rPr lang="en-US" noProof="0" dirty="0"/>
              <a:t>Basic firewall</a:t>
            </a:r>
          </a:p>
        </p:txBody>
      </p:sp>
      <p:sp>
        <p:nvSpPr>
          <p:cNvPr id="28674" name="Title 1"/>
          <p:cNvSpPr>
            <a:spLocks noGrp="1"/>
          </p:cNvSpPr>
          <p:nvPr>
            <p:ph type="title"/>
          </p:nvPr>
        </p:nvSpPr>
        <p:spPr/>
        <p:txBody>
          <a:bodyPr/>
          <a:lstStyle/>
          <a:p>
            <a:r>
              <a:rPr lang="en-US" altLang="en-US" noProof="0"/>
              <a:t>Network Layer (Layer 3)</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GB"/>
              <a:t>1.1 Topologies and the OSI Model</a:t>
            </a:r>
            <a:endParaRPr lang="en-US"/>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17</a:t>
            </a:r>
          </a:p>
        </p:txBody>
      </p:sp>
    </p:spTree>
    <p:extLst>
      <p:ext uri="{BB962C8B-B14F-4D97-AF65-F5344CB8AC3E}">
        <p14:creationId xmlns:p14="http://schemas.microsoft.com/office/powerpoint/2010/main" val="3605591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400" dirty="0"/>
              <a:t>Multiplexing and de-multiplexing</a:t>
            </a:r>
          </a:p>
          <a:p>
            <a:pPr lvl="1"/>
            <a:r>
              <a:rPr lang="en-US" sz="1800" dirty="0"/>
              <a:t>Identifies application data via port numbers</a:t>
            </a:r>
          </a:p>
          <a:p>
            <a:pPr lvl="1"/>
            <a:r>
              <a:rPr lang="en-US" sz="1800" dirty="0"/>
              <a:t>Packages data in a stream of segments</a:t>
            </a:r>
          </a:p>
          <a:p>
            <a:pPr lvl="1"/>
            <a:r>
              <a:rPr lang="en-US" sz="1800" dirty="0"/>
              <a:t>Merges segments from different applications over the network link</a:t>
            </a:r>
          </a:p>
          <a:p>
            <a:pPr lvl="1"/>
            <a:r>
              <a:rPr lang="en-US" sz="1800" dirty="0"/>
              <a:t>Port numbers allow receiving host to de-multiplex and reassemble data for the appropriate application handler</a:t>
            </a:r>
          </a:p>
          <a:p>
            <a:r>
              <a:rPr lang="en-US" sz="2400" dirty="0"/>
              <a:t>Reliable delivery</a:t>
            </a:r>
          </a:p>
          <a:p>
            <a:pPr lvl="1"/>
            <a:r>
              <a:rPr lang="en-US" sz="1800" dirty="0"/>
              <a:t>Connection establishment</a:t>
            </a:r>
          </a:p>
          <a:p>
            <a:pPr lvl="1"/>
            <a:r>
              <a:rPr lang="en-US" sz="1800" dirty="0"/>
              <a:t>Acknowledgements and negative acknowledgments</a:t>
            </a:r>
          </a:p>
          <a:p>
            <a:pPr lvl="1"/>
            <a:r>
              <a:rPr lang="en-US" sz="1800" dirty="0"/>
              <a:t>Segmentation and sequencing</a:t>
            </a:r>
          </a:p>
          <a:p>
            <a:pPr lvl="1"/>
            <a:r>
              <a:rPr lang="en-US" sz="1800" dirty="0"/>
              <a:t>Flow control</a:t>
            </a:r>
          </a:p>
          <a:p>
            <a:r>
              <a:rPr lang="en-US" sz="2400" dirty="0"/>
              <a:t>Unreliable (connectionless) delivery</a:t>
            </a:r>
          </a:p>
          <a:p>
            <a:r>
              <a:rPr lang="en-US" sz="2400" dirty="0"/>
              <a:t>Devices – multilayer switches and security appliances</a:t>
            </a:r>
          </a:p>
          <a:p>
            <a:pPr lvl="1"/>
            <a:endParaRPr lang="en-US" sz="1800" dirty="0"/>
          </a:p>
          <a:p>
            <a:endParaRPr lang="en-US" sz="2400" dirty="0"/>
          </a:p>
        </p:txBody>
      </p:sp>
      <p:sp>
        <p:nvSpPr>
          <p:cNvPr id="3" name="Title 2"/>
          <p:cNvSpPr>
            <a:spLocks noGrp="1"/>
          </p:cNvSpPr>
          <p:nvPr>
            <p:ph type="title"/>
          </p:nvPr>
        </p:nvSpPr>
        <p:spPr/>
        <p:txBody>
          <a:bodyPr/>
          <a:lstStyle/>
          <a:p>
            <a:r>
              <a:rPr lang="en-US"/>
              <a:t>Transport Layer (Layer 3)</a:t>
            </a:r>
            <a:endParaRPr lang="en-US" dirty="0"/>
          </a:p>
        </p:txBody>
      </p:sp>
      <p:sp>
        <p:nvSpPr>
          <p:cNvPr id="4" name="Footer Placeholder 3"/>
          <p:cNvSpPr>
            <a:spLocks noGrp="1"/>
          </p:cNvSpPr>
          <p:nvPr>
            <p:ph type="ftr" sz="quarter" idx="3"/>
          </p:nvPr>
        </p:nvSpPr>
        <p:spPr>
          <a:xfrm>
            <a:off x="0" y="6537325"/>
            <a:ext cx="12192000" cy="320675"/>
          </a:xfrm>
        </p:spPr>
        <p:txBody>
          <a:bodyPr/>
          <a:lstStyle/>
          <a:p>
            <a:r>
              <a:rPr lang="en-GB"/>
              <a:t>1.1 Topologies and the OSI Model</a:t>
            </a:r>
            <a:endParaRPr lang="en-US" dirty="0"/>
          </a:p>
        </p:txBody>
      </p:sp>
      <p:sp>
        <p:nvSpPr>
          <p:cNvPr id="5" name="Slide Number Placeholder 4"/>
          <p:cNvSpPr>
            <a:spLocks noGrp="1"/>
          </p:cNvSpPr>
          <p:nvPr>
            <p:ph type="sldNum" sz="quarter" idx="4"/>
          </p:nvPr>
        </p:nvSpPr>
        <p:spPr>
          <a:xfrm>
            <a:off x="11460163" y="6308725"/>
            <a:ext cx="731837" cy="549275"/>
          </a:xfrm>
        </p:spPr>
        <p:txBody>
          <a:bodyPr/>
          <a:lstStyle/>
          <a:p>
            <a:r>
              <a:rPr lang="en-US" dirty="0"/>
              <a:t>18</a:t>
            </a:r>
          </a:p>
        </p:txBody>
      </p:sp>
    </p:spTree>
    <p:extLst>
      <p:ext uri="{BB962C8B-B14F-4D97-AF65-F5344CB8AC3E}">
        <p14:creationId xmlns:p14="http://schemas.microsoft.com/office/powerpoint/2010/main" val="984176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p:txBody>
          <a:bodyPr>
            <a:normAutofit fontScale="92500" lnSpcReduction="20000"/>
          </a:bodyPr>
          <a:lstStyle/>
          <a:p>
            <a:r>
              <a:rPr lang="en-US" altLang="en-US" dirty="0"/>
              <a:t>Divisions between “upper” layers less important in “real world” protocols</a:t>
            </a:r>
            <a:endParaRPr lang="en-US" altLang="en-US" noProof="0" dirty="0"/>
          </a:p>
          <a:p>
            <a:r>
              <a:rPr lang="en-US" altLang="en-US" noProof="0" dirty="0"/>
              <a:t>Session (Layer 5)</a:t>
            </a:r>
          </a:p>
          <a:p>
            <a:pPr lvl="1"/>
            <a:r>
              <a:rPr lang="en-US" altLang="en-US" dirty="0"/>
              <a:t>Identify a sequence of messages belonging to the same “conversation”</a:t>
            </a:r>
          </a:p>
          <a:p>
            <a:pPr lvl="1"/>
            <a:r>
              <a:rPr lang="en-US" altLang="en-US" dirty="0"/>
              <a:t>Dialog control (simplex, half-duplex, duplex)</a:t>
            </a:r>
          </a:p>
          <a:p>
            <a:r>
              <a:rPr lang="en-US" altLang="en-US" noProof="0" dirty="0"/>
              <a:t>Presentation (Layer 6)</a:t>
            </a:r>
          </a:p>
          <a:p>
            <a:pPr lvl="1"/>
            <a:r>
              <a:rPr lang="en-US" altLang="en-US" dirty="0"/>
              <a:t>Character set conversion</a:t>
            </a:r>
          </a:p>
          <a:p>
            <a:pPr lvl="1"/>
            <a:r>
              <a:rPr lang="en-US" altLang="en-US" noProof="0" dirty="0"/>
              <a:t>Compression/decompression/encryption/</a:t>
            </a:r>
            <a:r>
              <a:rPr lang="en-US" altLang="en-US" dirty="0"/>
              <a:t>decryption</a:t>
            </a:r>
          </a:p>
        </p:txBody>
      </p:sp>
      <p:sp>
        <p:nvSpPr>
          <p:cNvPr id="29698" name="Title 1"/>
          <p:cNvSpPr>
            <a:spLocks noGrp="1"/>
          </p:cNvSpPr>
          <p:nvPr>
            <p:ph type="title"/>
          </p:nvPr>
        </p:nvSpPr>
        <p:spPr/>
        <p:txBody>
          <a:bodyPr/>
          <a:lstStyle/>
          <a:p>
            <a:r>
              <a:rPr lang="en-US" altLang="en-US" noProof="0"/>
              <a:t>Session and Presentation Layers</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GB"/>
              <a:t>1.1 Topologies and the OSI Model</a:t>
            </a:r>
            <a:endParaRPr lang="en-US"/>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19</a:t>
            </a:r>
          </a:p>
        </p:txBody>
      </p:sp>
    </p:spTree>
    <p:extLst>
      <p:ext uri="{BB962C8B-B14F-4D97-AF65-F5344CB8AC3E}">
        <p14:creationId xmlns:p14="http://schemas.microsoft.com/office/powerpoint/2010/main" val="3470149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p:txBody>
          <a:bodyPr>
            <a:normAutofit fontScale="85000" lnSpcReduction="20000"/>
          </a:bodyPr>
          <a:lstStyle/>
          <a:p>
            <a:r>
              <a:rPr lang="en-US" altLang="en-US" dirty="0"/>
              <a:t>Doesn’t encapsulate another protocol – reached the “top”</a:t>
            </a:r>
          </a:p>
          <a:p>
            <a:r>
              <a:rPr lang="en-US" altLang="en-US" dirty="0"/>
              <a:t>Provides communications protocols and interfaces for software processes running on different hosts</a:t>
            </a:r>
          </a:p>
          <a:p>
            <a:r>
              <a:rPr lang="en-US" altLang="en-US" dirty="0"/>
              <a:t>Application layer versus software implementation of network functions</a:t>
            </a:r>
          </a:p>
          <a:p>
            <a:pPr lvl="1"/>
            <a:r>
              <a:rPr lang="en-US" altLang="en-US" dirty="0"/>
              <a:t>Application Programming Interfaces (API) for software programs</a:t>
            </a:r>
          </a:p>
          <a:p>
            <a:pPr lvl="1"/>
            <a:r>
              <a:rPr lang="en-US" altLang="en-US" noProof="0" dirty="0"/>
              <a:t>APIs can be written for any layer of the network stack</a:t>
            </a:r>
          </a:p>
          <a:p>
            <a:pPr lvl="2"/>
            <a:r>
              <a:rPr lang="en-US" altLang="en-US" dirty="0"/>
              <a:t>Network card drivers (e.g. NDIS) at layer 2 (data link)</a:t>
            </a:r>
          </a:p>
          <a:p>
            <a:pPr lvl="2"/>
            <a:r>
              <a:rPr lang="en-US" altLang="en-US" noProof="0" dirty="0"/>
              <a:t>Sockets/WinSock at layer 5 (session)</a:t>
            </a:r>
          </a:p>
          <a:p>
            <a:pPr lvl="2"/>
            <a:r>
              <a:rPr lang="en-US" altLang="en-US" dirty="0"/>
              <a:t>High-level API functions (file transfer, email, web browsing, DNS) at layer 7</a:t>
            </a:r>
            <a:endParaRPr lang="en-US" altLang="en-US" noProof="0" dirty="0"/>
          </a:p>
        </p:txBody>
      </p:sp>
      <p:sp>
        <p:nvSpPr>
          <p:cNvPr id="29698" name="Title 1"/>
          <p:cNvSpPr>
            <a:spLocks noGrp="1"/>
          </p:cNvSpPr>
          <p:nvPr>
            <p:ph type="title"/>
          </p:nvPr>
        </p:nvSpPr>
        <p:spPr/>
        <p:txBody>
          <a:bodyPr/>
          <a:lstStyle/>
          <a:p>
            <a:r>
              <a:rPr lang="en-US" altLang="en-US" noProof="0"/>
              <a:t>Application Layer (Layer 7)</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GB"/>
              <a:t>1.1 Topologies and the OSI Model</a:t>
            </a:r>
            <a:endParaRPr lang="en-US"/>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20</a:t>
            </a:r>
          </a:p>
        </p:txBody>
      </p:sp>
    </p:spTree>
    <p:extLst>
      <p:ext uri="{BB962C8B-B14F-4D97-AF65-F5344CB8AC3E}">
        <p14:creationId xmlns:p14="http://schemas.microsoft.com/office/powerpoint/2010/main" val="475045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evices and concepts represented at the relevant OSI model laye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648743" y="996779"/>
            <a:ext cx="8864352" cy="5413717"/>
          </a:xfrm>
        </p:spPr>
      </p:pic>
      <p:sp>
        <p:nvSpPr>
          <p:cNvPr id="31746" name="Title 4"/>
          <p:cNvSpPr>
            <a:spLocks noGrp="1"/>
          </p:cNvSpPr>
          <p:nvPr>
            <p:ph type="title"/>
          </p:nvPr>
        </p:nvSpPr>
        <p:spPr/>
        <p:txBody>
          <a:bodyPr/>
          <a:lstStyle/>
          <a:p>
            <a:r>
              <a:rPr lang="en-US" altLang="en-US" noProof="0"/>
              <a:t>OSI Model Summary</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GB"/>
              <a:t>1.1 Topologies and the OSI Model</a:t>
            </a:r>
            <a:endParaRPr lang="en-US"/>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21</a:t>
            </a:r>
          </a:p>
        </p:txBody>
      </p:sp>
    </p:spTree>
    <p:extLst>
      <p:ext uri="{BB962C8B-B14F-4D97-AF65-F5344CB8AC3E}">
        <p14:creationId xmlns:p14="http://schemas.microsoft.com/office/powerpoint/2010/main" val="3078744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5D03BD8-D21B-4971-B508-4B8508FB6208}"/>
              </a:ext>
            </a:extLst>
          </p:cNvPr>
          <p:cNvSpPr>
            <a:spLocks noGrp="1"/>
          </p:cNvSpPr>
          <p:nvPr>
            <p:ph idx="1"/>
          </p:nvPr>
        </p:nvSpPr>
        <p:spPr/>
        <p:txBody>
          <a:bodyPr>
            <a:normAutofit fontScale="55000" lnSpcReduction="20000"/>
          </a:bodyPr>
          <a:lstStyle/>
          <a:p>
            <a:r>
              <a:rPr lang="en-US" dirty="0"/>
              <a:t>Networks comprise nodes, transmission media, local networking devices, routing devices, and protocols.</a:t>
            </a:r>
          </a:p>
          <a:p>
            <a:r>
              <a:rPr lang="en-US" dirty="0"/>
              <a:t>Physical and logical topologies used include point-to-point, star, bus, ring, and mesh.</a:t>
            </a:r>
          </a:p>
          <a:p>
            <a:r>
              <a:rPr lang="en-US" dirty="0"/>
              <a:t>The OSI model is used to analyze network functions in layers (Physical, Data Link, Network, Transport, Session, Presentation, and </a:t>
            </a:r>
            <a:r>
              <a:rPr lang="en-US"/>
              <a:t>Application). It </a:t>
            </a:r>
            <a:r>
              <a:rPr lang="en-US" dirty="0"/>
              <a:t>is important to be able to relate network hardware and protocols to the appropriate OSI layer</a:t>
            </a:r>
          </a:p>
        </p:txBody>
      </p:sp>
      <p:sp>
        <p:nvSpPr>
          <p:cNvPr id="2" name="Footer Placeholder 1"/>
          <p:cNvSpPr>
            <a:spLocks noGrp="1"/>
          </p:cNvSpPr>
          <p:nvPr>
            <p:ph type="ftr" sz="quarter" idx="3"/>
          </p:nvPr>
        </p:nvSpPr>
        <p:spPr>
          <a:xfrm>
            <a:off x="0" y="6537325"/>
            <a:ext cx="12192000" cy="320675"/>
          </a:xfrm>
        </p:spPr>
        <p:txBody>
          <a:bodyPr/>
          <a:lstStyle/>
          <a:p>
            <a:r>
              <a:rPr lang="en-GB"/>
              <a:t>1.1 Topologies and the OSI Model</a:t>
            </a:r>
            <a:endParaRPr lang="en-US"/>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22</a:t>
            </a:r>
          </a:p>
        </p:txBody>
      </p:sp>
    </p:spTree>
    <p:extLst>
      <p:ext uri="{BB962C8B-B14F-4D97-AF65-F5344CB8AC3E}">
        <p14:creationId xmlns:p14="http://schemas.microsoft.com/office/powerpoint/2010/main" val="2352235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E2051F-25C6-42AC-B719-5E2CD2D634EA}"/>
              </a:ext>
            </a:extLst>
          </p:cNvPr>
          <p:cNvSpPr>
            <a:spLocks noGrp="1"/>
          </p:cNvSpPr>
          <p:nvPr>
            <p:ph idx="1"/>
          </p:nvPr>
        </p:nvSpPr>
        <p:spPr/>
        <p:txBody>
          <a:bodyPr/>
          <a:lstStyle/>
          <a:p>
            <a:r>
              <a:rPr lang="en-US" dirty="0"/>
              <a:t>Lab 1 / VM Orientation</a:t>
            </a:r>
          </a:p>
        </p:txBody>
      </p:sp>
      <p:sp>
        <p:nvSpPr>
          <p:cNvPr id="3" name="Footer Placeholder 2">
            <a:extLst>
              <a:ext uri="{FF2B5EF4-FFF2-40B4-BE49-F238E27FC236}">
                <a16:creationId xmlns:a16="http://schemas.microsoft.com/office/drawing/2014/main" id="{B6B44116-31F6-4C33-A723-8A18A764B057}"/>
              </a:ext>
            </a:extLst>
          </p:cNvPr>
          <p:cNvSpPr>
            <a:spLocks noGrp="1"/>
          </p:cNvSpPr>
          <p:nvPr>
            <p:ph type="ftr" sz="quarter" idx="3"/>
          </p:nvPr>
        </p:nvSpPr>
        <p:spPr>
          <a:xfrm>
            <a:off x="0" y="6537325"/>
            <a:ext cx="12192000" cy="320675"/>
          </a:xfrm>
        </p:spPr>
        <p:txBody>
          <a:bodyPr/>
          <a:lstStyle/>
          <a:p>
            <a:r>
              <a:rPr lang="en-GB"/>
              <a:t>1.1 Topologies and the OSI Model</a:t>
            </a:r>
            <a:endParaRPr lang="en-US" dirty="0"/>
          </a:p>
        </p:txBody>
      </p:sp>
    </p:spTree>
    <p:extLst>
      <p:ext uri="{BB962C8B-B14F-4D97-AF65-F5344CB8AC3E}">
        <p14:creationId xmlns:p14="http://schemas.microsoft.com/office/powerpoint/2010/main" val="3516920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a:t>Two or more computer systems linked by transmission media to share information</a:t>
            </a:r>
          </a:p>
          <a:p>
            <a:r>
              <a:rPr lang="en-US"/>
              <a:t>Networks are built to provide useful services</a:t>
            </a:r>
          </a:p>
          <a:p>
            <a:pPr lvl="1"/>
            <a:r>
              <a:rPr lang="en-US"/>
              <a:t>Sharing data and resources</a:t>
            </a:r>
          </a:p>
          <a:p>
            <a:pPr lvl="1"/>
            <a:r>
              <a:rPr lang="en-US"/>
              <a:t>Email and database applications</a:t>
            </a:r>
          </a:p>
          <a:p>
            <a:pPr lvl="1"/>
            <a:r>
              <a:rPr lang="en-US"/>
              <a:t>Web applications and social networking</a:t>
            </a:r>
          </a:p>
          <a:p>
            <a:pPr lvl="1"/>
            <a:r>
              <a:rPr lang="en-US"/>
              <a:t>Voice and multimedia conferencing</a:t>
            </a:r>
          </a:p>
          <a:p>
            <a:r>
              <a:rPr lang="en-US"/>
              <a:t>Network boundaries</a:t>
            </a:r>
          </a:p>
          <a:p>
            <a:pPr lvl="1"/>
            <a:r>
              <a:rPr lang="en-US"/>
              <a:t>Local Area Network (LAN)</a:t>
            </a:r>
          </a:p>
          <a:p>
            <a:pPr lvl="1"/>
            <a:r>
              <a:rPr lang="en-US"/>
              <a:t>Wide Area Network (WAN)</a:t>
            </a:r>
            <a:endParaRPr lang="en-US" dirty="0"/>
          </a:p>
        </p:txBody>
      </p:sp>
      <p:sp>
        <p:nvSpPr>
          <p:cNvPr id="3" name="Title 2"/>
          <p:cNvSpPr>
            <a:spLocks noGrp="1"/>
          </p:cNvSpPr>
          <p:nvPr>
            <p:ph type="title"/>
          </p:nvPr>
        </p:nvSpPr>
        <p:spPr/>
        <p:txBody>
          <a:bodyPr/>
          <a:lstStyle/>
          <a:p>
            <a:r>
              <a:rPr lang="en-US"/>
              <a:t>Key Features of Networks</a:t>
            </a:r>
            <a:endParaRPr lang="en-US" dirty="0"/>
          </a:p>
        </p:txBody>
      </p:sp>
      <p:sp>
        <p:nvSpPr>
          <p:cNvPr id="4" name="Footer Placeholder 3"/>
          <p:cNvSpPr>
            <a:spLocks noGrp="1"/>
          </p:cNvSpPr>
          <p:nvPr>
            <p:ph type="ftr" sz="quarter" idx="3"/>
          </p:nvPr>
        </p:nvSpPr>
        <p:spPr>
          <a:xfrm>
            <a:off x="0" y="6537325"/>
            <a:ext cx="12192000" cy="320675"/>
          </a:xfrm>
        </p:spPr>
        <p:txBody>
          <a:bodyPr/>
          <a:lstStyle/>
          <a:p>
            <a:r>
              <a:rPr lang="en-GB"/>
              <a:t>1.1 Topologies and the OSI Model</a:t>
            </a:r>
            <a:endParaRPr lang="en-US" dirty="0"/>
          </a:p>
        </p:txBody>
      </p:sp>
      <p:sp>
        <p:nvSpPr>
          <p:cNvPr id="5" name="Slide Number Placeholder 4"/>
          <p:cNvSpPr>
            <a:spLocks noGrp="1"/>
          </p:cNvSpPr>
          <p:nvPr>
            <p:ph type="sldNum" sz="quarter" idx="4"/>
          </p:nvPr>
        </p:nvSpPr>
        <p:spPr>
          <a:xfrm>
            <a:off x="11460163" y="6308725"/>
            <a:ext cx="731837" cy="549275"/>
          </a:xfrm>
        </p:spPr>
        <p:txBody>
          <a:bodyPr/>
          <a:lstStyle/>
          <a:p>
            <a:r>
              <a:rPr lang="en-US" dirty="0"/>
              <a:t>4</a:t>
            </a:r>
          </a:p>
        </p:txBody>
      </p:sp>
    </p:spTree>
    <p:extLst>
      <p:ext uri="{BB962C8B-B14F-4D97-AF65-F5344CB8AC3E}">
        <p14:creationId xmlns:p14="http://schemas.microsoft.com/office/powerpoint/2010/main" val="2331813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p:txBody>
          <a:bodyPr>
            <a:normAutofit fontScale="85000" lnSpcReduction="10000"/>
          </a:bodyPr>
          <a:lstStyle/>
          <a:p>
            <a:r>
              <a:rPr lang="en-US" noProof="0"/>
              <a:t>Nodes, stations, and hosts</a:t>
            </a:r>
          </a:p>
          <a:p>
            <a:pPr lvl="1"/>
            <a:r>
              <a:rPr lang="en-US"/>
              <a:t>A node is a device communicating on the network via one or more interfaces</a:t>
            </a:r>
          </a:p>
          <a:p>
            <a:pPr lvl="2"/>
            <a:r>
              <a:rPr lang="en-US" noProof="0"/>
              <a:t>Can include endpoints such as computers</a:t>
            </a:r>
          </a:p>
          <a:p>
            <a:pPr lvl="2"/>
            <a:r>
              <a:rPr lang="en-US"/>
              <a:t>Can include forwarding nodes such as switches and routers</a:t>
            </a:r>
          </a:p>
          <a:p>
            <a:pPr lvl="1"/>
            <a:r>
              <a:rPr lang="en-US" noProof="0"/>
              <a:t>“Station” can be used instead of node when talking about wireless networks</a:t>
            </a:r>
          </a:p>
          <a:p>
            <a:pPr lvl="1"/>
            <a:r>
              <a:rPr lang="en-US"/>
              <a:t>Host typically refers to a computing device (not a switch or a router)</a:t>
            </a:r>
            <a:endParaRPr lang="en-US" noProof="0"/>
          </a:p>
          <a:p>
            <a:r>
              <a:rPr lang="en-US" noProof="0"/>
              <a:t>Transmission media - c</a:t>
            </a:r>
            <a:r>
              <a:rPr lang="en-US"/>
              <a:t>abled or wireless links between nodes</a:t>
            </a:r>
            <a:endParaRPr lang="en-US" noProof="0" dirty="0"/>
          </a:p>
        </p:txBody>
      </p:sp>
      <p:sp>
        <p:nvSpPr>
          <p:cNvPr id="11266" name="Title 1"/>
          <p:cNvSpPr>
            <a:spLocks noGrp="1"/>
          </p:cNvSpPr>
          <p:nvPr>
            <p:ph type="title"/>
          </p:nvPr>
        </p:nvSpPr>
        <p:spPr/>
        <p:txBody>
          <a:bodyPr/>
          <a:lstStyle/>
          <a:p>
            <a:r>
              <a:rPr lang="en-US" altLang="en-US" noProof="0"/>
              <a:t>Network Components</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GB"/>
              <a:t>1.1 Topologies and the OSI Model</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a:t>4</a:t>
            </a:r>
            <a:endParaRPr lang="en-US" dirty="0"/>
          </a:p>
        </p:txBody>
      </p:sp>
    </p:spTree>
    <p:extLst>
      <p:ext uri="{BB962C8B-B14F-4D97-AF65-F5344CB8AC3E}">
        <p14:creationId xmlns:p14="http://schemas.microsoft.com/office/powerpoint/2010/main" val="3903020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noProof="0"/>
              <a:t>Local and Routed Networks</a:t>
            </a:r>
            <a:endParaRPr lang="en-US" altLang="en-US" noProof="0" dirty="0"/>
          </a:p>
        </p:txBody>
      </p:sp>
      <p:sp>
        <p:nvSpPr>
          <p:cNvPr id="9219" name="Content Placeholder 2"/>
          <p:cNvSpPr>
            <a:spLocks noGrp="1"/>
          </p:cNvSpPr>
          <p:nvPr>
            <p:ph sz="half" idx="1"/>
          </p:nvPr>
        </p:nvSpPr>
        <p:spPr/>
        <p:txBody>
          <a:bodyPr/>
          <a:lstStyle/>
          <a:p>
            <a:r>
              <a:rPr lang="en-US" dirty="0"/>
              <a:t>Local network devices</a:t>
            </a:r>
          </a:p>
          <a:p>
            <a:pPr lvl="1"/>
            <a:r>
              <a:rPr lang="en-US" dirty="0"/>
              <a:t>Nodes that forward communications within the same physical network (switching)</a:t>
            </a:r>
          </a:p>
          <a:p>
            <a:pPr lvl="1"/>
            <a:r>
              <a:rPr lang="en-US" dirty="0"/>
              <a:t>Physical/local addresses</a:t>
            </a:r>
          </a:p>
          <a:p>
            <a:pPr lvl="1"/>
            <a:r>
              <a:rPr lang="en-US" dirty="0"/>
              <a:t>Segments and backbones</a:t>
            </a:r>
          </a:p>
        </p:txBody>
      </p:sp>
      <p:sp>
        <p:nvSpPr>
          <p:cNvPr id="4" name="Content Placeholder 3"/>
          <p:cNvSpPr>
            <a:spLocks noGrp="1"/>
          </p:cNvSpPr>
          <p:nvPr>
            <p:ph sz="half" idx="2"/>
          </p:nvPr>
        </p:nvSpPr>
        <p:spPr/>
        <p:txBody>
          <a:bodyPr/>
          <a:lstStyle/>
          <a:p>
            <a:r>
              <a:rPr lang="en-US" dirty="0"/>
              <a:t>Routing devices and subnets</a:t>
            </a:r>
          </a:p>
          <a:p>
            <a:pPr lvl="1"/>
            <a:r>
              <a:rPr lang="en-US" dirty="0"/>
              <a:t>Nodes that forward communications between physically or logically distinct networks (routing)</a:t>
            </a:r>
          </a:p>
          <a:p>
            <a:pPr lvl="1"/>
            <a:r>
              <a:rPr lang="en-US" dirty="0"/>
              <a:t>Network addresses/IDs</a:t>
            </a:r>
          </a:p>
          <a:p>
            <a:pPr lvl="1"/>
            <a:r>
              <a:rPr lang="en-US" dirty="0"/>
              <a:t>Subnetworks</a:t>
            </a:r>
          </a:p>
          <a:p>
            <a:endParaRPr lang="en-US" dirty="0"/>
          </a:p>
        </p:txBody>
      </p:sp>
      <p:sp>
        <p:nvSpPr>
          <p:cNvPr id="2" name="Footer Placeholder 1"/>
          <p:cNvSpPr>
            <a:spLocks noGrp="1"/>
          </p:cNvSpPr>
          <p:nvPr>
            <p:ph type="ftr" sz="quarter" idx="3"/>
          </p:nvPr>
        </p:nvSpPr>
        <p:spPr>
          <a:xfrm>
            <a:off x="0" y="6537325"/>
            <a:ext cx="12192000" cy="320675"/>
          </a:xfrm>
        </p:spPr>
        <p:txBody>
          <a:bodyPr/>
          <a:lstStyle/>
          <a:p>
            <a:r>
              <a:rPr lang="en-GB"/>
              <a:t>1.1 Topologies and the OSI Model</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5</a:t>
            </a:r>
          </a:p>
        </p:txBody>
      </p:sp>
    </p:spTree>
    <p:extLst>
      <p:ext uri="{BB962C8B-B14F-4D97-AF65-F5344CB8AC3E}">
        <p14:creationId xmlns:p14="http://schemas.microsoft.com/office/powerpoint/2010/main" val="1742752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Positioning network components"/>
          <p:cNvPicPr>
            <a:picLocks noGrp="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92641" y="1305415"/>
            <a:ext cx="7776556" cy="4796444"/>
          </a:xfrm>
        </p:spPr>
      </p:pic>
      <p:sp>
        <p:nvSpPr>
          <p:cNvPr id="12290" name="Title 1"/>
          <p:cNvSpPr>
            <a:spLocks noGrp="1"/>
          </p:cNvSpPr>
          <p:nvPr>
            <p:ph type="title"/>
          </p:nvPr>
        </p:nvSpPr>
        <p:spPr/>
        <p:txBody>
          <a:bodyPr/>
          <a:lstStyle/>
          <a:p>
            <a:r>
              <a:rPr lang="en-US" altLang="en-US" noProof="0"/>
              <a:t>Typical Network Layout</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GB"/>
              <a:t>1.1 Topologies and the OSI Model</a:t>
            </a:r>
            <a:endParaRPr lang="en-US"/>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5</a:t>
            </a:r>
          </a:p>
        </p:txBody>
      </p:sp>
    </p:spTree>
    <p:extLst>
      <p:ext uri="{BB962C8B-B14F-4D97-AF65-F5344CB8AC3E}">
        <p14:creationId xmlns:p14="http://schemas.microsoft.com/office/powerpoint/2010/main" val="2039046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p:txBody>
          <a:bodyPr/>
          <a:lstStyle/>
          <a:p>
            <a:r>
              <a:rPr lang="en-US" altLang="en-US" noProof="0"/>
              <a:t>Rules for exchanging data</a:t>
            </a:r>
          </a:p>
          <a:p>
            <a:r>
              <a:rPr lang="en-US" altLang="en-US" noProof="0"/>
              <a:t>Addressing</a:t>
            </a:r>
          </a:p>
          <a:p>
            <a:r>
              <a:rPr lang="en-US" altLang="en-US" noProof="0"/>
              <a:t>Encapsulation</a:t>
            </a:r>
          </a:p>
          <a:p>
            <a:pPr lvl="1"/>
            <a:r>
              <a:rPr lang="en-US" altLang="en-US" noProof="0"/>
              <a:t>Header</a:t>
            </a:r>
          </a:p>
          <a:p>
            <a:pPr lvl="1"/>
            <a:r>
              <a:rPr lang="en-US" altLang="en-US" noProof="0"/>
              <a:t>Payload</a:t>
            </a:r>
            <a:endParaRPr lang="en-US" altLang="en-US" noProof="0" dirty="0"/>
          </a:p>
        </p:txBody>
      </p:sp>
      <p:sp>
        <p:nvSpPr>
          <p:cNvPr id="13314" name="Title 1"/>
          <p:cNvSpPr>
            <a:spLocks noGrp="1"/>
          </p:cNvSpPr>
          <p:nvPr>
            <p:ph type="title"/>
          </p:nvPr>
        </p:nvSpPr>
        <p:spPr/>
        <p:txBody>
          <a:bodyPr/>
          <a:lstStyle/>
          <a:p>
            <a:r>
              <a:rPr lang="en-US" altLang="en-US" noProof="0"/>
              <a:t>Network Protocols</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GB"/>
              <a:t>1.1 Topologies and the OSI Model</a:t>
            </a:r>
            <a:endParaRPr lang="en-US"/>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6</a:t>
            </a:r>
          </a:p>
        </p:txBody>
      </p:sp>
    </p:spTree>
    <p:extLst>
      <p:ext uri="{BB962C8B-B14F-4D97-AF65-F5344CB8AC3E}">
        <p14:creationId xmlns:p14="http://schemas.microsoft.com/office/powerpoint/2010/main" val="593649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a:t>Physical topology is the placement of nodes and media links between them</a:t>
            </a:r>
          </a:p>
          <a:p>
            <a:pPr lvl="1"/>
            <a:r>
              <a:rPr lang="en-US"/>
              <a:t>Network 1</a:t>
            </a:r>
          </a:p>
          <a:p>
            <a:pPr lvl="2"/>
            <a:r>
              <a:rPr lang="en-US"/>
              <a:t>Computers A, B, and C are directly connected by a single cable</a:t>
            </a:r>
          </a:p>
          <a:p>
            <a:pPr lvl="1"/>
            <a:r>
              <a:rPr lang="en-US"/>
              <a:t>Network 2</a:t>
            </a:r>
          </a:p>
          <a:p>
            <a:pPr lvl="2"/>
            <a:r>
              <a:rPr lang="en-US"/>
              <a:t>Computers A, B, and C are connected to a hub by different cables</a:t>
            </a:r>
          </a:p>
          <a:p>
            <a:pPr lvl="1"/>
            <a:r>
              <a:rPr lang="en-US"/>
              <a:t>Networks 1 and 2 have different physical topologies</a:t>
            </a:r>
          </a:p>
          <a:p>
            <a:r>
              <a:rPr lang="en-US"/>
              <a:t>Logical topology is the flow of data</a:t>
            </a:r>
          </a:p>
          <a:p>
            <a:pPr lvl="1"/>
            <a:r>
              <a:rPr lang="en-US"/>
              <a:t>Network 1</a:t>
            </a:r>
          </a:p>
          <a:p>
            <a:pPr lvl="2"/>
            <a:r>
              <a:rPr lang="en-US"/>
              <a:t>Computers A, B, and C can exchange messages, with the messages traveling over the shared cable</a:t>
            </a:r>
          </a:p>
          <a:p>
            <a:pPr lvl="1"/>
            <a:r>
              <a:rPr lang="en-US"/>
              <a:t>Network 2</a:t>
            </a:r>
          </a:p>
          <a:p>
            <a:pPr lvl="2"/>
            <a:r>
              <a:rPr lang="en-US"/>
              <a:t>Computers A, B, and C can exchange messages, with the messages repeated over each cable by the hub</a:t>
            </a:r>
          </a:p>
          <a:p>
            <a:pPr lvl="1"/>
            <a:r>
              <a:rPr lang="en-US"/>
              <a:t>Networks 1 and 2 have the same logical topology</a:t>
            </a:r>
            <a:endParaRPr lang="en-US" dirty="0"/>
          </a:p>
        </p:txBody>
      </p:sp>
      <p:sp>
        <p:nvSpPr>
          <p:cNvPr id="2" name="Title 1"/>
          <p:cNvSpPr>
            <a:spLocks noGrp="1"/>
          </p:cNvSpPr>
          <p:nvPr>
            <p:ph type="title"/>
          </p:nvPr>
        </p:nvSpPr>
        <p:spPr/>
        <p:txBody>
          <a:bodyPr/>
          <a:lstStyle/>
          <a:p>
            <a:r>
              <a:rPr lang="en-US"/>
              <a:t>Network Topologies</a:t>
            </a:r>
            <a:endParaRPr lang="en-US" dirty="0"/>
          </a:p>
        </p:txBody>
      </p:sp>
      <p:sp>
        <p:nvSpPr>
          <p:cNvPr id="6" name="Footer Placeholder 5"/>
          <p:cNvSpPr>
            <a:spLocks noGrp="1"/>
          </p:cNvSpPr>
          <p:nvPr>
            <p:ph type="ftr" sz="quarter" idx="3"/>
          </p:nvPr>
        </p:nvSpPr>
        <p:spPr>
          <a:xfrm>
            <a:off x="0" y="6537325"/>
            <a:ext cx="12192000" cy="320675"/>
          </a:xfrm>
        </p:spPr>
        <p:txBody>
          <a:bodyPr/>
          <a:lstStyle/>
          <a:p>
            <a:r>
              <a:rPr lang="en-GB"/>
              <a:t>1.1 Topologies and the OSI Model</a:t>
            </a:r>
            <a:endParaRPr lang="en-US"/>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6</a:t>
            </a:r>
          </a:p>
        </p:txBody>
      </p:sp>
    </p:spTree>
    <p:extLst>
      <p:ext uri="{BB962C8B-B14F-4D97-AF65-F5344CB8AC3E}">
        <p14:creationId xmlns:p14="http://schemas.microsoft.com/office/powerpoint/2010/main" val="2321888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noProof="0"/>
              <a:t>Point-to-Point Links</a:t>
            </a:r>
            <a:endParaRPr lang="en-US" altLang="en-US" noProof="0" dirty="0"/>
          </a:p>
        </p:txBody>
      </p:sp>
      <p:sp>
        <p:nvSpPr>
          <p:cNvPr id="2" name="Content Placeholder 1"/>
          <p:cNvSpPr>
            <a:spLocks noGrp="1"/>
          </p:cNvSpPr>
          <p:nvPr>
            <p:ph sz="half" idx="1"/>
          </p:nvPr>
        </p:nvSpPr>
        <p:spPr/>
        <p:txBody>
          <a:bodyPr/>
          <a:lstStyle/>
          <a:p>
            <a:r>
              <a:rPr lang="en-US"/>
              <a:t>One-to-one link</a:t>
            </a:r>
          </a:p>
          <a:p>
            <a:r>
              <a:rPr lang="en-US"/>
              <a:t>Dedicated bandwidth</a:t>
            </a:r>
          </a:p>
          <a:p>
            <a:r>
              <a:rPr lang="en-US"/>
              <a:t>Physical point-to-point link (cable) or logical circuit</a:t>
            </a:r>
          </a:p>
          <a:p>
            <a:endParaRPr lang="en-US" dirty="0"/>
          </a:p>
        </p:txBody>
      </p:sp>
      <p:pic>
        <p:nvPicPr>
          <p:cNvPr id="7" name="Content Placeholder 6" descr="Point-to-point links - the routers on the left are physically connected via a cable while the &quot;blaze&quot; lighting symbol connecting the routers on the right represents a logical link (not necessarily a single cable)"/>
          <p:cNvPicPr>
            <a:picLocks noGrp="1" noChangeAspect="1"/>
          </p:cNvPicPr>
          <p:nvPr>
            <p:ph sz="half" idx="2"/>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76302" y="1425575"/>
            <a:ext cx="5040146" cy="4556126"/>
          </a:xfrm>
        </p:spPr>
      </p:pic>
      <p:sp>
        <p:nvSpPr>
          <p:cNvPr id="3" name="Footer Placeholder 2"/>
          <p:cNvSpPr>
            <a:spLocks noGrp="1"/>
          </p:cNvSpPr>
          <p:nvPr>
            <p:ph type="ftr" sz="quarter" idx="3"/>
          </p:nvPr>
        </p:nvSpPr>
        <p:spPr>
          <a:xfrm>
            <a:off x="0" y="6537325"/>
            <a:ext cx="12192000" cy="320675"/>
          </a:xfrm>
        </p:spPr>
        <p:txBody>
          <a:bodyPr/>
          <a:lstStyle/>
          <a:p>
            <a:r>
              <a:rPr lang="en-GB"/>
              <a:t>1.1 Topologies and the OSI Model</a:t>
            </a:r>
            <a:endParaRPr lang="en-US"/>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7</a:t>
            </a:r>
          </a:p>
        </p:txBody>
      </p:sp>
      <p:sp>
        <p:nvSpPr>
          <p:cNvPr id="17414"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17415" name="Rectangle 5"/>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17416" name="Rectangle 8"/>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17417" name="Rectangle 13"/>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GB"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089390486"/>
      </p:ext>
    </p:extLst>
  </p:cSld>
  <p:clrMapOvr>
    <a:masterClrMapping/>
  </p:clrMapOvr>
</p:sld>
</file>

<file path=ppt/theme/theme1.xml><?xml version="1.0" encoding="utf-8"?>
<a:theme xmlns:a="http://schemas.openxmlformats.org/drawingml/2006/main" name="gtsslides-whit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tsslides-lansdscape.potx" id="{9B33E7FF-CDCB-40E9-A8D0-9BCC2A8C60D0}" vid="{8C6AC62F-90E1-485B-A58A-59CED10F960F}"/>
    </a:ext>
  </a:extLst>
</a:theme>
</file>

<file path=ppt/theme/theme2.xml><?xml version="1.0" encoding="utf-8"?>
<a:theme xmlns:a="http://schemas.openxmlformats.org/drawingml/2006/main" name="Office Them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gtsslides-lansdscape</Template>
  <TotalTime>23</TotalTime>
  <Words>1779</Words>
  <Application>Microsoft Office PowerPoint</Application>
  <PresentationFormat>Widescreen</PresentationFormat>
  <Paragraphs>248</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Courier New</vt:lpstr>
      <vt:lpstr>Times New Roman</vt:lpstr>
      <vt:lpstr>Verdana</vt:lpstr>
      <vt:lpstr>gtsslides-white</vt:lpstr>
      <vt:lpstr>CompTIA Network+ Certification</vt:lpstr>
      <vt:lpstr>PowerPoint Presentation</vt:lpstr>
      <vt:lpstr>Key Features of Networks</vt:lpstr>
      <vt:lpstr>Network Components</vt:lpstr>
      <vt:lpstr>Local and Routed Networks</vt:lpstr>
      <vt:lpstr>Typical Network Layout</vt:lpstr>
      <vt:lpstr>Network Protocols</vt:lpstr>
      <vt:lpstr>Network Topologies</vt:lpstr>
      <vt:lpstr>Point-to-Point Links</vt:lpstr>
      <vt:lpstr>Bus Topology</vt:lpstr>
      <vt:lpstr>Star Topology</vt:lpstr>
      <vt:lpstr>Physical Star – Logical Bus</vt:lpstr>
      <vt:lpstr>Ring Topology</vt:lpstr>
      <vt:lpstr>Mesh Topology</vt:lpstr>
      <vt:lpstr>The OSI Model</vt:lpstr>
      <vt:lpstr>Encapsulation and De-encapsulation</vt:lpstr>
      <vt:lpstr>OSI Model and Network Protocols</vt:lpstr>
      <vt:lpstr>Physical Layer (Layer 1)</vt:lpstr>
      <vt:lpstr>Data Link Layer (Layer 2)</vt:lpstr>
      <vt:lpstr>IEEE 802 Standards</vt:lpstr>
      <vt:lpstr>Layer 2 Devices</vt:lpstr>
      <vt:lpstr>Network Layer (Layer 3)</vt:lpstr>
      <vt:lpstr>Transport Layer (Layer 3)</vt:lpstr>
      <vt:lpstr>Session and Presentation Layers</vt:lpstr>
      <vt:lpstr>Application Layer (Layer 7)</vt:lpstr>
      <vt:lpstr>OSI Model Summary</vt:lpstr>
      <vt:lpstr>PowerPoint Presentation</vt:lpstr>
      <vt:lpstr>PowerPoint Presentation</vt:lpstr>
    </vt:vector>
  </TitlesOfParts>
  <Manager>James Pengelly</Manager>
  <Company>gtslearning International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 Topologies and the OSI Model</dc:title>
  <dc:subject>CompTIA Network+ Certification (Exam N10-007)</dc:subject>
  <dc:creator>James Pengelly</dc:creator>
  <dc:description>Slides to accompany a CompTIA Study Guide training course published by gtslearning (gtslearning.com)</dc:description>
  <cp:lastModifiedBy>Kenneth Jones</cp:lastModifiedBy>
  <cp:revision>12</cp:revision>
  <dcterms:created xsi:type="dcterms:W3CDTF">2018-02-13T01:28:26Z</dcterms:created>
  <dcterms:modified xsi:type="dcterms:W3CDTF">2018-05-25T23:30:46Z</dcterms:modified>
  <cp:category>© 2018 gtslearning</cp:category>
</cp:coreProperties>
</file>