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28"/>
  </p:notesMasterIdLst>
  <p:sldIdLst>
    <p:sldId id="288"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Lst>
  <p:sldSz cx="9144000" cy="6858000" type="screen4x3"/>
  <p:notesSz cx="6797675" cy="9926638"/>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339966"/>
    <a:srgbClr val="663300"/>
    <a:srgbClr val="FFC000"/>
    <a:srgbClr val="00FF99"/>
    <a:srgbClr val="008E00"/>
    <a:srgbClr val="CC6600"/>
    <a:srgbClr val="CC9900"/>
    <a:srgbClr val="CC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71" autoAdjust="0"/>
  </p:normalViewPr>
  <p:slideViewPr>
    <p:cSldViewPr>
      <p:cViewPr varScale="1">
        <p:scale>
          <a:sx n="81" d="100"/>
          <a:sy n="81" d="100"/>
        </p:scale>
        <p:origin x="1498"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FB9ED9C-7456-4EF7-9762-70CF49A51564}" type="datetimeFigureOut">
              <a:rPr lang="en-GB" smtClean="0"/>
              <a:pPr/>
              <a:t>05/05/2019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104E0A-9FF9-45BE-8AF1-5A67C3C92F6F}" type="slidenum">
              <a:rPr lang="en-GB" smtClean="0"/>
              <a:pPr/>
              <a:t>‹#›</a:t>
            </a:fld>
            <a:endParaRPr lang="en-GB" dirty="0"/>
          </a:p>
        </p:txBody>
      </p:sp>
    </p:spTree>
    <p:extLst>
      <p:ext uri="{BB962C8B-B14F-4D97-AF65-F5344CB8AC3E}">
        <p14:creationId xmlns:p14="http://schemas.microsoft.com/office/powerpoint/2010/main" val="3764717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gtsgo.to/nf1rc"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37B1E004-77BE-4902-8B12-3EBA63B61DE9}"/>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200D8EFE-2A42-48E5-AEF0-90DB92908FF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26613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A1B0160D-9983-43F5-BE18-54FED1FDFFEA}"/>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873841EB-86D4-4142-9269-2DCE9D768FF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21388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854FB1F-7913-4DB3-8119-7B5EB820E408}"/>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006552C0-BF06-4A4C-8E3D-85D0D437B71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99601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FF567874-2A25-4F51-AECC-77BFBF7B3911}"/>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284426F3-0D27-43A4-8C01-35B18E20F0D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92971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878155BF-9E23-4D87-888C-178D23916873}"/>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37555C9F-3669-4208-9BA2-18CA15419DC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36136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D55F2A4A-0BD2-4CA5-A693-E7953CCEC7E3}"/>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4528450E-96AB-4467-8D59-472529D96CB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87221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1EE3FE29-8D47-4579-AFFB-B9DFFD43DB51}"/>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EDD85268-B3EC-4362-93B8-A9743C690A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66768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06F512E3-90D1-4ADC-8A8D-0A096015E4D6}"/>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D7056A24-8073-4260-8A52-F3FD2FBB8D4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19416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F97DBC89-D174-47CB-8982-520E956DBD6D}"/>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99138910-AD92-48DA-9772-4D8C621F5D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55165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83E7B058-C0BE-46E6-8661-25FDFAA4A275}"/>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270F1A19-1181-4092-A150-9C57C906281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48260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AB7A6A7D-9E67-4692-AACB-F98283B122D1}"/>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69F8A0D6-2BBF-4A6E-83DF-6BEA94C3094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41736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a:p>
          <a:p>
            <a:endParaRPr lang="en-US"/>
          </a:p>
          <a:p>
            <a:endParaRPr lang="en-US"/>
          </a:p>
          <a:p>
            <a:endParaRPr lang="en-GB" dirty="0"/>
          </a:p>
        </p:txBody>
      </p:sp>
      <p:sp>
        <p:nvSpPr>
          <p:cNvPr id="5" name="Slide Image Placeholder 4">
            <a:extLst>
              <a:ext uri="{FF2B5EF4-FFF2-40B4-BE49-F238E27FC236}">
                <a16:creationId xmlns:a16="http://schemas.microsoft.com/office/drawing/2014/main" id="{C78BE6C8-E9CA-4100-AAD0-6F50C7D43D75}"/>
              </a:ext>
            </a:extLst>
          </p:cNvPr>
          <p:cNvSpPr>
            <a:spLocks noGrp="1" noRot="1" noChangeAspect="1"/>
          </p:cNvSpPr>
          <p:nvPr>
            <p:ph type="sldImg"/>
          </p:nvPr>
        </p:nvSpPr>
        <p:spPr/>
      </p:sp>
    </p:spTree>
    <p:extLst>
      <p:ext uri="{BB962C8B-B14F-4D97-AF65-F5344CB8AC3E}">
        <p14:creationId xmlns:p14="http://schemas.microsoft.com/office/powerpoint/2010/main" val="386978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DE853A3F-EF10-4639-99D2-8E717AC30BDB}"/>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F73076B0-2C2C-41AC-8FFA-1AB27830786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68556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D46764D6-1E43-47AB-9A18-8556AD26F2DF}"/>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7117ED30-CB56-43D8-AC89-3CC2376CD68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78194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CC20B36-F3FE-4B39-B2AE-19C39006178E}"/>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ABA4094E-528B-4095-9752-6ADDC9F9137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4498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CC697B3-4DE0-47BB-985D-610C0766DCD8}"/>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6AF933F0-BEE3-453B-A4BB-9B927A886FB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56984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GB" b="0" dirty="0"/>
              <a:t>What API or APIs (software libraries) typically facilitates packet capture on Linux and Windows systems?</a:t>
            </a:r>
            <a:r>
              <a:rPr lang="en-GB" dirty="0"/>
              <a:t> libpcap on Linux and Winpcap on Windows. You might also mention the </a:t>
            </a:r>
            <a:r>
              <a:rPr lang="en-GB" dirty="0" err="1"/>
              <a:t>Airpcap</a:t>
            </a:r>
            <a:r>
              <a:rPr lang="en-GB" dirty="0"/>
              <a:t> library for sniffing wireless traffic. </a:t>
            </a:r>
          </a:p>
          <a:p>
            <a:pPr lvl="1"/>
            <a:r>
              <a:rPr lang="en-GB" b="0" dirty="0"/>
              <a:t>What switch feature allows a NIDS to monitor traffic for all connected hosts?</a:t>
            </a:r>
            <a:r>
              <a:rPr lang="en-GB" dirty="0"/>
              <a:t> Port mirroring or spanning. </a:t>
            </a:r>
          </a:p>
          <a:p>
            <a:pPr lvl="1"/>
            <a:r>
              <a:rPr lang="en-GB" b="0" dirty="0"/>
              <a:t>What is the effect of running 'tcpdump -i eth0 -w server.pcap'?</a:t>
            </a:r>
            <a:r>
              <a:rPr lang="en-GB" dirty="0"/>
              <a:t> Write the output of the packet capture running on network interface eth0 to the 'server.pcap' file. </a:t>
            </a:r>
          </a:p>
          <a:p>
            <a:pPr lvl="1"/>
            <a:r>
              <a:rPr lang="en-GB" b="0" dirty="0"/>
              <a:t>What is packet injection?</a:t>
            </a:r>
            <a:r>
              <a:rPr lang="en-GB" dirty="0"/>
              <a:t> Using software to write packets directly to the network stream, often to spoof or disrupt legitimate traffic. </a:t>
            </a:r>
          </a:p>
          <a:p>
            <a:pPr lvl="1"/>
            <a:r>
              <a:rPr lang="en-GB" b="0" dirty="0"/>
              <a:t>What is the use of "MRTG"?</a:t>
            </a:r>
            <a:r>
              <a:rPr lang="en-GB" dirty="0"/>
              <a:t> The Multi Router Traffic Grapher is used to visualize traffic flows. </a:t>
            </a:r>
          </a:p>
          <a:p>
            <a:pPr lvl="1"/>
            <a:r>
              <a:rPr lang="en-GB" b="0" dirty="0"/>
              <a:t>Which of the following is NOT used primarily for traffic analysis: Cacti, NetScout, Solar Winds, Snort.</a:t>
            </a:r>
            <a:r>
              <a:rPr lang="en-GB" dirty="0"/>
              <a:t> Snort is an intrusion detection tool rather than a packet or traffic </a:t>
            </a:r>
            <a:r>
              <a:rPr lang="en-GB" dirty="0" err="1"/>
              <a:t>analyzer</a:t>
            </a:r>
            <a:r>
              <a:rPr lang="en-GB" dirty="0"/>
              <a:t>. </a:t>
            </a:r>
          </a:p>
          <a:p>
            <a:pPr lvl="1"/>
            <a:r>
              <a:rPr lang="en-GB" b="0" dirty="0"/>
              <a:t>Why is "big data" of relevance to security analysis?</a:t>
            </a:r>
            <a:r>
              <a:rPr lang="en-GB" dirty="0"/>
              <a:t> Big data refers to the ability to store and search high volume, high velocity (constantly changing) unstructured data sets. The data captured by security appliances (log files, packet captures, scan results, and so on) fits this description. </a:t>
            </a:r>
          </a:p>
          <a:p>
            <a:pPr lvl="1"/>
            <a:r>
              <a:rPr lang="en-GB" b="0" dirty="0"/>
              <a:t>What are the main functions of SIEM?</a:t>
            </a:r>
            <a:r>
              <a:rPr lang="en-GB" dirty="0"/>
              <a:t> Aggregate data from different sources, </a:t>
            </a:r>
            <a:r>
              <a:rPr lang="en-GB" dirty="0" err="1"/>
              <a:t>analyze</a:t>
            </a:r>
            <a:r>
              <a:rPr lang="en-GB" dirty="0"/>
              <a:t> it for correlating risk indicators, and alert and present information. Additionally, SIEM is useful for archiving and compliance. </a:t>
            </a:r>
          </a:p>
          <a:p>
            <a:pPr lvl="1"/>
            <a:r>
              <a:rPr lang="en-GB" b="0" dirty="0"/>
              <a:t>What UNIX / Linux software is a de facto standard for centralized log collection?</a:t>
            </a:r>
            <a:r>
              <a:rPr lang="en-GB" dirty="0"/>
              <a:t> Syslog. </a:t>
            </a:r>
          </a:p>
          <a:p>
            <a:pPr lvl="1"/>
            <a:r>
              <a:rPr lang="en-GB" b="0" dirty="0"/>
              <a:t>What is the advantage of the Nmap 'grepable' output format?</a:t>
            </a:r>
            <a:r>
              <a:rPr lang="en-GB" dirty="0"/>
              <a:t> grep is a Linux command for running a regular expression to search for a particular string. Nmap's grepable output is easier for this tool to parse. </a:t>
            </a:r>
          </a:p>
          <a:p>
            <a:pPr lvl="1"/>
            <a:r>
              <a:rPr lang="en-GB" b="0" dirty="0"/>
              <a:t>What type of analysis assesses threat levels with regard to historical information?</a:t>
            </a:r>
            <a:r>
              <a:rPr lang="en-GB" dirty="0"/>
              <a:t> Trend analysis. </a:t>
            </a:r>
          </a:p>
          <a:p>
            <a:pPr lvl="1"/>
            <a:r>
              <a:rPr lang="en-GB" b="0" dirty="0"/>
              <a:t>What type of wireless analysis would report radio spectrum usage rather than capture packets?</a:t>
            </a:r>
            <a:r>
              <a:rPr lang="en-GB" dirty="0"/>
              <a:t> A site survey would use spectrum analysis to report RF strength at different locations but from a security point-of-view you might use this to detect rogue access points (or other unauthorized radio stations). </a:t>
            </a:r>
            <a:endParaRPr lang="en-US" dirty="0"/>
          </a:p>
        </p:txBody>
      </p:sp>
      <p:sp>
        <p:nvSpPr>
          <p:cNvPr id="5" name="Slide Image Placeholder 4">
            <a:extLst>
              <a:ext uri="{FF2B5EF4-FFF2-40B4-BE49-F238E27FC236}">
                <a16:creationId xmlns:a16="http://schemas.microsoft.com/office/drawing/2014/main" id="{83FFC997-F1A8-447F-9756-8399EC8C2EC0}"/>
              </a:ext>
            </a:extLst>
          </p:cNvPr>
          <p:cNvSpPr>
            <a:spLocks noGrp="1" noRot="1" noChangeAspect="1"/>
          </p:cNvSpPr>
          <p:nvPr>
            <p:ph type="sldImg"/>
          </p:nvPr>
        </p:nvSpPr>
        <p:spPr/>
      </p:sp>
    </p:spTree>
    <p:extLst>
      <p:ext uri="{BB962C8B-B14F-4D97-AF65-F5344CB8AC3E}">
        <p14:creationId xmlns:p14="http://schemas.microsoft.com/office/powerpoint/2010/main" val="4203819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Note that there are three sets of labs available to use with this course:</a:t>
            </a:r>
          </a:p>
          <a:p>
            <a:pPr lvl="4"/>
            <a:r>
              <a:rPr lang="en-US" dirty="0"/>
              <a:t>Classroom labs that you set up and run yourself (refer to the separate "Labs" book and setup guide on the instructor resource support site).</a:t>
            </a:r>
          </a:p>
          <a:p>
            <a:pPr lvl="4"/>
            <a:r>
              <a:rPr lang="en-US" dirty="0"/>
              <a:t>Learn On Demand (LOD) hosted classroom labs accessed via a browser but following the same general sequence and steps as the classroom lab book.</a:t>
            </a:r>
          </a:p>
          <a:p>
            <a:pPr lvl="4"/>
            <a:r>
              <a:rPr lang="en-US" dirty="0"/>
              <a:t>Self-study Online Labs from Practice Labs accessed by students online - these labs are intended for use by students studying independently and are different from the classroom and hosted classroom labs. If you are using Practice Labs online labs in the classroom, you must specify this at the time of purchase so that the appropriate bandwidth is provisioned in advance. Please ensure that the student PCs meet the requirements for accessing the Self-study Online Labs series. You can obtain a setup guide at </a:t>
            </a:r>
            <a:r>
              <a:rPr lang="en-US" dirty="0">
                <a:hlinkClick r:id="rId3"/>
              </a:rPr>
              <a:t>gtsgo.to/nf1rc</a:t>
            </a:r>
            <a:endParaRPr lang="en-US" dirty="0"/>
          </a:p>
          <a:p>
            <a:pPr marL="285750" lvl="4" indent="0">
              <a:buNone/>
            </a:pPr>
            <a:endParaRPr lang="en-US" dirty="0"/>
          </a:p>
          <a:p>
            <a:r>
              <a:rPr lang="en-US" dirty="0"/>
              <a:t>The sequence of classroom and hosted classroom labs is shown on this slide and in the margins of your instructor edition and in the course timetable. You should guide the students to complete each lab.</a:t>
            </a:r>
            <a:endParaRPr lang="en-GB" dirty="0"/>
          </a:p>
          <a:p>
            <a:r>
              <a:rPr lang="en-GB" dirty="0"/>
              <a:t>If you are not using the classroom or LOD hosted classroom labs you should delete this slide.</a:t>
            </a:r>
            <a:endParaRPr lang="en-US"/>
          </a:p>
          <a:p>
            <a:endParaRPr lang="en-US" dirty="0"/>
          </a:p>
        </p:txBody>
      </p:sp>
      <p:sp>
        <p:nvSpPr>
          <p:cNvPr id="5" name="Slide Image Placeholder 4">
            <a:extLst>
              <a:ext uri="{FF2B5EF4-FFF2-40B4-BE49-F238E27FC236}">
                <a16:creationId xmlns:a16="http://schemas.microsoft.com/office/drawing/2014/main" id="{E2EAFEF8-2E16-4E33-9704-88384351E498}"/>
              </a:ext>
            </a:extLst>
          </p:cNvPr>
          <p:cNvSpPr>
            <a:spLocks noGrp="1" noRot="1" noChangeAspect="1"/>
          </p:cNvSpPr>
          <p:nvPr>
            <p:ph type="sldImg"/>
          </p:nvPr>
        </p:nvSpPr>
        <p:spPr/>
      </p:sp>
    </p:spTree>
    <p:extLst>
      <p:ext uri="{BB962C8B-B14F-4D97-AF65-F5344CB8AC3E}">
        <p14:creationId xmlns:p14="http://schemas.microsoft.com/office/powerpoint/2010/main" val="3602887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This slide shows the sequence of Self-study Online Labs. This sequence is also shown in the student edition by the note at the end of the Review Questions page. Note that the Self-Study Online labs purchased directly by students are NOT suitable for classroom use due to the bandwidth required. Classroom-ready Online Labs can be purchased on request.</a:t>
            </a:r>
          </a:p>
          <a:p>
            <a:r>
              <a:rPr lang="en-GB" dirty="0"/>
              <a:t>If you are not using the self-study online labs you should delete this slide.</a:t>
            </a:r>
            <a:endParaRPr lang="en-US" dirty="0"/>
          </a:p>
          <a:p>
            <a:endParaRPr lang="en-GB" dirty="0"/>
          </a:p>
          <a:p>
            <a:endParaRPr lang="en-US" dirty="0"/>
          </a:p>
        </p:txBody>
      </p:sp>
      <p:sp>
        <p:nvSpPr>
          <p:cNvPr id="5" name="Slide Image Placeholder 4">
            <a:extLst>
              <a:ext uri="{FF2B5EF4-FFF2-40B4-BE49-F238E27FC236}">
                <a16:creationId xmlns:a16="http://schemas.microsoft.com/office/drawing/2014/main" id="{AB5DCE0C-CA8B-4C32-B0FE-E6FAAE5DB222}"/>
              </a:ext>
            </a:extLst>
          </p:cNvPr>
          <p:cNvSpPr>
            <a:spLocks noGrp="1" noRot="1" noChangeAspect="1"/>
          </p:cNvSpPr>
          <p:nvPr>
            <p:ph type="sldImg"/>
          </p:nvPr>
        </p:nvSpPr>
        <p:spPr/>
      </p:sp>
    </p:spTree>
    <p:extLst>
      <p:ext uri="{BB962C8B-B14F-4D97-AF65-F5344CB8AC3E}">
        <p14:creationId xmlns:p14="http://schemas.microsoft.com/office/powerpoint/2010/main" val="3499889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40F71DBB-ADC5-4491-9383-0707E9626BF7}"/>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F9D1D215-2992-45F0-B1CC-08AA00B4BB9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6555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C2DCF7B9-02D6-43EE-A500-F879CEE3BAF0}"/>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2B37CF7A-07CB-4D25-8DBD-23FF826D71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7720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302AE36-EAF0-44BE-80E6-60D323EBF611}"/>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55ECDC15-4175-4A1A-B21C-EA51F8B5855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31556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D6A273F1-103D-47CB-B887-B3D8D4F9FCF8}"/>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5679D00C-95F0-4570-A258-214E26300BA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0024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A49B810F-D363-4A7D-9AFF-6E22FDC7C6E3}"/>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D81FC7BC-5EF0-4321-8727-BC7B1CE59D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96569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52671F25-8115-41B1-B9A2-801C5A3058EE}"/>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6ECABF2D-2F7B-496D-82B0-31ABE413CA9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91210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217A85F1-34DF-40BC-ABEC-5FD849C7189F}"/>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B559E95D-0259-4ADF-B4BC-7449325FBE5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4635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1" r="2730"/>
          <a:stretch/>
        </p:blipFill>
        <p:spPr>
          <a:xfrm>
            <a:off x="623160" y="1641703"/>
            <a:ext cx="8106840" cy="4448524"/>
          </a:xfrm>
          <a:prstGeom prst="rect">
            <a:avLst/>
          </a:prstGeom>
          <a:noFill/>
          <a:ln>
            <a:noFill/>
          </a:ln>
        </p:spPr>
      </p:pic>
      <p:sp>
        <p:nvSpPr>
          <p:cNvPr id="9" name="Rectangle 8"/>
          <p:cNvSpPr/>
          <p:nvPr/>
        </p:nvSpPr>
        <p:spPr>
          <a:xfrm>
            <a:off x="0" y="6131598"/>
            <a:ext cx="8244408" cy="108000"/>
          </a:xfrm>
          <a:prstGeom prst="rect">
            <a:avLst/>
          </a:prstGeom>
          <a:solidFill>
            <a:srgbClr val="008E0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a typeface="+mn-ea"/>
              <a:cs typeface="+mn-cs"/>
            </a:endParaRPr>
          </a:p>
        </p:txBody>
      </p:sp>
      <p:sp>
        <p:nvSpPr>
          <p:cNvPr id="11" name="Rectangle 10"/>
          <p:cNvSpPr/>
          <p:nvPr/>
        </p:nvSpPr>
        <p:spPr>
          <a:xfrm>
            <a:off x="8316000" y="6131598"/>
            <a:ext cx="828000" cy="108000"/>
          </a:xfrm>
          <a:prstGeom prst="rect">
            <a:avLst/>
          </a:prstGeom>
          <a:solidFill>
            <a:srgbClr val="CC6600"/>
          </a:solidFill>
          <a:ln>
            <a:noFill/>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GB"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ndParaRPr>
          </a:p>
        </p:txBody>
      </p:sp>
      <p:sp>
        <p:nvSpPr>
          <p:cNvPr id="17" name="Title 1"/>
          <p:cNvSpPr>
            <a:spLocks noGrp="1"/>
          </p:cNvSpPr>
          <p:nvPr>
            <p:ph type="ctrTitle"/>
          </p:nvPr>
        </p:nvSpPr>
        <p:spPr>
          <a:xfrm>
            <a:off x="640062" y="2865838"/>
            <a:ext cx="7820370" cy="864096"/>
          </a:xfrm>
          <a:prstGeom prst="rect">
            <a:avLst/>
          </a:prstGeom>
        </p:spPr>
        <p:txBody>
          <a:bodyPr vert="horz" lIns="91440" tIns="180000" rIns="91440" bIns="180000" rtlCol="0" anchor="ctr">
            <a:normAutofit/>
          </a:bodyPr>
          <a:lstStyle>
            <a:lvl1pPr>
              <a:defRPr lang="en-GB" dirty="0"/>
            </a:lvl1pPr>
          </a:lstStyle>
          <a:p>
            <a:pPr lvl="0"/>
            <a:r>
              <a:rPr lang="en-US"/>
              <a:t>Click to edit Master title style</a:t>
            </a:r>
            <a:endParaRPr lang="en-GB" dirty="0"/>
          </a:p>
        </p:txBody>
      </p:sp>
      <p:sp>
        <p:nvSpPr>
          <p:cNvPr id="18" name="Subtitle 2"/>
          <p:cNvSpPr>
            <a:spLocks noGrp="1"/>
          </p:cNvSpPr>
          <p:nvPr>
            <p:ph type="subTitle" idx="1"/>
          </p:nvPr>
        </p:nvSpPr>
        <p:spPr>
          <a:xfrm>
            <a:off x="661815" y="3801942"/>
            <a:ext cx="7776864" cy="720080"/>
          </a:xfrm>
          <a:prstGeom prst="rect">
            <a:avLst/>
          </a:prstGeom>
        </p:spPr>
        <p:txBody>
          <a:bodyPr/>
          <a:lstStyle>
            <a:lvl1pPr marL="0" indent="0" algn="l">
              <a:buNone/>
              <a:defRPr b="1">
                <a:solidFill>
                  <a:srgbClr val="66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308" y="85646"/>
            <a:ext cx="2519068" cy="149503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96315"/>
            <a:ext cx="2519068" cy="1495032"/>
          </a:xfrm>
          <a:prstGeom prst="rect">
            <a:avLst/>
          </a:prstGeom>
        </p:spPr>
      </p:pic>
      <p:pic>
        <p:nvPicPr>
          <p:cNvPr id="10" name="Picture 9"/>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1" r="2730"/>
          <a:stretch/>
        </p:blipFill>
        <p:spPr>
          <a:xfrm>
            <a:off x="623160" y="1641703"/>
            <a:ext cx="8106840" cy="4448524"/>
          </a:xfrm>
          <a:prstGeom prst="rect">
            <a:avLst/>
          </a:prstGeom>
          <a:noFill/>
          <a:ln>
            <a:noFill/>
          </a:ln>
        </p:spPr>
      </p:pic>
      <p:sp>
        <p:nvSpPr>
          <p:cNvPr id="12" name="Rectangle 11"/>
          <p:cNvSpPr/>
          <p:nvPr userDrawn="1"/>
        </p:nvSpPr>
        <p:spPr>
          <a:xfrm>
            <a:off x="0" y="6131598"/>
            <a:ext cx="8244408" cy="108000"/>
          </a:xfrm>
          <a:prstGeom prst="rect">
            <a:avLst/>
          </a:prstGeom>
          <a:solidFill>
            <a:srgbClr val="008E0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a typeface="+mn-ea"/>
              <a:cs typeface="+mn-cs"/>
            </a:endParaRPr>
          </a:p>
        </p:txBody>
      </p:sp>
      <p:sp>
        <p:nvSpPr>
          <p:cNvPr id="14" name="Rectangle 13"/>
          <p:cNvSpPr/>
          <p:nvPr userDrawn="1"/>
        </p:nvSpPr>
        <p:spPr>
          <a:xfrm>
            <a:off x="8316000" y="6131598"/>
            <a:ext cx="828000" cy="108000"/>
          </a:xfrm>
          <a:prstGeom prst="rect">
            <a:avLst/>
          </a:prstGeom>
          <a:solidFill>
            <a:srgbClr val="CC6600"/>
          </a:solidFill>
          <a:ln>
            <a:noFill/>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GB"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ndParaRP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97308" y="85646"/>
            <a:ext cx="2519068" cy="1495032"/>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4208" y="96315"/>
            <a:ext cx="2519068" cy="1495032"/>
          </a:xfrm>
          <a:prstGeom prst="rect">
            <a:avLst/>
          </a:prstGeom>
        </p:spPr>
      </p:pic>
    </p:spTree>
    <p:custDataLst>
      <p:tags r:id="rId1"/>
    </p:custDataLst>
    <p:extLst>
      <p:ext uri="{BB962C8B-B14F-4D97-AF65-F5344CB8AC3E}">
        <p14:creationId xmlns:p14="http://schemas.microsoft.com/office/powerpoint/2010/main" val="31048263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1" r="2730"/>
          <a:stretch/>
        </p:blipFill>
        <p:spPr>
          <a:xfrm>
            <a:off x="623160" y="1641703"/>
            <a:ext cx="8106840" cy="4448524"/>
          </a:xfrm>
          <a:prstGeom prst="rect">
            <a:avLst/>
          </a:prstGeom>
          <a:noFill/>
          <a:ln>
            <a:noFill/>
          </a:ln>
        </p:spPr>
      </p:pic>
      <p:sp>
        <p:nvSpPr>
          <p:cNvPr id="9" name="Rectangle 8"/>
          <p:cNvSpPr/>
          <p:nvPr userDrawn="1"/>
        </p:nvSpPr>
        <p:spPr>
          <a:xfrm>
            <a:off x="0" y="6131598"/>
            <a:ext cx="8244408" cy="108000"/>
          </a:xfrm>
          <a:prstGeom prst="rect">
            <a:avLst/>
          </a:prstGeom>
          <a:solidFill>
            <a:srgbClr val="008E0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a typeface="+mn-ea"/>
              <a:cs typeface="+mn-cs"/>
            </a:endParaRPr>
          </a:p>
        </p:txBody>
      </p:sp>
      <p:sp>
        <p:nvSpPr>
          <p:cNvPr id="11" name="Rectangle 10"/>
          <p:cNvSpPr/>
          <p:nvPr userDrawn="1"/>
        </p:nvSpPr>
        <p:spPr>
          <a:xfrm>
            <a:off x="8316000" y="6131598"/>
            <a:ext cx="828000" cy="108000"/>
          </a:xfrm>
          <a:prstGeom prst="rect">
            <a:avLst/>
          </a:prstGeom>
          <a:solidFill>
            <a:srgbClr val="CC6600"/>
          </a:solidFill>
          <a:ln>
            <a:noFill/>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GB"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ndParaRPr>
          </a:p>
        </p:txBody>
      </p:sp>
      <p:sp>
        <p:nvSpPr>
          <p:cNvPr id="17" name="Title 1"/>
          <p:cNvSpPr>
            <a:spLocks noGrp="1"/>
          </p:cNvSpPr>
          <p:nvPr>
            <p:ph type="ctrTitle"/>
          </p:nvPr>
        </p:nvSpPr>
        <p:spPr>
          <a:xfrm>
            <a:off x="640062" y="2865838"/>
            <a:ext cx="7820370" cy="864096"/>
          </a:xfrm>
          <a:prstGeom prst="rect">
            <a:avLst/>
          </a:prstGeom>
        </p:spPr>
        <p:txBody>
          <a:bodyPr vert="horz" lIns="91440" tIns="180000" rIns="91440" bIns="180000" rtlCol="0" anchor="ctr">
            <a:normAutofit/>
          </a:bodyPr>
          <a:lstStyle>
            <a:lvl1pPr>
              <a:defRPr lang="en-GB" b="1" dirty="0"/>
            </a:lvl1pPr>
          </a:lstStyle>
          <a:p>
            <a:pPr lvl="0"/>
            <a:r>
              <a:rPr lang="en-US" dirty="0"/>
              <a:t>Click to edit Master title style</a:t>
            </a:r>
            <a:endParaRPr lang="en-GB" dirty="0"/>
          </a:p>
        </p:txBody>
      </p:sp>
      <p:sp>
        <p:nvSpPr>
          <p:cNvPr id="18" name="Subtitle 2"/>
          <p:cNvSpPr>
            <a:spLocks noGrp="1"/>
          </p:cNvSpPr>
          <p:nvPr>
            <p:ph type="subTitle" idx="1"/>
          </p:nvPr>
        </p:nvSpPr>
        <p:spPr>
          <a:xfrm>
            <a:off x="649739" y="4550040"/>
            <a:ext cx="7776864" cy="720080"/>
          </a:xfrm>
          <a:prstGeom prst="rect">
            <a:avLst/>
          </a:prstGeom>
        </p:spPr>
        <p:txBody>
          <a:bodyPr/>
          <a:lstStyle>
            <a:lvl1pPr marL="0" indent="0" algn="l">
              <a:buNone/>
              <a:defRPr b="1">
                <a:solidFill>
                  <a:srgbClr val="66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97308" y="85646"/>
            <a:ext cx="2519068" cy="1495032"/>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4208" y="96315"/>
            <a:ext cx="2519068" cy="1495032"/>
          </a:xfrm>
          <a:prstGeom prst="rect">
            <a:avLst/>
          </a:prstGeom>
        </p:spPr>
      </p:pic>
    </p:spTree>
    <p:custDataLst>
      <p:tags r:id="rId1"/>
    </p:custDataLst>
    <p:extLst>
      <p:ext uri="{BB962C8B-B14F-4D97-AF65-F5344CB8AC3E}">
        <p14:creationId xmlns:p14="http://schemas.microsoft.com/office/powerpoint/2010/main" val="32348860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8"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
        <p:nvSpPr>
          <p:cNvPr id="4" name="Content Placeholder 3"/>
          <p:cNvSpPr>
            <a:spLocks noGrp="1"/>
          </p:cNvSpPr>
          <p:nvPr>
            <p:ph sz="quarter" idx="10"/>
          </p:nvPr>
        </p:nvSpPr>
        <p:spPr>
          <a:xfrm>
            <a:off x="234204" y="1628800"/>
            <a:ext cx="7992789" cy="4392488"/>
          </a:xfrm>
        </p:spPr>
        <p:txBody>
          <a:bodyPr/>
          <a:lstStyle>
            <a:lvl1pPr>
              <a:spcBef>
                <a:spcPts val="1000"/>
              </a:spcBef>
              <a:spcAft>
                <a:spcPts val="1000"/>
              </a:spcAft>
              <a:buClr>
                <a:schemeClr val="accent6">
                  <a:lumMod val="75000"/>
                </a:schemeClr>
              </a:buClr>
              <a:defRPr/>
            </a:lvl1pPr>
            <a:lvl2pPr>
              <a:spcBef>
                <a:spcPts val="1000"/>
              </a:spcBef>
              <a:spcAft>
                <a:spcPts val="1000"/>
              </a:spcAft>
              <a:defRPr/>
            </a:lvl2pPr>
            <a:lvl3pPr>
              <a:spcBef>
                <a:spcPts val="1000"/>
              </a:spcBef>
              <a:spcAft>
                <a:spcPts val="1000"/>
              </a:spcAft>
              <a:defRPr/>
            </a:lvl3pPr>
            <a:lvl4pPr>
              <a:spcBef>
                <a:spcPts val="1000"/>
              </a:spcBef>
              <a:spcAft>
                <a:spcPts val="1000"/>
              </a:spcAft>
              <a:defRPr/>
            </a:lvl4pPr>
            <a:lvl5pPr>
              <a:spcBef>
                <a:spcPts val="1000"/>
              </a:spcBef>
              <a:spcAft>
                <a:spcPts val="10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711852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1520" y="1523925"/>
            <a:ext cx="3960000" cy="4785395"/>
          </a:xfrm>
          <a:prstGeom prst="rect">
            <a:avLst/>
          </a:prstGeom>
        </p:spPr>
        <p:txBody>
          <a:bodyPr/>
          <a:lstStyle>
            <a:lvl1pPr marL="342900" marR="0" indent="-342900" algn="l" defTabSz="914400" rtl="0" eaLnBrk="1" fontAlgn="auto" latinLnBrk="0" hangingPunct="1">
              <a:lnSpc>
                <a:spcPct val="100000"/>
              </a:lnSpc>
              <a:spcBef>
                <a:spcPts val="1000"/>
              </a:spcBef>
              <a:spcAft>
                <a:spcPts val="1000"/>
              </a:spcAft>
              <a:buClr>
                <a:schemeClr val="accent6">
                  <a:lumMod val="75000"/>
                </a:scheme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sz="3200" dirty="0"/>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lvl="4"/>
            <a:endParaRPr lang="en-GB" dirty="0"/>
          </a:p>
        </p:txBody>
      </p:sp>
      <p:sp>
        <p:nvSpPr>
          <p:cNvPr id="4" name="Content Placeholder 3"/>
          <p:cNvSpPr>
            <a:spLocks noGrp="1"/>
          </p:cNvSpPr>
          <p:nvPr>
            <p:ph sz="half" idx="2" hasCustomPrompt="1"/>
          </p:nvPr>
        </p:nvSpPr>
        <p:spPr>
          <a:xfrm>
            <a:off x="4644008" y="1523925"/>
            <a:ext cx="3960000" cy="4785395"/>
          </a:xfrm>
          <a:prstGeom prst="rect">
            <a:avLst/>
          </a:prstGeom>
        </p:spPr>
        <p:txBody>
          <a:bodyPr/>
          <a:lstStyle>
            <a:lvl1pPr marL="342900" marR="0" indent="-342900" algn="l" defTabSz="914400" rtl="0" eaLnBrk="1" fontAlgn="auto" latinLnBrk="0" hangingPunct="1">
              <a:lnSpc>
                <a:spcPct val="100000"/>
              </a:lnSpc>
              <a:spcBef>
                <a:spcPts val="1000"/>
              </a:spcBef>
              <a:spcAft>
                <a:spcPts val="100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2"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7"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2963367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11338"/>
            <a:ext cx="3960000" cy="639762"/>
          </a:xfrm>
          <a:prstGeom prst="rect">
            <a:avLst/>
          </a:prstGeo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323528" y="2268562"/>
            <a:ext cx="3960000" cy="3852000"/>
          </a:xfrm>
          <a:prstGeom prst="rect">
            <a:avLst/>
          </a:prstGeom>
        </p:spPr>
        <p:txBody>
          <a:bodyPr>
            <a:normAutofit/>
          </a:bodyPr>
          <a:lstStyle>
            <a:lvl1pPr marL="342900" marR="0" indent="-342900" algn="l" defTabSz="914400" rtl="0" eaLnBrk="1" fontAlgn="auto" latinLnBrk="0" hangingPunct="1">
              <a:lnSpc>
                <a:spcPct val="100000"/>
              </a:lnSpc>
              <a:spcBef>
                <a:spcPts val="1000"/>
              </a:spcBef>
              <a:spcAft>
                <a:spcPts val="100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600">
                <a:solidFill>
                  <a:schemeClr val="tx1">
                    <a:lumMod val="65000"/>
                    <a:lumOff val="35000"/>
                  </a:schemeClr>
                </a:solidFill>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Text Placeholder 4"/>
          <p:cNvSpPr>
            <a:spLocks noGrp="1"/>
          </p:cNvSpPr>
          <p:nvPr>
            <p:ph type="body" sz="quarter" idx="3"/>
          </p:nvPr>
        </p:nvSpPr>
        <p:spPr>
          <a:xfrm>
            <a:off x="4644008" y="1628800"/>
            <a:ext cx="3960000" cy="639762"/>
          </a:xfrm>
          <a:prstGeom prst="rect">
            <a:avLst/>
          </a:prstGeo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44008" y="2268562"/>
            <a:ext cx="3960000" cy="3852000"/>
          </a:xfrm>
          <a:prstGeom prst="rect">
            <a:avLst/>
          </a:prstGeom>
        </p:spPr>
        <p:txBody>
          <a:bodyPr>
            <a:normAutofit/>
          </a:bodyPr>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a:solidFill>
                  <a:schemeClr val="tx1">
                    <a:lumMod val="65000"/>
                    <a:lumOff val="35000"/>
                  </a:schemeClr>
                </a:solidFill>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4"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13"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37874767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05474" y="1700808"/>
            <a:ext cx="4392000" cy="4425355"/>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lang="en-US">
                <a:solidFill>
                  <a:schemeClr val="tx1">
                    <a:lumMod val="65000"/>
                    <a:lumOff val="35000"/>
                  </a:schemeClr>
                </a:solidFill>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lang="en-US">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US">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US">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GB">
                <a:solidFill>
                  <a:schemeClr val="tx1">
                    <a:lumMod val="65000"/>
                    <a:lumOff val="35000"/>
                  </a:schemeClr>
                </a:solidFill>
              </a:defRPr>
            </a:lvl5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Text Placeholder 3"/>
          <p:cNvSpPr>
            <a:spLocks noGrp="1"/>
          </p:cNvSpPr>
          <p:nvPr>
            <p:ph type="body" sz="half" idx="2"/>
          </p:nvPr>
        </p:nvSpPr>
        <p:spPr>
          <a:xfrm>
            <a:off x="179512" y="1772816"/>
            <a:ext cx="4016425" cy="43533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6"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13057591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395536" y="1628800"/>
            <a:ext cx="7848872" cy="4497363"/>
          </a:xfrm>
          <a:prstGeom prst="rect">
            <a:avLst/>
          </a:prstGeom>
        </p:spPr>
        <p:txBody>
          <a:bodyPr vert="eaVert"/>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lang="en-US" sz="3200" kern="1200">
                <a:solidFill>
                  <a:schemeClr val="tx1">
                    <a:lumMod val="65000"/>
                    <a:lumOff val="35000"/>
                  </a:schemeClr>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5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5"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2730339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4"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6959359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465013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descr="Objectives">
            <a:extLst>
              <a:ext uri="{FF2B5EF4-FFF2-40B4-BE49-F238E27FC236}">
                <a16:creationId xmlns:a16="http://schemas.microsoft.com/office/drawing/2014/main" id="{1C7F5C99-0345-4FCE-A9C4-F860AC4C87D7}"/>
              </a:ext>
            </a:extLst>
          </p:cNvPr>
          <p:cNvGrpSpPr/>
          <p:nvPr userDrawn="1"/>
        </p:nvGrpSpPr>
        <p:grpSpPr>
          <a:xfrm>
            <a:off x="4718713" y="822960"/>
            <a:ext cx="4425287" cy="5715000"/>
            <a:chOff x="6291618" y="822960"/>
            <a:chExt cx="5900382" cy="5715000"/>
          </a:xfrm>
        </p:grpSpPr>
        <p:pic>
          <p:nvPicPr>
            <p:cNvPr id="8" name="Picture 7" descr="Objectives (Image by racorn © 23rf.com)">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5" y="6177439"/>
              <a:ext cx="1793653" cy="207749"/>
            </a:xfrm>
            <a:prstGeom prst="rect">
              <a:avLst/>
            </a:prstGeom>
            <a:noFill/>
          </p:spPr>
          <p:txBody>
            <a:bodyPr wrap="none" rtlCol="0">
              <a:spAutoFit/>
            </a:bodyPr>
            <a:lstStyle/>
            <a:p>
              <a:r>
                <a:rPr lang="en-US" sz="750" dirty="0">
                  <a:solidFill>
                    <a:schemeClr val="accent5"/>
                  </a:solidFill>
                </a:rPr>
                <a:t>Image by </a:t>
              </a:r>
              <a:r>
                <a:rPr lang="en-US" sz="750" dirty="0" err="1">
                  <a:solidFill>
                    <a:schemeClr val="accent5"/>
                  </a:solidFill>
                </a:rPr>
                <a:t>racorn</a:t>
              </a:r>
              <a:r>
                <a:rPr lang="en-US" sz="75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9144000" cy="822960"/>
          </a:xfrm>
          <a:prstGeom prst="rect">
            <a:avLst/>
          </a:prstGeom>
          <a:solidFill>
            <a:schemeClr val="bg2"/>
          </a:solidFill>
          <a:ln w="9525">
            <a:solidFill>
              <a:schemeClr val="bg2"/>
            </a:solidFill>
            <a:miter lim="800000"/>
            <a:headEnd/>
            <a:tailEnd/>
          </a:ln>
        </p:spPr>
        <p:txBody>
          <a:bodyPr vert="horz" wrap="square" lIns="68580" tIns="34290" rIns="68580" bIns="3429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36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92542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68580" y="3749040"/>
            <a:ext cx="898398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73965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1021" y="914399"/>
            <a:ext cx="3772979"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9144000" cy="822960"/>
          </a:xfrm>
          <a:prstGeom prst="rect">
            <a:avLst/>
          </a:prstGeom>
          <a:solidFill>
            <a:schemeClr val="bg2"/>
          </a:solidFill>
          <a:ln w="9525">
            <a:solidFill>
              <a:schemeClr val="bg2"/>
            </a:solidFill>
            <a:miter lim="800000"/>
            <a:headEnd/>
            <a:tailEnd/>
          </a:ln>
        </p:spPr>
        <p:txBody>
          <a:bodyPr vert="horz" wrap="square" lIns="68580" tIns="34290" rIns="68580" bIns="3429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36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descr="Review ">
            <a:extLst>
              <a:ext uri="{FF2B5EF4-FFF2-40B4-BE49-F238E27FC236}">
                <a16:creationId xmlns:a16="http://schemas.microsoft.com/office/drawing/2014/main" id="{D9D5A189-4666-4772-A9C8-16648CDE9AE8}"/>
              </a:ext>
            </a:extLst>
          </p:cNvPr>
          <p:cNvGrpSpPr/>
          <p:nvPr userDrawn="1"/>
        </p:nvGrpSpPr>
        <p:grpSpPr>
          <a:xfrm>
            <a:off x="13209" y="822960"/>
            <a:ext cx="5409189" cy="5715000"/>
            <a:chOff x="17612" y="822960"/>
            <a:chExt cx="7212251"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409206" cy="207749"/>
            </a:xfrm>
            <a:prstGeom prst="rect">
              <a:avLst/>
            </a:prstGeom>
            <a:noFill/>
          </p:spPr>
          <p:txBody>
            <a:bodyPr wrap="none" rtlCol="0">
              <a:spAutoFit/>
            </a:bodyPr>
            <a:lstStyle/>
            <a:p>
              <a:r>
                <a:rPr lang="en-US" sz="75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6000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8"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
        <p:nvSpPr>
          <p:cNvPr id="4" name="Content Placeholder 3"/>
          <p:cNvSpPr>
            <a:spLocks noGrp="1"/>
          </p:cNvSpPr>
          <p:nvPr>
            <p:ph sz="quarter" idx="10"/>
          </p:nvPr>
        </p:nvSpPr>
        <p:spPr>
          <a:xfrm>
            <a:off x="234204" y="1628800"/>
            <a:ext cx="7992789" cy="4392488"/>
          </a:xfrm>
        </p:spPr>
        <p:txBody>
          <a:bodyPr/>
          <a:lstStyle>
            <a:lvl1pPr>
              <a:spcBef>
                <a:spcPts val="1000"/>
              </a:spcBef>
              <a:spcAft>
                <a:spcPts val="1000"/>
              </a:spcAft>
              <a:buClr>
                <a:schemeClr val="accent6">
                  <a:lumMod val="75000"/>
                </a:schemeClr>
              </a:buClr>
              <a:defRPr/>
            </a:lvl1pPr>
            <a:lvl2pPr>
              <a:spcBef>
                <a:spcPts val="1000"/>
              </a:spcBef>
              <a:spcAft>
                <a:spcPts val="1000"/>
              </a:spcAft>
              <a:defRPr/>
            </a:lvl2pPr>
            <a:lvl3pPr>
              <a:spcBef>
                <a:spcPts val="1000"/>
              </a:spcBef>
              <a:spcAft>
                <a:spcPts val="1000"/>
              </a:spcAft>
              <a:defRPr/>
            </a:lvl3pPr>
            <a:lvl4pPr>
              <a:spcBef>
                <a:spcPts val="1000"/>
              </a:spcBef>
              <a:spcAft>
                <a:spcPts val="1000"/>
              </a:spcAft>
              <a:defRPr/>
            </a:lvl4pPr>
            <a:lvl5pPr>
              <a:spcBef>
                <a:spcPts val="1000"/>
              </a:spcBef>
              <a:spcAft>
                <a:spcPts val="10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1"/>
    </p:custDataLst>
    <p:extLst>
      <p:ext uri="{BB962C8B-B14F-4D97-AF65-F5344CB8AC3E}">
        <p14:creationId xmlns:p14="http://schemas.microsoft.com/office/powerpoint/2010/main" val="22927548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4067299" y="813435"/>
            <a:ext cx="5126075" cy="5724525"/>
            <a:chOff x="5423065" y="813435"/>
            <a:chExt cx="683476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8" y="859869"/>
              <a:ext cx="1866323" cy="207749"/>
            </a:xfrm>
            <a:prstGeom prst="rect">
              <a:avLst/>
            </a:prstGeom>
            <a:noFill/>
          </p:spPr>
          <p:txBody>
            <a:bodyPr wrap="none" rtlCol="0">
              <a:spAutoFit/>
            </a:bodyPr>
            <a:lstStyle/>
            <a:p>
              <a:r>
                <a:rPr lang="en-US" sz="750" dirty="0">
                  <a:solidFill>
                    <a:schemeClr val="accent3"/>
                  </a:solidFill>
                </a:rPr>
                <a:t>Image by </a:t>
              </a:r>
              <a:r>
                <a:rPr lang="en-US" sz="750" dirty="0" err="1">
                  <a:solidFill>
                    <a:schemeClr val="accent3"/>
                  </a:solidFill>
                </a:rPr>
                <a:t>goodluz</a:t>
              </a:r>
              <a:r>
                <a:rPr lang="en-US" sz="750" dirty="0">
                  <a:solidFill>
                    <a:schemeClr val="accent3"/>
                  </a:solidFill>
                </a:rPr>
                <a:t> © 123rf.com</a:t>
              </a:r>
            </a:p>
          </p:txBody>
        </p:sp>
      </p:grpSp>
      <p:sp>
        <p:nvSpPr>
          <p:cNvPr id="3" name="Content Placeholder 2"/>
          <p:cNvSpPr>
            <a:spLocks noGrp="1"/>
          </p:cNvSpPr>
          <p:nvPr>
            <p:ph idx="1"/>
          </p:nvPr>
        </p:nvSpPr>
        <p:spPr>
          <a:xfrm>
            <a:off x="68580" y="914400"/>
            <a:ext cx="399871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9144000" cy="822960"/>
          </a:xfrm>
          <a:prstGeom prst="rect">
            <a:avLst/>
          </a:prstGeom>
          <a:solidFill>
            <a:schemeClr val="bg2"/>
          </a:solidFill>
          <a:ln w="9525">
            <a:solidFill>
              <a:schemeClr val="bg2"/>
            </a:solidFill>
            <a:miter lim="800000"/>
            <a:headEnd/>
            <a:tailEnd/>
          </a:ln>
        </p:spPr>
        <p:txBody>
          <a:bodyPr vert="horz" wrap="square" lIns="68580" tIns="34290" rIns="68580" bIns="3429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36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985192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5282" y="914400"/>
            <a:ext cx="399871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9144000" cy="822960"/>
          </a:xfrm>
          <a:prstGeom prst="rect">
            <a:avLst/>
          </a:prstGeom>
          <a:solidFill>
            <a:schemeClr val="bg2"/>
          </a:solidFill>
          <a:ln w="9525">
            <a:solidFill>
              <a:schemeClr val="bg2"/>
            </a:solidFill>
            <a:miter lim="800000"/>
            <a:headEnd/>
            <a:tailEnd/>
          </a:ln>
        </p:spPr>
        <p:txBody>
          <a:bodyPr vert="horz" wrap="square" lIns="68580" tIns="34290" rIns="68580" bIns="3429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3600" dirty="0">
                <a:solidFill>
                  <a:schemeClr val="accent5"/>
                </a:solidFill>
                <a:latin typeface="+mj-lt"/>
                <a:ea typeface="Verdana" panose="020B0604030504040204" pitchFamily="34" charset="0"/>
                <a:cs typeface="Verdana" panose="020B0604030504040204" pitchFamily="34" charset="0"/>
              </a:rPr>
              <a:t>Self-study Online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05" y="2105072"/>
            <a:ext cx="4893432"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9630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561284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260241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403827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94860" y="914400"/>
            <a:ext cx="445467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8580" y="914400"/>
            <a:ext cx="44577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8580" y="3749040"/>
            <a:ext cx="44577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6743D9A-8760-4675-9653-FCA0CE7ECC26}"/>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F742A9D7-CC31-40BE-98A1-1236E292A791}"/>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240782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42139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798407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05452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85869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1520" y="1523925"/>
            <a:ext cx="3960000" cy="4785395"/>
          </a:xfrm>
          <a:prstGeom prst="rect">
            <a:avLst/>
          </a:prstGeom>
        </p:spPr>
        <p:txBody>
          <a:bodyPr/>
          <a:lstStyle>
            <a:lvl1pPr marL="342900" marR="0" indent="-342900" algn="l" defTabSz="914400" rtl="0" eaLnBrk="1" fontAlgn="auto" latinLnBrk="0" hangingPunct="1">
              <a:lnSpc>
                <a:spcPct val="100000"/>
              </a:lnSpc>
              <a:spcBef>
                <a:spcPts val="1000"/>
              </a:spcBef>
              <a:spcAft>
                <a:spcPts val="1000"/>
              </a:spcAft>
              <a:buClr>
                <a:schemeClr val="accent6">
                  <a:lumMod val="75000"/>
                </a:scheme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sz="3200" dirty="0"/>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lvl="4"/>
            <a:endParaRPr lang="en-GB" dirty="0"/>
          </a:p>
        </p:txBody>
      </p:sp>
      <p:sp>
        <p:nvSpPr>
          <p:cNvPr id="4" name="Content Placeholder 3"/>
          <p:cNvSpPr>
            <a:spLocks noGrp="1"/>
          </p:cNvSpPr>
          <p:nvPr>
            <p:ph sz="half" idx="2" hasCustomPrompt="1"/>
          </p:nvPr>
        </p:nvSpPr>
        <p:spPr>
          <a:xfrm>
            <a:off x="4644008" y="1523925"/>
            <a:ext cx="3960000" cy="4785395"/>
          </a:xfrm>
          <a:prstGeom prst="rect">
            <a:avLst/>
          </a:prstGeom>
        </p:spPr>
        <p:txBody>
          <a:bodyPr/>
          <a:lstStyle>
            <a:lvl1pPr marL="342900" marR="0" indent="-342900" algn="l" defTabSz="914400" rtl="0" eaLnBrk="1" fontAlgn="auto" latinLnBrk="0" hangingPunct="1">
              <a:lnSpc>
                <a:spcPct val="100000"/>
              </a:lnSpc>
              <a:spcBef>
                <a:spcPts val="1000"/>
              </a:spcBef>
              <a:spcAft>
                <a:spcPts val="100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2" name="Slide Number Placeholder 5"/>
          <p:cNvSpPr txBox="1">
            <a:spLocks/>
          </p:cNvSpPr>
          <p:nvPr/>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7"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
        <p:nvSpPr>
          <p:cNvPr id="6"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Tree>
    <p:custDataLst>
      <p:tags r:id="rId1"/>
    </p:custDataLst>
    <p:extLst>
      <p:ext uri="{BB962C8B-B14F-4D97-AF65-F5344CB8AC3E}">
        <p14:creationId xmlns:p14="http://schemas.microsoft.com/office/powerpoint/2010/main" val="36809652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0996887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988673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181602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15640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966140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9222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11338"/>
            <a:ext cx="3960000" cy="639762"/>
          </a:xfrm>
          <a:prstGeom prst="rect">
            <a:avLst/>
          </a:prstGeo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323528" y="2268562"/>
            <a:ext cx="3960000" cy="3852000"/>
          </a:xfrm>
          <a:prstGeom prst="rect">
            <a:avLst/>
          </a:prstGeom>
        </p:spPr>
        <p:txBody>
          <a:bodyPr>
            <a:normAutofit/>
          </a:bodyPr>
          <a:lstStyle>
            <a:lvl1pPr marL="342900" marR="0" indent="-342900" algn="l" defTabSz="914400" rtl="0" eaLnBrk="1" fontAlgn="auto" latinLnBrk="0" hangingPunct="1">
              <a:lnSpc>
                <a:spcPct val="100000"/>
              </a:lnSpc>
              <a:spcBef>
                <a:spcPts val="1000"/>
              </a:spcBef>
              <a:spcAft>
                <a:spcPts val="100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600">
                <a:solidFill>
                  <a:schemeClr val="tx1">
                    <a:lumMod val="65000"/>
                    <a:lumOff val="35000"/>
                  </a:schemeClr>
                </a:solidFill>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Text Placeholder 4"/>
          <p:cNvSpPr>
            <a:spLocks noGrp="1"/>
          </p:cNvSpPr>
          <p:nvPr>
            <p:ph type="body" sz="quarter" idx="3"/>
          </p:nvPr>
        </p:nvSpPr>
        <p:spPr>
          <a:xfrm>
            <a:off x="4644008" y="1628800"/>
            <a:ext cx="3960000" cy="639762"/>
          </a:xfrm>
          <a:prstGeom prst="rect">
            <a:avLst/>
          </a:prstGeo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44008" y="2268562"/>
            <a:ext cx="3960000" cy="3852000"/>
          </a:xfrm>
          <a:prstGeom prst="rect">
            <a:avLst/>
          </a:prstGeom>
        </p:spPr>
        <p:txBody>
          <a:bodyPr>
            <a:normAutofit/>
          </a:bodyPr>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a:solidFill>
                  <a:schemeClr val="tx1">
                    <a:lumMod val="65000"/>
                    <a:lumOff val="35000"/>
                  </a:schemeClr>
                </a:solidFill>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4" name="Slide Number Placeholder 5"/>
          <p:cNvSpPr txBox="1">
            <a:spLocks/>
          </p:cNvSpPr>
          <p:nvPr/>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13"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
        <p:nvSpPr>
          <p:cNvPr id="8"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Tree>
    <p:custDataLst>
      <p:tags r:id="rId1"/>
    </p:custDataLst>
    <p:extLst>
      <p:ext uri="{BB962C8B-B14F-4D97-AF65-F5344CB8AC3E}">
        <p14:creationId xmlns:p14="http://schemas.microsoft.com/office/powerpoint/2010/main" val="28151329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05474" y="1700808"/>
            <a:ext cx="4392000" cy="4425355"/>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lang="en-US">
                <a:solidFill>
                  <a:schemeClr val="tx1">
                    <a:lumMod val="65000"/>
                    <a:lumOff val="35000"/>
                  </a:schemeClr>
                </a:solidFill>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lang="en-US">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US">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US">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GB">
                <a:solidFill>
                  <a:schemeClr val="tx1">
                    <a:lumMod val="65000"/>
                    <a:lumOff val="35000"/>
                  </a:schemeClr>
                </a:solidFill>
              </a:defRPr>
            </a:lvl5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Text Placeholder 3"/>
          <p:cNvSpPr>
            <a:spLocks noGrp="1"/>
          </p:cNvSpPr>
          <p:nvPr>
            <p:ph type="body" sz="half" idx="2"/>
          </p:nvPr>
        </p:nvSpPr>
        <p:spPr>
          <a:xfrm>
            <a:off x="179512" y="1772816"/>
            <a:ext cx="4016425" cy="43533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Slide Number Placeholder 5"/>
          <p:cNvSpPr txBox="1">
            <a:spLocks/>
          </p:cNvSpPr>
          <p:nvPr/>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6"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
        <p:nvSpPr>
          <p:cNvPr id="7"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Tree>
    <p:custDataLst>
      <p:tags r:id="rId1"/>
    </p:custDataLst>
    <p:extLst>
      <p:ext uri="{BB962C8B-B14F-4D97-AF65-F5344CB8AC3E}">
        <p14:creationId xmlns:p14="http://schemas.microsoft.com/office/powerpoint/2010/main" val="19526946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628799"/>
            <a:ext cx="5486400" cy="30987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9" name="Title Placeholder 3"/>
          <p:cNvSpPr txBox="1">
            <a:spLocks noChangeAspect="1"/>
          </p:cNvSpPr>
          <p:nvPr/>
        </p:nvSpPr>
        <p:spPr>
          <a:xfrm>
            <a:off x="234204" y="260648"/>
            <a:ext cx="6930084" cy="870550"/>
          </a:xfrm>
          <a:prstGeom prst="rect">
            <a:avLst/>
          </a:prstGeom>
        </p:spPr>
        <p:txBody>
          <a:bodyPr vert="horz" lIns="91440" tIns="180000" rIns="91440" bIns="180000" rtlCol="0" anchor="ctr">
            <a:normAutofit fontScale="85000" lnSpcReduction="10000"/>
          </a:bodyPr>
          <a:lstStyle>
            <a:lvl1pPr algn="l" defTabSz="914400" rtl="0" eaLnBrk="1" latinLnBrk="0" hangingPunct="1">
              <a:spcBef>
                <a:spcPct val="0"/>
              </a:spcBef>
              <a:buNone/>
              <a:defRPr sz="4400" b="0" kern="1200">
                <a:solidFill>
                  <a:srgbClr val="006666"/>
                </a:solidFill>
                <a:latin typeface="+mj-lt"/>
                <a:ea typeface="+mj-ea"/>
                <a:cs typeface="+mj-cs"/>
              </a:defRPr>
            </a:lvl1pPr>
          </a:lstStyle>
          <a:p>
            <a:r>
              <a:rPr lang="en-US"/>
              <a:t>Click to edit Master title style</a:t>
            </a:r>
            <a:endParaRPr lang="en-GB" dirty="0"/>
          </a:p>
        </p:txBody>
      </p:sp>
      <p:sp>
        <p:nvSpPr>
          <p:cNvPr id="7" name="Title Placeholder 3"/>
          <p:cNvSpPr txBox="1">
            <a:spLocks noChangeAspect="1"/>
          </p:cNvSpPr>
          <p:nvPr userDrawn="1"/>
        </p:nvSpPr>
        <p:spPr>
          <a:xfrm>
            <a:off x="234204" y="260648"/>
            <a:ext cx="6930084" cy="870550"/>
          </a:xfrm>
          <a:prstGeom prst="rect">
            <a:avLst/>
          </a:prstGeom>
        </p:spPr>
        <p:txBody>
          <a:bodyPr vert="horz" lIns="91440" tIns="180000" rIns="91440" bIns="180000" rtlCol="0" anchor="ctr">
            <a:normAutofit fontScale="85000" lnSpcReduction="10000"/>
          </a:bodyPr>
          <a:lstStyle>
            <a:lvl1pPr algn="l" defTabSz="914400" rtl="0" eaLnBrk="1" latinLnBrk="0" hangingPunct="1">
              <a:spcBef>
                <a:spcPct val="0"/>
              </a:spcBef>
              <a:buNone/>
              <a:defRPr sz="4400" b="0" kern="1200">
                <a:solidFill>
                  <a:srgbClr val="006666"/>
                </a:solidFill>
                <a:latin typeface="+mj-lt"/>
                <a:ea typeface="+mj-ea"/>
                <a:cs typeface="+mj-cs"/>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6661666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395536" y="1628800"/>
            <a:ext cx="7848872" cy="4497363"/>
          </a:xfrm>
          <a:prstGeom prst="rect">
            <a:avLst/>
          </a:prstGeom>
        </p:spPr>
        <p:txBody>
          <a:bodyPr vert="eaVert"/>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lang="en-US" sz="3200" kern="1200">
                <a:solidFill>
                  <a:schemeClr val="tx1">
                    <a:lumMod val="65000"/>
                    <a:lumOff val="35000"/>
                  </a:schemeClr>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5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5"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28429128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28800"/>
            <a:ext cx="2057400" cy="4497363"/>
          </a:xfrm>
          <a:prstGeom prst="rect">
            <a:avLst/>
          </a:prstGeo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457200" y="1628800"/>
            <a:ext cx="6019800" cy="44973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Tree>
    <p:custDataLst>
      <p:tags r:id="rId1"/>
    </p:custDataLst>
    <p:extLst>
      <p:ext uri="{BB962C8B-B14F-4D97-AF65-F5344CB8AC3E}">
        <p14:creationId xmlns:p14="http://schemas.microsoft.com/office/powerpoint/2010/main" val="6335954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4"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502253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12" name="Rectangle 11"/>
          <p:cNvSpPr/>
          <p:nvPr/>
        </p:nvSpPr>
        <p:spPr>
          <a:xfrm>
            <a:off x="0" y="1268760"/>
            <a:ext cx="8244408" cy="108000"/>
          </a:xfrm>
          <a:prstGeom prst="rect">
            <a:avLst/>
          </a:prstGeom>
          <a:solidFill>
            <a:srgbClr val="008E00"/>
          </a:solidFill>
          <a:ln>
            <a:noFill/>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GB"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ndParaRPr>
          </a:p>
        </p:txBody>
      </p:sp>
      <p:sp>
        <p:nvSpPr>
          <p:cNvPr id="13" name="Rectangle 12"/>
          <p:cNvSpPr/>
          <p:nvPr/>
        </p:nvSpPr>
        <p:spPr>
          <a:xfrm>
            <a:off x="8316000" y="1268760"/>
            <a:ext cx="828000" cy="108000"/>
          </a:xfrm>
          <a:prstGeom prst="rect">
            <a:avLst/>
          </a:prstGeom>
          <a:solidFill>
            <a:srgbClr val="CC660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a typeface="+mn-ea"/>
              <a:cs typeface="+mn-cs"/>
            </a:endParaRPr>
          </a:p>
        </p:txBody>
      </p:sp>
      <p:sp>
        <p:nvSpPr>
          <p:cNvPr id="4"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
        <p:nvSpPr>
          <p:cNvPr id="5" name="Text Placeholder 4"/>
          <p:cNvSpPr>
            <a:spLocks noGrp="1"/>
          </p:cNvSpPr>
          <p:nvPr>
            <p:ph type="body" idx="1"/>
          </p:nvPr>
        </p:nvSpPr>
        <p:spPr>
          <a:xfrm>
            <a:off x="251520" y="1556792"/>
            <a:ext cx="7992888"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1" name="Picture 10"/>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80311" y="114689"/>
            <a:ext cx="1656185" cy="982923"/>
          </a:xfrm>
          <a:prstGeom prst="rect">
            <a:avLst/>
          </a:prstGeom>
        </p:spPr>
      </p:pic>
      <p:sp>
        <p:nvSpPr>
          <p:cNvPr id="8" name="Rectangle 7"/>
          <p:cNvSpPr/>
          <p:nvPr userDrawn="1"/>
        </p:nvSpPr>
        <p:spPr>
          <a:xfrm>
            <a:off x="0" y="1268760"/>
            <a:ext cx="8244408" cy="108000"/>
          </a:xfrm>
          <a:prstGeom prst="rect">
            <a:avLst/>
          </a:prstGeom>
          <a:solidFill>
            <a:srgbClr val="008E00"/>
          </a:solidFill>
          <a:ln>
            <a:noFill/>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GB"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ndParaRPr>
          </a:p>
        </p:txBody>
      </p:sp>
      <p:sp>
        <p:nvSpPr>
          <p:cNvPr id="9" name="Rectangle 8"/>
          <p:cNvSpPr/>
          <p:nvPr userDrawn="1"/>
        </p:nvSpPr>
        <p:spPr>
          <a:xfrm>
            <a:off x="8316000" y="1268760"/>
            <a:ext cx="828000" cy="108000"/>
          </a:xfrm>
          <a:prstGeom prst="rect">
            <a:avLst/>
          </a:prstGeom>
          <a:solidFill>
            <a:srgbClr val="CC660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a typeface="+mn-ea"/>
              <a:cs typeface="+mn-cs"/>
            </a:endParaRPr>
          </a:p>
        </p:txBody>
      </p:sp>
      <p:pic>
        <p:nvPicPr>
          <p:cNvPr id="10" name="Picture 9"/>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7380311" y="114689"/>
            <a:ext cx="1656185" cy="982923"/>
          </a:xfrm>
          <a:prstGeom prst="rect">
            <a:avLst/>
          </a:prstGeom>
        </p:spPr>
      </p:pic>
    </p:spTree>
    <p:custDataLst>
      <p:tags r:id="rId37"/>
    </p:custDataLst>
    <p:extLst>
      <p:ext uri="{BB962C8B-B14F-4D97-AF65-F5344CB8AC3E}">
        <p14:creationId xmlns:p14="http://schemas.microsoft.com/office/powerpoint/2010/main" val="151107665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49" r:id="rId10"/>
    <p:sldLayoutId id="2147483650" r:id="rId11"/>
    <p:sldLayoutId id="2147483652" r:id="rId12"/>
    <p:sldLayoutId id="2147483653" r:id="rId13"/>
    <p:sldLayoutId id="2147483656" r:id="rId14"/>
    <p:sldLayoutId id="2147483658" r:id="rId15"/>
    <p:sldLayoutId id="2147483667" r:id="rId16"/>
    <p:sldLayoutId id="2147483678" r:id="rId17"/>
    <p:sldLayoutId id="2147483693"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txStyles>
    <p:titleStyle>
      <a:lvl1pPr algn="l" defTabSz="914400" rtl="0" eaLnBrk="1" latinLnBrk="0" hangingPunct="1">
        <a:spcBef>
          <a:spcPct val="0"/>
        </a:spcBef>
        <a:buNone/>
        <a:defRPr sz="4400" b="0" kern="1200">
          <a:solidFill>
            <a:srgbClr val="006666"/>
          </a:solidFill>
          <a:latin typeface="+mj-lt"/>
          <a:ea typeface="+mj-ea"/>
          <a:cs typeface="+mj-cs"/>
        </a:defRPr>
      </a:lvl1pPr>
    </p:titleStyle>
    <p:bodyStyle>
      <a:lvl1pPr marL="342900" indent="-342900" algn="l" defTabSz="914400" rtl="0" eaLnBrk="1" latinLnBrk="0" hangingPunct="1">
        <a:spcBef>
          <a:spcPct val="20000"/>
        </a:spcBef>
        <a:buClr>
          <a:schemeClr val="accent6">
            <a:lumMod val="75000"/>
          </a:schemeClr>
        </a:buClr>
        <a:buSzPct val="110000"/>
        <a:buFont typeface="Calibri" pitchFamily="34" charset="0"/>
        <a:buChar char="»"/>
        <a:defRPr sz="3200" kern="1200">
          <a:solidFill>
            <a:srgbClr val="663300"/>
          </a:solidFill>
          <a:latin typeface="+mn-lt"/>
          <a:ea typeface="+mn-ea"/>
          <a:cs typeface="+mn-cs"/>
        </a:defRPr>
      </a:lvl1pPr>
      <a:lvl2pPr marL="742950" indent="-285750" algn="l" defTabSz="914400" rtl="0" eaLnBrk="1" latinLnBrk="0" hangingPunct="1">
        <a:spcBef>
          <a:spcPct val="20000"/>
        </a:spcBef>
        <a:buClr>
          <a:srgbClr val="C00000"/>
        </a:buClr>
        <a:buSzPct val="105000"/>
        <a:buFont typeface="Wingdings" pitchFamily="2" charset="2"/>
        <a:buChar char="§"/>
        <a:defRPr sz="2800" kern="1200">
          <a:solidFill>
            <a:srgbClr val="CC66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noProof="0" dirty="0"/>
              <a:t>3.2 Logging and Analysis</a:t>
            </a:r>
          </a:p>
        </p:txBody>
      </p:sp>
      <p:sp>
        <p:nvSpPr>
          <p:cNvPr id="3" name="Title 2"/>
          <p:cNvSpPr>
            <a:spLocks noGrp="1"/>
          </p:cNvSpPr>
          <p:nvPr>
            <p:ph type="title"/>
          </p:nvPr>
        </p:nvSpPr>
        <p:spPr/>
        <p:txBody>
          <a:bodyPr>
            <a:normAutofit fontScale="90000"/>
          </a:bodyPr>
          <a:lstStyle/>
          <a:p>
            <a:r>
              <a:rPr lang="en-US" noProof="0" dirty="0"/>
              <a:t>CompTIA CySA+ Certification</a:t>
            </a:r>
          </a:p>
        </p:txBody>
      </p:sp>
    </p:spTree>
    <p:extLst>
      <p:ext uri="{BB962C8B-B14F-4D97-AF65-F5344CB8AC3E}">
        <p14:creationId xmlns:p14="http://schemas.microsoft.com/office/powerpoint/2010/main" val="30412855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12775"/>
            <a:ext cx="8945056" cy="4176019"/>
          </a:xfrm>
        </p:spPr>
        <p:txBody>
          <a:bodyPr>
            <a:normAutofit fontScale="92500" lnSpcReduction="10000"/>
          </a:bodyPr>
          <a:lstStyle/>
          <a:p>
            <a:r>
              <a:rPr lang="en-US" noProof="0" dirty="0"/>
              <a:t>“Big Data”</a:t>
            </a:r>
          </a:p>
          <a:p>
            <a:pPr lvl="1"/>
            <a:r>
              <a:rPr lang="en-US" noProof="0" dirty="0"/>
              <a:t>Volume, Velocity, Variety (IBM add Veracity)</a:t>
            </a:r>
          </a:p>
          <a:p>
            <a:pPr lvl="1"/>
            <a:r>
              <a:rPr lang="en-US" noProof="0" dirty="0"/>
              <a:t>Data acquisition and storage architecture</a:t>
            </a:r>
          </a:p>
          <a:p>
            <a:pPr lvl="1"/>
            <a:r>
              <a:rPr lang="en-US" noProof="0" dirty="0"/>
              <a:t>Search and analysis tools</a:t>
            </a:r>
          </a:p>
          <a:p>
            <a:pPr lvl="1"/>
            <a:r>
              <a:rPr lang="en-US" noProof="0" dirty="0"/>
              <a:t>Access controls</a:t>
            </a:r>
          </a:p>
          <a:p>
            <a:r>
              <a:rPr lang="en-US" noProof="0" dirty="0"/>
              <a:t>Data visualization</a:t>
            </a:r>
          </a:p>
          <a:p>
            <a:pPr lvl="1"/>
            <a:r>
              <a:rPr lang="en-US" noProof="0" dirty="0"/>
              <a:t>Assists manual review </a:t>
            </a:r>
          </a:p>
          <a:p>
            <a:pPr lvl="1"/>
            <a:r>
              <a:rPr lang="en-US" noProof="0" dirty="0"/>
              <a:t>Graph traffic flows / usage statistics</a:t>
            </a:r>
          </a:p>
          <a:p>
            <a:pPr lvl="1"/>
            <a:r>
              <a:rPr lang="en-US" noProof="0" dirty="0"/>
              <a:t>Tag cloud keywords in a data store</a:t>
            </a:r>
          </a:p>
          <a:p>
            <a:endParaRPr lang="en-US" noProof="0" dirty="0"/>
          </a:p>
        </p:txBody>
      </p:sp>
      <p:sp>
        <p:nvSpPr>
          <p:cNvPr id="3" name="Title 2"/>
          <p:cNvSpPr>
            <a:spLocks noGrp="1"/>
          </p:cNvSpPr>
          <p:nvPr>
            <p:ph type="title"/>
          </p:nvPr>
        </p:nvSpPr>
        <p:spPr/>
        <p:txBody>
          <a:bodyPr>
            <a:normAutofit fontScale="90000"/>
          </a:bodyPr>
          <a:lstStyle/>
          <a:p>
            <a:r>
              <a:rPr lang="en-US" noProof="0"/>
              <a:t>Big Data and Data Visualization</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3.2 Logging and Analysis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132</a:t>
            </a:r>
            <a:endParaRPr lang="en-US" dirty="0"/>
          </a:p>
        </p:txBody>
      </p:sp>
    </p:spTree>
    <p:extLst>
      <p:ext uri="{BB962C8B-B14F-4D97-AF65-F5344CB8AC3E}">
        <p14:creationId xmlns:p14="http://schemas.microsoft.com/office/powerpoint/2010/main" val="3647969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noProof="0"/>
              <a:t>SIEM Tools</a:t>
            </a:r>
            <a:endParaRPr lang="en-US" noProof="0" dirty="0"/>
          </a:p>
        </p:txBody>
      </p:sp>
      <p:sp>
        <p:nvSpPr>
          <p:cNvPr id="2" name="Content Placeholder 1"/>
          <p:cNvSpPr>
            <a:spLocks noGrp="1"/>
          </p:cNvSpPr>
          <p:nvPr>
            <p:ph sz="half" idx="1"/>
          </p:nvPr>
        </p:nvSpPr>
        <p:spPr/>
        <p:txBody>
          <a:bodyPr>
            <a:normAutofit/>
          </a:bodyPr>
          <a:lstStyle/>
          <a:p>
            <a:r>
              <a:rPr lang="en-US" noProof="0"/>
              <a:t>Splunk</a:t>
            </a:r>
          </a:p>
          <a:p>
            <a:r>
              <a:rPr lang="en-US" noProof="0"/>
              <a:t>ArcSight</a:t>
            </a:r>
          </a:p>
          <a:p>
            <a:r>
              <a:rPr lang="en-US" noProof="0"/>
              <a:t>QRadar</a:t>
            </a:r>
          </a:p>
          <a:p>
            <a:r>
              <a:rPr lang="en-US" noProof="0"/>
              <a:t>Alien Vault / OSSIM  (Open Source Security Information Management</a:t>
            </a:r>
          </a:p>
          <a:p>
            <a:r>
              <a:rPr lang="en-US" noProof="0"/>
              <a:t>Kiwi Syslog</a:t>
            </a:r>
          </a:p>
          <a:p>
            <a:endParaRPr lang="en-US" noProof="0"/>
          </a:p>
          <a:p>
            <a:endParaRPr lang="en-US" noProof="0" dirty="0"/>
          </a:p>
        </p:txBody>
      </p:sp>
      <p:pic>
        <p:nvPicPr>
          <p:cNvPr id="9" name="Content Placeholder 8" descr="OSSIM"/>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94623" y="1738458"/>
            <a:ext cx="4455319" cy="3793042"/>
          </a:xfrm>
        </p:spPr>
      </p:pic>
    </p:spTree>
    <p:extLst>
      <p:ext uri="{BB962C8B-B14F-4D97-AF65-F5344CB8AC3E}">
        <p14:creationId xmlns:p14="http://schemas.microsoft.com/office/powerpoint/2010/main" val="33680776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12775"/>
            <a:ext cx="8945056" cy="4104457"/>
          </a:xfrm>
        </p:spPr>
        <p:txBody>
          <a:bodyPr>
            <a:normAutofit/>
          </a:bodyPr>
          <a:lstStyle/>
          <a:p>
            <a:r>
              <a:rPr lang="en-US" noProof="0" dirty="0"/>
              <a:t>Aggregation</a:t>
            </a:r>
          </a:p>
          <a:p>
            <a:r>
              <a:rPr lang="en-US" noProof="0" dirty="0"/>
              <a:t>Collect logs in different formats that can all be interpreted (parsed) by the SIEM software</a:t>
            </a:r>
          </a:p>
          <a:p>
            <a:r>
              <a:rPr lang="en-US" noProof="0" dirty="0"/>
              <a:t>Time stamp issues</a:t>
            </a:r>
          </a:p>
          <a:p>
            <a:r>
              <a:rPr lang="en-US" noProof="0" dirty="0"/>
              <a:t>Resource-intensive (events per second, storage capacity, processing and analysis)</a:t>
            </a:r>
          </a:p>
          <a:p>
            <a:r>
              <a:rPr lang="en-US" noProof="0" dirty="0"/>
              <a:t>Secure – prevent tampering</a:t>
            </a:r>
          </a:p>
          <a:p>
            <a:endParaRPr lang="en-US" noProof="0" dirty="0"/>
          </a:p>
          <a:p>
            <a:pPr lvl="1"/>
            <a:endParaRPr lang="en-US" noProof="0" dirty="0"/>
          </a:p>
          <a:p>
            <a:endParaRPr lang="en-US" noProof="0" dirty="0"/>
          </a:p>
        </p:txBody>
      </p:sp>
      <p:sp>
        <p:nvSpPr>
          <p:cNvPr id="3" name="Title 2"/>
          <p:cNvSpPr>
            <a:spLocks noGrp="1"/>
          </p:cNvSpPr>
          <p:nvPr>
            <p:ph type="title"/>
          </p:nvPr>
        </p:nvSpPr>
        <p:spPr/>
        <p:txBody>
          <a:bodyPr>
            <a:normAutofit fontScale="90000"/>
          </a:bodyPr>
          <a:lstStyle/>
          <a:p>
            <a:r>
              <a:rPr lang="en-US" noProof="0"/>
              <a:t>SIEM Data Outputs (1)</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3.2 Logging and Analysis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135</a:t>
            </a:r>
            <a:endParaRPr lang="en-US" dirty="0"/>
          </a:p>
        </p:txBody>
      </p:sp>
    </p:spTree>
    <p:extLst>
      <p:ext uri="{BB962C8B-B14F-4D97-AF65-F5344CB8AC3E}">
        <p14:creationId xmlns:p14="http://schemas.microsoft.com/office/powerpoint/2010/main" val="3674993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12775"/>
            <a:ext cx="8945056" cy="4176019"/>
          </a:xfrm>
        </p:spPr>
        <p:txBody>
          <a:bodyPr>
            <a:normAutofit/>
          </a:bodyPr>
          <a:lstStyle/>
          <a:p>
            <a:r>
              <a:rPr lang="en-US" noProof="0" dirty="0"/>
              <a:t>Windows Event Log / Event Subscriptions</a:t>
            </a:r>
          </a:p>
          <a:p>
            <a:r>
              <a:rPr lang="en-US" noProof="0" dirty="0"/>
              <a:t>Syslog</a:t>
            </a:r>
          </a:p>
          <a:p>
            <a:r>
              <a:rPr lang="en-US" noProof="0" dirty="0"/>
              <a:t>Firewall logs</a:t>
            </a:r>
          </a:p>
          <a:p>
            <a:r>
              <a:rPr lang="en-US" noProof="0" dirty="0"/>
              <a:t>Packet captures</a:t>
            </a:r>
          </a:p>
          <a:p>
            <a:r>
              <a:rPr lang="en-US" noProof="0" dirty="0"/>
              <a:t>Nmap scan results</a:t>
            </a:r>
          </a:p>
          <a:p>
            <a:r>
              <a:rPr lang="en-US" noProof="0" dirty="0"/>
              <a:t>IDS reports</a:t>
            </a:r>
          </a:p>
          <a:p>
            <a:r>
              <a:rPr lang="en-US" noProof="0" dirty="0"/>
              <a:t>Vulnerability scan reports</a:t>
            </a:r>
          </a:p>
        </p:txBody>
      </p:sp>
      <p:sp>
        <p:nvSpPr>
          <p:cNvPr id="3" name="Title 2"/>
          <p:cNvSpPr>
            <a:spLocks noGrp="1"/>
          </p:cNvSpPr>
          <p:nvPr>
            <p:ph type="title"/>
          </p:nvPr>
        </p:nvSpPr>
        <p:spPr/>
        <p:txBody>
          <a:bodyPr>
            <a:normAutofit fontScale="90000"/>
          </a:bodyPr>
          <a:lstStyle/>
          <a:p>
            <a:r>
              <a:rPr lang="en-US" noProof="0"/>
              <a:t>SIEM Data Outputs (2)</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3.2 Logging and Analysis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135</a:t>
            </a:r>
            <a:endParaRPr lang="en-US" dirty="0"/>
          </a:p>
        </p:txBody>
      </p:sp>
    </p:spTree>
    <p:extLst>
      <p:ext uri="{BB962C8B-B14F-4D97-AF65-F5344CB8AC3E}">
        <p14:creationId xmlns:p14="http://schemas.microsoft.com/office/powerpoint/2010/main" val="912844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84783"/>
            <a:ext cx="8945056" cy="1944217"/>
          </a:xfrm>
        </p:spPr>
        <p:txBody>
          <a:bodyPr>
            <a:normAutofit fontScale="77500" lnSpcReduction="20000"/>
          </a:bodyPr>
          <a:lstStyle/>
          <a:p>
            <a:r>
              <a:rPr lang="en-US" noProof="0" dirty="0"/>
              <a:t>Correlation</a:t>
            </a:r>
          </a:p>
          <a:p>
            <a:r>
              <a:rPr lang="en-US" noProof="0" dirty="0"/>
              <a:t>Signature-detection</a:t>
            </a:r>
          </a:p>
          <a:p>
            <a:r>
              <a:rPr lang="en-US" noProof="0" dirty="0"/>
              <a:t>Anomaly analysis</a:t>
            </a:r>
          </a:p>
          <a:p>
            <a:r>
              <a:rPr lang="en-US" noProof="0" dirty="0"/>
              <a:t>Availability statistics</a:t>
            </a:r>
          </a:p>
          <a:p>
            <a:r>
              <a:rPr lang="en-US" noProof="0" dirty="0"/>
              <a:t>Heuristic analysis and machine learning</a:t>
            </a:r>
          </a:p>
        </p:txBody>
      </p:sp>
      <p:sp>
        <p:nvSpPr>
          <p:cNvPr id="3" name="Title 2"/>
          <p:cNvSpPr>
            <a:spLocks noGrp="1"/>
          </p:cNvSpPr>
          <p:nvPr>
            <p:ph type="title"/>
          </p:nvPr>
        </p:nvSpPr>
        <p:spPr/>
        <p:txBody>
          <a:bodyPr>
            <a:normAutofit fontScale="90000"/>
          </a:bodyPr>
          <a:lstStyle/>
          <a:p>
            <a:r>
              <a:rPr lang="en-US" noProof="0"/>
              <a:t>SIEM Data Analysis (1)</a:t>
            </a:r>
            <a:endParaRPr lang="en-US" noProof="0" dirty="0"/>
          </a:p>
        </p:txBody>
      </p:sp>
      <p:pic>
        <p:nvPicPr>
          <p:cNvPr id="7" name="Content Placeholder 6" descr="OSSIM dashboard"/>
          <p:cNvPicPr>
            <a:picLocks noGrp="1"/>
          </p:cNvPicPr>
          <p:nvPr>
            <p:ph idx="12"/>
          </p:nvPr>
        </p:nvPicPr>
        <p:blipFill rotWithShape="1">
          <a:blip r:embed="rId3" cstate="print">
            <a:extLst>
              <a:ext uri="{28A0092B-C50C-407E-A947-70E740481C1C}">
                <a14:useLocalDpi xmlns:a14="http://schemas.microsoft.com/office/drawing/2010/main" val="0"/>
              </a:ext>
            </a:extLst>
          </a:blip>
          <a:srcRect/>
          <a:stretch/>
        </p:blipFill>
        <p:spPr>
          <a:xfrm>
            <a:off x="1616605" y="3669506"/>
            <a:ext cx="5888168" cy="2057400"/>
          </a:xfrm>
        </p:spPr>
      </p:pic>
      <p:sp>
        <p:nvSpPr>
          <p:cNvPr id="5" name="Footer Placeholder 4"/>
          <p:cNvSpPr>
            <a:spLocks noGrp="1"/>
          </p:cNvSpPr>
          <p:nvPr>
            <p:ph type="ftr" sz="quarter" idx="3"/>
          </p:nvPr>
        </p:nvSpPr>
        <p:spPr>
          <a:xfrm>
            <a:off x="0" y="5760244"/>
            <a:ext cx="9144000" cy="240506"/>
          </a:xfrm>
        </p:spPr>
        <p:txBody>
          <a:bodyPr/>
          <a:lstStyle/>
          <a:p>
            <a:r>
              <a:rPr lang="en-US"/>
              <a:t>3.2 Logging and Analysis</a:t>
            </a:r>
            <a:endParaRPr lang="en-US" dirty="0"/>
          </a:p>
        </p:txBody>
      </p:sp>
      <p:sp>
        <p:nvSpPr>
          <p:cNvPr id="6" name="Slide Number Placeholder 5"/>
          <p:cNvSpPr>
            <a:spLocks noGrp="1"/>
          </p:cNvSpPr>
          <p:nvPr>
            <p:ph type="sldNum" sz="quarter" idx="4"/>
          </p:nvPr>
        </p:nvSpPr>
        <p:spPr>
          <a:xfrm>
            <a:off x="8595123" y="5588794"/>
            <a:ext cx="548878" cy="411956"/>
          </a:xfrm>
        </p:spPr>
        <p:txBody>
          <a:bodyPr/>
          <a:lstStyle/>
          <a:p>
            <a:r>
              <a:rPr lang="en-US"/>
              <a:t>137</a:t>
            </a:r>
            <a:endParaRPr lang="en-US" dirty="0"/>
          </a:p>
        </p:txBody>
      </p:sp>
    </p:spTree>
    <p:extLst>
      <p:ext uri="{BB962C8B-B14F-4D97-AF65-F5344CB8AC3E}">
        <p14:creationId xmlns:p14="http://schemas.microsoft.com/office/powerpoint/2010/main" val="97254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12775"/>
            <a:ext cx="8945056" cy="4176019"/>
          </a:xfrm>
        </p:spPr>
        <p:txBody>
          <a:bodyPr>
            <a:normAutofit fontScale="92500" lnSpcReduction="20000"/>
          </a:bodyPr>
          <a:lstStyle/>
          <a:p>
            <a:r>
              <a:rPr lang="en-US" noProof="0" dirty="0"/>
              <a:t>Behavioral analysis</a:t>
            </a:r>
          </a:p>
          <a:p>
            <a:r>
              <a:rPr lang="en-US" noProof="0" dirty="0"/>
              <a:t>What do users typically do?</a:t>
            </a:r>
          </a:p>
          <a:p>
            <a:r>
              <a:rPr lang="en-US" noProof="0" dirty="0"/>
              <a:t>When a user account or host does something atypical is that a threat?</a:t>
            </a:r>
          </a:p>
          <a:p>
            <a:r>
              <a:rPr lang="en-US" noProof="0" dirty="0"/>
              <a:t>What is the process of a modern cyber-attack?</a:t>
            </a:r>
          </a:p>
          <a:p>
            <a:pPr lvl="1"/>
            <a:r>
              <a:rPr lang="en-US" noProof="0" dirty="0"/>
              <a:t>DDoS, malware, scanning, C2 / C&amp;C, data exfiltration</a:t>
            </a:r>
          </a:p>
          <a:p>
            <a:r>
              <a:rPr lang="en-US" noProof="0" dirty="0"/>
              <a:t>Tactics, Techniques, Procedures (TTP)</a:t>
            </a:r>
          </a:p>
          <a:p>
            <a:pPr lvl="1"/>
            <a:r>
              <a:rPr lang="en-US" noProof="0" dirty="0"/>
              <a:t>Link observables to indicators and indicators to TTPs</a:t>
            </a:r>
          </a:p>
          <a:p>
            <a:pPr lvl="1"/>
            <a:r>
              <a:rPr lang="en-US" noProof="0" dirty="0"/>
              <a:t>Machine processable threat intelligence</a:t>
            </a:r>
          </a:p>
        </p:txBody>
      </p:sp>
      <p:sp>
        <p:nvSpPr>
          <p:cNvPr id="3" name="Title 2"/>
          <p:cNvSpPr>
            <a:spLocks noGrp="1"/>
          </p:cNvSpPr>
          <p:nvPr>
            <p:ph type="title"/>
          </p:nvPr>
        </p:nvSpPr>
        <p:spPr>
          <a:xfrm>
            <a:off x="234204" y="232367"/>
            <a:ext cx="6930084" cy="870550"/>
          </a:xfrm>
        </p:spPr>
        <p:txBody>
          <a:bodyPr>
            <a:normAutofit fontScale="90000"/>
          </a:bodyPr>
          <a:lstStyle/>
          <a:p>
            <a:r>
              <a:rPr lang="en-US" noProof="0"/>
              <a:t>SIEM Data Analysis (2)</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3.2 Logging and Analysis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139</a:t>
            </a:r>
            <a:endParaRPr lang="en-US" dirty="0"/>
          </a:p>
        </p:txBody>
      </p:sp>
    </p:spTree>
    <p:extLst>
      <p:ext uri="{BB962C8B-B14F-4D97-AF65-F5344CB8AC3E}">
        <p14:creationId xmlns:p14="http://schemas.microsoft.com/office/powerpoint/2010/main" val="919657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rend analysis in OSSIM"/>
          <p:cNvPicPr>
            <a:picLocks noGrp="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438487" y="1543050"/>
            <a:ext cx="6244405" cy="2057400"/>
          </a:xfrm>
        </p:spPr>
      </p:pic>
      <p:sp>
        <p:nvSpPr>
          <p:cNvPr id="3" name="Title 2"/>
          <p:cNvSpPr>
            <a:spLocks noGrp="1"/>
          </p:cNvSpPr>
          <p:nvPr>
            <p:ph type="title"/>
          </p:nvPr>
        </p:nvSpPr>
        <p:spPr/>
        <p:txBody>
          <a:bodyPr>
            <a:normAutofit fontScale="90000"/>
          </a:bodyPr>
          <a:lstStyle/>
          <a:p>
            <a:r>
              <a:rPr lang="en-US" noProof="0"/>
              <a:t>SIEM Data Analysis (3)</a:t>
            </a:r>
            <a:endParaRPr lang="en-US" noProof="0" dirty="0"/>
          </a:p>
        </p:txBody>
      </p:sp>
      <p:sp>
        <p:nvSpPr>
          <p:cNvPr id="7" name="Content Placeholder 6"/>
          <p:cNvSpPr>
            <a:spLocks noGrp="1"/>
          </p:cNvSpPr>
          <p:nvPr>
            <p:ph idx="12"/>
          </p:nvPr>
        </p:nvSpPr>
        <p:spPr>
          <a:xfrm>
            <a:off x="68580" y="3749040"/>
            <a:ext cx="8983980" cy="1839754"/>
          </a:xfrm>
        </p:spPr>
        <p:txBody>
          <a:bodyPr>
            <a:normAutofit fontScale="92500" lnSpcReduction="20000"/>
          </a:bodyPr>
          <a:lstStyle/>
          <a:p>
            <a:r>
              <a:rPr lang="en-US" noProof="0" dirty="0"/>
              <a:t>Trend analysis</a:t>
            </a:r>
          </a:p>
          <a:p>
            <a:pPr lvl="1"/>
            <a:r>
              <a:rPr lang="en-US" noProof="0" dirty="0"/>
              <a:t>Identify “sparse” tactics</a:t>
            </a:r>
          </a:p>
          <a:p>
            <a:pPr lvl="1"/>
            <a:r>
              <a:rPr lang="en-US" noProof="0" dirty="0"/>
              <a:t>Identify changing use patterns that are suspicious</a:t>
            </a:r>
          </a:p>
          <a:p>
            <a:r>
              <a:rPr lang="en-US" noProof="0" dirty="0"/>
              <a:t>Threat awareness and threat intelligence</a:t>
            </a:r>
          </a:p>
        </p:txBody>
      </p:sp>
      <p:sp>
        <p:nvSpPr>
          <p:cNvPr id="4" name="Footer Placeholder 3"/>
          <p:cNvSpPr>
            <a:spLocks noGrp="1"/>
          </p:cNvSpPr>
          <p:nvPr>
            <p:ph type="ftr" sz="quarter" idx="3"/>
          </p:nvPr>
        </p:nvSpPr>
        <p:spPr>
          <a:xfrm>
            <a:off x="0" y="5760244"/>
            <a:ext cx="9144000" cy="240506"/>
          </a:xfrm>
        </p:spPr>
        <p:txBody>
          <a:bodyPr/>
          <a:lstStyle/>
          <a:p>
            <a:r>
              <a:rPr lang="en-US"/>
              <a:t>3.2 Logging and Analysis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140</a:t>
            </a:r>
            <a:endParaRPr lang="en-US" dirty="0"/>
          </a:p>
        </p:txBody>
      </p:sp>
    </p:spTree>
    <p:extLst>
      <p:ext uri="{BB962C8B-B14F-4D97-AF65-F5344CB8AC3E}">
        <p14:creationId xmlns:p14="http://schemas.microsoft.com/office/powerpoint/2010/main" val="1221517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340767"/>
            <a:ext cx="8945056" cy="4248027"/>
          </a:xfrm>
        </p:spPr>
        <p:txBody>
          <a:bodyPr/>
          <a:lstStyle/>
          <a:p>
            <a:r>
              <a:rPr lang="en-US" noProof="0" dirty="0"/>
              <a:t>What should command our attention?</a:t>
            </a:r>
          </a:p>
          <a:p>
            <a:pPr lvl="1"/>
            <a:r>
              <a:rPr lang="en-US" noProof="0" dirty="0"/>
              <a:t>SIEM dashboards</a:t>
            </a:r>
          </a:p>
          <a:p>
            <a:pPr lvl="1"/>
            <a:r>
              <a:rPr lang="en-US" noProof="0" dirty="0"/>
              <a:t>Alert configuration</a:t>
            </a:r>
          </a:p>
          <a:p>
            <a:r>
              <a:rPr lang="en-US" noProof="0" dirty="0"/>
              <a:t>What evidence can we obtain about an intrusion that was only detected after-the-fact?</a:t>
            </a:r>
          </a:p>
          <a:p>
            <a:pPr lvl="1"/>
            <a:r>
              <a:rPr lang="en-US" noProof="0" dirty="0"/>
              <a:t>Full Packet Capture</a:t>
            </a:r>
          </a:p>
          <a:p>
            <a:pPr lvl="1"/>
            <a:r>
              <a:rPr lang="en-US" noProof="0" dirty="0"/>
              <a:t>Retrospective Network Analysis</a:t>
            </a:r>
          </a:p>
        </p:txBody>
      </p:sp>
      <p:sp>
        <p:nvSpPr>
          <p:cNvPr id="3" name="Title 2"/>
          <p:cNvSpPr>
            <a:spLocks noGrp="1"/>
          </p:cNvSpPr>
          <p:nvPr>
            <p:ph type="title"/>
          </p:nvPr>
        </p:nvSpPr>
        <p:spPr/>
        <p:txBody>
          <a:bodyPr>
            <a:normAutofit fontScale="90000"/>
          </a:bodyPr>
          <a:lstStyle/>
          <a:p>
            <a:r>
              <a:rPr lang="en-US" noProof="0"/>
              <a:t>Point-in-Time Data Analysis</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3.2 Logging and Analysis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141</a:t>
            </a:r>
            <a:endParaRPr lang="en-US" dirty="0"/>
          </a:p>
        </p:txBody>
      </p:sp>
    </p:spTree>
    <p:extLst>
      <p:ext uri="{BB962C8B-B14F-4D97-AF65-F5344CB8AC3E}">
        <p14:creationId xmlns:p14="http://schemas.microsoft.com/office/powerpoint/2010/main" val="2622501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noProof="0"/>
              <a:t>Packet Analysis (1)</a:t>
            </a:r>
            <a:endParaRPr lang="en-US" noProof="0" dirty="0"/>
          </a:p>
        </p:txBody>
      </p:sp>
      <p:pic>
        <p:nvPicPr>
          <p:cNvPr id="6" name="Content Placeholder 5" descr="Viewing a traffic summary report in Wireshark"/>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69056" y="2252843"/>
            <a:ext cx="4457700" cy="2764271"/>
          </a:xfrm>
        </p:spPr>
      </p:pic>
      <p:pic>
        <p:nvPicPr>
          <p:cNvPr id="8" name="Content Placeholder 7" descr="\\gtslabs\Users\Admin\Documents\wireshark port scan expert info baseline normal traffic.png"/>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94623" y="2580263"/>
            <a:ext cx="4455319" cy="2109431"/>
          </a:xfrm>
        </p:spPr>
      </p:pic>
    </p:spTree>
    <p:extLst>
      <p:ext uri="{BB962C8B-B14F-4D97-AF65-F5344CB8AC3E}">
        <p14:creationId xmlns:p14="http://schemas.microsoft.com/office/powerpoint/2010/main" val="39069599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Graphing traffic flow - a &quot;normal&quot; exchange is shown at the top between 10.1.0.1 and 10.1.0.128 but the traffic generated by 10.1.0.131 is typical of half-open scanni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508431" y="1543051"/>
            <a:ext cx="6104516" cy="4183856"/>
          </a:xfrm>
        </p:spPr>
      </p:pic>
      <p:sp>
        <p:nvSpPr>
          <p:cNvPr id="3" name="Title 2"/>
          <p:cNvSpPr>
            <a:spLocks noGrp="1"/>
          </p:cNvSpPr>
          <p:nvPr>
            <p:ph type="title"/>
          </p:nvPr>
        </p:nvSpPr>
        <p:spPr/>
        <p:txBody>
          <a:bodyPr>
            <a:normAutofit fontScale="90000"/>
          </a:bodyPr>
          <a:lstStyle/>
          <a:p>
            <a:r>
              <a:rPr lang="en-US" noProof="0"/>
              <a:t>Packet Analysis (2)</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3.2 Logging and Analysis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142</a:t>
            </a:r>
            <a:endParaRPr lang="en-US" dirty="0"/>
          </a:p>
        </p:txBody>
      </p:sp>
    </p:spTree>
    <p:extLst>
      <p:ext uri="{BB962C8B-B14F-4D97-AF65-F5344CB8AC3E}">
        <p14:creationId xmlns:p14="http://schemas.microsoft.com/office/powerpoint/2010/main" val="679210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5496" y="1340767"/>
            <a:ext cx="4683218" cy="4320481"/>
          </a:xfrm>
        </p:spPr>
        <p:txBody>
          <a:bodyPr>
            <a:normAutofit fontScale="92500" lnSpcReduction="20000"/>
          </a:bodyPr>
          <a:lstStyle/>
          <a:p>
            <a:r>
              <a:rPr lang="en-US" noProof="0" dirty="0"/>
              <a:t>Use graphical and command-line tools to perform packet captures</a:t>
            </a:r>
          </a:p>
          <a:p>
            <a:r>
              <a:rPr lang="en-US" noProof="0" dirty="0"/>
              <a:t>Use software and appliances to consolidate and manage log files from different sources</a:t>
            </a:r>
          </a:p>
          <a:p>
            <a:r>
              <a:rPr lang="en-US" noProof="0" dirty="0"/>
              <a:t>Analyze results of network reconnaissance data from network traffic, log data, and resource monitors</a:t>
            </a:r>
          </a:p>
        </p:txBody>
      </p:sp>
      <p:sp>
        <p:nvSpPr>
          <p:cNvPr id="3" name="Footer Placeholder 2"/>
          <p:cNvSpPr>
            <a:spLocks noGrp="1"/>
          </p:cNvSpPr>
          <p:nvPr>
            <p:ph type="ftr" sz="quarter" idx="3"/>
          </p:nvPr>
        </p:nvSpPr>
        <p:spPr>
          <a:xfrm>
            <a:off x="0" y="5760244"/>
            <a:ext cx="9144000" cy="240506"/>
          </a:xfrm>
        </p:spPr>
        <p:txBody>
          <a:bodyPr/>
          <a:lstStyle/>
          <a:p>
            <a:r>
              <a:rPr lang="en-US"/>
              <a:t>3.2 Logging and Analysis</a:t>
            </a:r>
            <a:endParaRPr lang="en-US" dirty="0"/>
          </a:p>
        </p:txBody>
      </p:sp>
      <p:sp>
        <p:nvSpPr>
          <p:cNvPr id="4" name="Slide Number Placeholder 3"/>
          <p:cNvSpPr>
            <a:spLocks noGrp="1"/>
          </p:cNvSpPr>
          <p:nvPr>
            <p:ph type="sldNum" sz="quarter" idx="4"/>
          </p:nvPr>
        </p:nvSpPr>
        <p:spPr>
          <a:xfrm>
            <a:off x="8595123" y="5588794"/>
            <a:ext cx="548878" cy="411956"/>
          </a:xfrm>
        </p:spPr>
        <p:txBody>
          <a:bodyPr/>
          <a:lstStyle/>
          <a:p>
            <a:r>
              <a:rPr lang="en-US"/>
              <a:t>124</a:t>
            </a:r>
            <a:endParaRPr lang="en-US" dirty="0"/>
          </a:p>
        </p:txBody>
      </p:sp>
    </p:spTree>
    <p:extLst>
      <p:ext uri="{BB962C8B-B14F-4D97-AF65-F5344CB8AC3E}">
        <p14:creationId xmlns:p14="http://schemas.microsoft.com/office/powerpoint/2010/main" val="2737126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Viewing a suspected port scan in Wireshark"/>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821333" y="1543051"/>
            <a:ext cx="5478713" cy="4183856"/>
          </a:xfrm>
        </p:spPr>
      </p:pic>
      <p:sp>
        <p:nvSpPr>
          <p:cNvPr id="3" name="Title 2"/>
          <p:cNvSpPr>
            <a:spLocks noGrp="1"/>
          </p:cNvSpPr>
          <p:nvPr>
            <p:ph type="title"/>
          </p:nvPr>
        </p:nvSpPr>
        <p:spPr/>
        <p:txBody>
          <a:bodyPr>
            <a:normAutofit fontScale="90000"/>
          </a:bodyPr>
          <a:lstStyle/>
          <a:p>
            <a:r>
              <a:rPr lang="en-US" noProof="0"/>
              <a:t>Packet Analysis (3)</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3.2 Logging and Analysis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143</a:t>
            </a:r>
            <a:endParaRPr lang="en-US" dirty="0"/>
          </a:p>
        </p:txBody>
      </p:sp>
    </p:spTree>
    <p:extLst>
      <p:ext uri="{BB962C8B-B14F-4D97-AF65-F5344CB8AC3E}">
        <p14:creationId xmlns:p14="http://schemas.microsoft.com/office/powerpoint/2010/main" val="45970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e Protocol Hierarchy Statistics report shows which protocols generated the most packets or consumed the most bandwidth"/>
          <p:cNvPicPr>
            <a:picLocks noGrp="1"/>
          </p:cNvPicPr>
          <p:nvPr>
            <p:ph idx="1"/>
          </p:nvPr>
        </p:nvPicPr>
        <p:blipFill rotWithShape="1">
          <a:blip r:embed="rId3">
            <a:extLst>
              <a:ext uri="{28A0092B-C50C-407E-A947-70E740481C1C}">
                <a14:useLocalDpi xmlns:a14="http://schemas.microsoft.com/office/drawing/2010/main" val="0"/>
              </a:ext>
            </a:extLst>
          </a:blip>
          <a:stretch/>
        </p:blipFill>
        <p:spPr>
          <a:xfrm>
            <a:off x="1216948" y="1888088"/>
            <a:ext cx="6687483" cy="3493781"/>
          </a:xfrm>
        </p:spPr>
      </p:pic>
      <p:sp>
        <p:nvSpPr>
          <p:cNvPr id="3" name="Title 2"/>
          <p:cNvSpPr>
            <a:spLocks noGrp="1"/>
          </p:cNvSpPr>
          <p:nvPr>
            <p:ph type="title"/>
          </p:nvPr>
        </p:nvSpPr>
        <p:spPr/>
        <p:txBody>
          <a:bodyPr>
            <a:normAutofit fontScale="90000"/>
          </a:bodyPr>
          <a:lstStyle/>
          <a:p>
            <a:r>
              <a:rPr lang="en-US" noProof="0"/>
              <a:t>Protocol Analysis (1)</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3.2 Logging and Analysis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143</a:t>
            </a:r>
            <a:endParaRPr lang="en-US" dirty="0"/>
          </a:p>
        </p:txBody>
      </p:sp>
    </p:spTree>
    <p:extLst>
      <p:ext uri="{BB962C8B-B14F-4D97-AF65-F5344CB8AC3E}">
        <p14:creationId xmlns:p14="http://schemas.microsoft.com/office/powerpoint/2010/main" val="1647721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n ARP sweep in progress..."/>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821333" y="1543051"/>
            <a:ext cx="5478713" cy="4183856"/>
          </a:xfrm>
        </p:spPr>
      </p:pic>
      <p:sp>
        <p:nvSpPr>
          <p:cNvPr id="3" name="Title 2"/>
          <p:cNvSpPr>
            <a:spLocks noGrp="1"/>
          </p:cNvSpPr>
          <p:nvPr>
            <p:ph type="title"/>
          </p:nvPr>
        </p:nvSpPr>
        <p:spPr/>
        <p:txBody>
          <a:bodyPr>
            <a:normAutofit fontScale="90000"/>
          </a:bodyPr>
          <a:lstStyle/>
          <a:p>
            <a:r>
              <a:rPr lang="en-US" noProof="0"/>
              <a:t>Protocol Analysis (2)</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3.2 Logging and Analysis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144</a:t>
            </a:r>
            <a:endParaRPr lang="en-US" dirty="0"/>
          </a:p>
        </p:txBody>
      </p:sp>
    </p:spTree>
    <p:extLst>
      <p:ext uri="{BB962C8B-B14F-4D97-AF65-F5344CB8AC3E}">
        <p14:creationId xmlns:p14="http://schemas.microsoft.com/office/powerpoint/2010/main" val="2315445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a:t>NetFlow and Wireless Analysis</a:t>
            </a:r>
            <a:endParaRPr lang="en-US" noProof="0" dirty="0"/>
          </a:p>
        </p:txBody>
      </p:sp>
      <p:pic>
        <p:nvPicPr>
          <p:cNvPr id="7" name="Content Placeholder 6" descr="Surveying Wi-Fi networks using inSSIDer - the chart shows which channels are active and the signal strength of different networks in each channel"/>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9056" y="2192781"/>
            <a:ext cx="4457700" cy="2884394"/>
          </a:xfrm>
        </p:spPr>
      </p:pic>
      <p:sp>
        <p:nvSpPr>
          <p:cNvPr id="4" name="Content Placeholder 3"/>
          <p:cNvSpPr>
            <a:spLocks noGrp="1"/>
          </p:cNvSpPr>
          <p:nvPr>
            <p:ph sz="half" idx="2"/>
          </p:nvPr>
        </p:nvSpPr>
        <p:spPr/>
        <p:txBody>
          <a:bodyPr>
            <a:normAutofit fontScale="85000" lnSpcReduction="20000"/>
          </a:bodyPr>
          <a:lstStyle/>
          <a:p>
            <a:r>
              <a:rPr lang="en-US" noProof="0"/>
              <a:t>NetFlow – visualize traffic flows</a:t>
            </a:r>
          </a:p>
          <a:p>
            <a:pPr lvl="1"/>
            <a:r>
              <a:rPr lang="en-US" noProof="0"/>
              <a:t>Unusual ports / protocols / IP endpoints</a:t>
            </a:r>
          </a:p>
          <a:p>
            <a:pPr lvl="1"/>
            <a:r>
              <a:rPr lang="en-US" noProof="0"/>
              <a:t>Bandwidth / usage</a:t>
            </a:r>
          </a:p>
          <a:p>
            <a:pPr lvl="1"/>
            <a:r>
              <a:rPr lang="en-US" noProof="0"/>
              <a:t>Vendor tools</a:t>
            </a:r>
          </a:p>
          <a:p>
            <a:pPr lvl="1"/>
            <a:r>
              <a:rPr lang="en-US" noProof="0"/>
              <a:t>Etherape</a:t>
            </a:r>
          </a:p>
          <a:p>
            <a:r>
              <a:rPr lang="en-US" noProof="0"/>
              <a:t>Wireless analysis</a:t>
            </a:r>
          </a:p>
          <a:p>
            <a:pPr lvl="1"/>
            <a:r>
              <a:rPr lang="en-US" noProof="0"/>
              <a:t>Wireless packet capture</a:t>
            </a:r>
          </a:p>
          <a:p>
            <a:pPr lvl="1"/>
            <a:r>
              <a:rPr lang="en-US" noProof="0"/>
              <a:t>RF surveys</a:t>
            </a:r>
          </a:p>
          <a:p>
            <a:pPr lvl="1"/>
            <a:endParaRPr lang="en-US" noProof="0" dirty="0"/>
          </a:p>
        </p:txBody>
      </p:sp>
    </p:spTree>
    <p:extLst>
      <p:ext uri="{BB962C8B-B14F-4D97-AF65-F5344CB8AC3E}">
        <p14:creationId xmlns:p14="http://schemas.microsoft.com/office/powerpoint/2010/main" val="256799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436096" y="1340767"/>
            <a:ext cx="3707904" cy="4320481"/>
          </a:xfrm>
        </p:spPr>
        <p:txBody>
          <a:bodyPr>
            <a:normAutofit fontScale="77500" lnSpcReduction="20000"/>
          </a:bodyPr>
          <a:lstStyle/>
          <a:p>
            <a:r>
              <a:rPr lang="en-US" noProof="0" dirty="0"/>
              <a:t>Use graphical and command-line tools to perform packet captures</a:t>
            </a:r>
          </a:p>
          <a:p>
            <a:r>
              <a:rPr lang="en-US" noProof="0" dirty="0"/>
              <a:t>Use software and appliances to consolidate and manage log files from different sources</a:t>
            </a:r>
          </a:p>
          <a:p>
            <a:r>
              <a:rPr lang="en-US" noProof="0" dirty="0"/>
              <a:t>Analyze results of network reconnaissance data from network traffic, log data, and resource monitors</a:t>
            </a:r>
          </a:p>
        </p:txBody>
      </p:sp>
      <p:sp>
        <p:nvSpPr>
          <p:cNvPr id="3" name="Footer Placeholder 2"/>
          <p:cNvSpPr>
            <a:spLocks noGrp="1"/>
          </p:cNvSpPr>
          <p:nvPr>
            <p:ph type="ftr" sz="quarter" idx="3"/>
          </p:nvPr>
        </p:nvSpPr>
        <p:spPr>
          <a:xfrm>
            <a:off x="0" y="5760244"/>
            <a:ext cx="9144000" cy="240506"/>
          </a:xfrm>
        </p:spPr>
        <p:txBody>
          <a:bodyPr/>
          <a:lstStyle/>
          <a:p>
            <a:r>
              <a:rPr lang="en-US"/>
              <a:t>3.2 Logging and Analysis</a:t>
            </a:r>
            <a:endParaRPr lang="en-US" dirty="0"/>
          </a:p>
        </p:txBody>
      </p:sp>
      <p:sp>
        <p:nvSpPr>
          <p:cNvPr id="4" name="Slide Number Placeholder 3"/>
          <p:cNvSpPr>
            <a:spLocks noGrp="1"/>
          </p:cNvSpPr>
          <p:nvPr>
            <p:ph type="sldNum" sz="quarter" idx="4"/>
          </p:nvPr>
        </p:nvSpPr>
        <p:spPr/>
        <p:txBody>
          <a:bodyPr/>
          <a:lstStyle/>
          <a:p>
            <a:r>
              <a:rPr lang="en-US"/>
              <a:t>146</a:t>
            </a:r>
            <a:endParaRPr lang="en-US" dirty="0"/>
          </a:p>
        </p:txBody>
      </p:sp>
    </p:spTree>
    <p:extLst>
      <p:ext uri="{BB962C8B-B14F-4D97-AF65-F5344CB8AC3E}">
        <p14:creationId xmlns:p14="http://schemas.microsoft.com/office/powerpoint/2010/main" val="1870743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a:t>Lab 8 / Packet Analysis with Wireshark and Network Miner</a:t>
            </a:r>
          </a:p>
          <a:p>
            <a:r>
              <a:rPr lang="en-US"/>
              <a:t>Lab 9 / SIEM with OSSIM</a:t>
            </a:r>
          </a:p>
          <a:p>
            <a:endParaRPr lang="en-US" dirty="0"/>
          </a:p>
        </p:txBody>
      </p:sp>
      <p:sp>
        <p:nvSpPr>
          <p:cNvPr id="3" name="Footer Placeholder 2"/>
          <p:cNvSpPr>
            <a:spLocks noGrp="1"/>
          </p:cNvSpPr>
          <p:nvPr>
            <p:ph type="ftr" sz="quarter" idx="3"/>
          </p:nvPr>
        </p:nvSpPr>
        <p:spPr>
          <a:xfrm>
            <a:off x="0" y="5760244"/>
            <a:ext cx="9144000" cy="240506"/>
          </a:xfrm>
        </p:spPr>
        <p:txBody>
          <a:bodyPr/>
          <a:lstStyle/>
          <a:p>
            <a:r>
              <a:rPr lang="en-US"/>
              <a:t>3.2 Logging and Analysis</a:t>
            </a:r>
            <a:endParaRPr lang="en-US" dirty="0"/>
          </a:p>
        </p:txBody>
      </p:sp>
    </p:spTree>
    <p:extLst>
      <p:ext uri="{BB962C8B-B14F-4D97-AF65-F5344CB8AC3E}">
        <p14:creationId xmlns:p14="http://schemas.microsoft.com/office/powerpoint/2010/main" val="3723734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a:xfrm>
            <a:off x="5144691" y="1543051"/>
            <a:ext cx="3999309" cy="4183856"/>
          </a:xfrm>
        </p:spPr>
        <p:txBody>
          <a:bodyPr>
            <a:normAutofit fontScale="92500"/>
          </a:bodyPr>
          <a:lstStyle/>
          <a:p>
            <a:r>
              <a:rPr lang="en-US" noProof="0"/>
              <a:t>Passive Topology Discovery</a:t>
            </a:r>
          </a:p>
          <a:p>
            <a:r>
              <a:rPr lang="en-US" noProof="0"/>
              <a:t>Packet Sniffing</a:t>
            </a:r>
          </a:p>
          <a:p>
            <a:r>
              <a:rPr lang="en-US" noProof="0"/>
              <a:t>Introduction to Syslog</a:t>
            </a:r>
          </a:p>
          <a:p>
            <a:r>
              <a:rPr lang="en-US" noProof="0"/>
              <a:t>Monitoring Servers</a:t>
            </a:r>
          </a:p>
          <a:p>
            <a:r>
              <a:rPr lang="en-US" noProof="0"/>
              <a:t>Alien Vault Monitoring - SIEM and NetFlow</a:t>
            </a:r>
            <a:endParaRPr lang="en-US" noProof="0" dirty="0"/>
          </a:p>
        </p:txBody>
      </p:sp>
      <p:sp>
        <p:nvSpPr>
          <p:cNvPr id="2" name="Footer Placeholder 1"/>
          <p:cNvSpPr>
            <a:spLocks noGrp="1"/>
          </p:cNvSpPr>
          <p:nvPr>
            <p:ph type="ftr" sz="quarter" idx="3"/>
          </p:nvPr>
        </p:nvSpPr>
        <p:spPr>
          <a:xfrm>
            <a:off x="0" y="5760244"/>
            <a:ext cx="9144000" cy="240506"/>
          </a:xfrm>
        </p:spPr>
        <p:txBody>
          <a:bodyPr/>
          <a:lstStyle/>
          <a:p>
            <a:r>
              <a:rPr lang="en-US"/>
              <a:t>3.2 Logging and Analysis</a:t>
            </a:r>
            <a:endParaRPr lang="en-US" dirty="0"/>
          </a:p>
        </p:txBody>
      </p:sp>
    </p:spTree>
    <p:extLst>
      <p:ext uri="{BB962C8B-B14F-4D97-AF65-F5344CB8AC3E}">
        <p14:creationId xmlns:p14="http://schemas.microsoft.com/office/powerpoint/2010/main" val="3381322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12775"/>
            <a:ext cx="8945056" cy="4104457"/>
          </a:xfrm>
        </p:spPr>
        <p:txBody>
          <a:bodyPr>
            <a:normAutofit fontScale="85000" lnSpcReduction="10000"/>
          </a:bodyPr>
          <a:lstStyle/>
          <a:p>
            <a:r>
              <a:rPr lang="en-US" noProof="0" dirty="0"/>
              <a:t>Sniffer</a:t>
            </a:r>
          </a:p>
          <a:p>
            <a:pPr lvl="1"/>
            <a:r>
              <a:rPr lang="en-US" noProof="0" dirty="0"/>
              <a:t>Read frames from network card driver</a:t>
            </a:r>
          </a:p>
          <a:p>
            <a:pPr lvl="2"/>
            <a:r>
              <a:rPr lang="en-US" noProof="0" dirty="0" err="1"/>
              <a:t>libpcap</a:t>
            </a:r>
            <a:endParaRPr lang="en-US" noProof="0" dirty="0"/>
          </a:p>
          <a:p>
            <a:pPr lvl="2"/>
            <a:r>
              <a:rPr lang="en-US" noProof="0" dirty="0" err="1"/>
              <a:t>Winpcap</a:t>
            </a:r>
            <a:endParaRPr lang="en-US" noProof="0" dirty="0"/>
          </a:p>
          <a:p>
            <a:pPr lvl="1"/>
            <a:r>
              <a:rPr lang="en-US" noProof="0" dirty="0"/>
              <a:t>Hardware sniffer</a:t>
            </a:r>
          </a:p>
          <a:p>
            <a:r>
              <a:rPr lang="en-US" noProof="0" dirty="0"/>
              <a:t>Promiscuous mode - read all unicast traffic on segment</a:t>
            </a:r>
          </a:p>
          <a:p>
            <a:r>
              <a:rPr lang="en-US" noProof="0" dirty="0"/>
              <a:t>Switched Ethernet – get visibility over other switch ports</a:t>
            </a:r>
          </a:p>
          <a:p>
            <a:pPr lvl="1"/>
            <a:r>
              <a:rPr lang="en-US" noProof="0" dirty="0"/>
              <a:t>ARP poisoning attack</a:t>
            </a:r>
          </a:p>
          <a:p>
            <a:pPr lvl="1"/>
            <a:r>
              <a:rPr lang="en-US" noProof="0" dirty="0"/>
              <a:t>Port mirroring / spanning</a:t>
            </a:r>
          </a:p>
          <a:p>
            <a:pPr lvl="1"/>
            <a:endParaRPr lang="en-US" noProof="0" dirty="0"/>
          </a:p>
        </p:txBody>
      </p:sp>
      <p:sp>
        <p:nvSpPr>
          <p:cNvPr id="3" name="Title 2"/>
          <p:cNvSpPr>
            <a:spLocks noGrp="1"/>
          </p:cNvSpPr>
          <p:nvPr>
            <p:ph type="title"/>
          </p:nvPr>
        </p:nvSpPr>
        <p:spPr/>
        <p:txBody>
          <a:bodyPr>
            <a:normAutofit fontScale="90000"/>
          </a:bodyPr>
          <a:lstStyle/>
          <a:p>
            <a:r>
              <a:rPr lang="en-US" noProof="0"/>
              <a:t>Packet Capture</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3.2 Logging and Analysis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124</a:t>
            </a:r>
            <a:endParaRPr lang="en-US" dirty="0"/>
          </a:p>
        </p:txBody>
      </p:sp>
    </p:spTree>
    <p:extLst>
      <p:ext uri="{BB962C8B-B14F-4D97-AF65-F5344CB8AC3E}">
        <p14:creationId xmlns:p14="http://schemas.microsoft.com/office/powerpoint/2010/main" val="145089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a:t>Protocol Analyzers</a:t>
            </a:r>
            <a:endParaRPr lang="en-US" noProof="0" dirty="0"/>
          </a:p>
        </p:txBody>
      </p:sp>
      <p:sp>
        <p:nvSpPr>
          <p:cNvPr id="3" name="Content Placeholder 2"/>
          <p:cNvSpPr>
            <a:spLocks noGrp="1"/>
          </p:cNvSpPr>
          <p:nvPr>
            <p:ph sz="half" idx="1"/>
          </p:nvPr>
        </p:nvSpPr>
        <p:spPr/>
        <p:txBody>
          <a:bodyPr>
            <a:normAutofit fontScale="55000" lnSpcReduction="20000"/>
          </a:bodyPr>
          <a:lstStyle/>
          <a:p>
            <a:r>
              <a:rPr lang="en-US" noProof="0"/>
              <a:t>Decode and analyze frames</a:t>
            </a:r>
          </a:p>
          <a:p>
            <a:pPr lvl="1"/>
            <a:r>
              <a:rPr lang="en-US" noProof="0"/>
              <a:t>Wireshark </a:t>
            </a:r>
          </a:p>
          <a:p>
            <a:pPr lvl="1"/>
            <a:r>
              <a:rPr lang="en-US" noProof="0"/>
              <a:t>Kismet </a:t>
            </a:r>
          </a:p>
          <a:p>
            <a:pPr lvl="1"/>
            <a:r>
              <a:rPr lang="en-US" noProof="0"/>
              <a:t>tcpdump </a:t>
            </a:r>
          </a:p>
          <a:p>
            <a:pPr lvl="1"/>
            <a:r>
              <a:rPr lang="en-US" noProof="0"/>
              <a:t>Dsniff </a:t>
            </a:r>
          </a:p>
          <a:p>
            <a:pPr lvl="1"/>
            <a:r>
              <a:rPr lang="en-US" noProof="0"/>
              <a:t>Ettercap </a:t>
            </a:r>
          </a:p>
          <a:p>
            <a:r>
              <a:rPr lang="en-US" noProof="0"/>
              <a:t>Network monitoring</a:t>
            </a:r>
          </a:p>
          <a:p>
            <a:pPr lvl="1"/>
            <a:r>
              <a:rPr lang="en-US" noProof="0"/>
              <a:t>Host / bandwidth / packet statistics</a:t>
            </a:r>
          </a:p>
          <a:p>
            <a:pPr lvl="1"/>
            <a:r>
              <a:rPr lang="en-US" noProof="0"/>
              <a:t>Baselining</a:t>
            </a:r>
          </a:p>
          <a:p>
            <a:pPr lvl="1"/>
            <a:r>
              <a:rPr lang="en-US" noProof="0"/>
              <a:t>Alerting</a:t>
            </a:r>
          </a:p>
          <a:p>
            <a:r>
              <a:rPr lang="en-US" noProof="0"/>
              <a:t>Preventing (malicious) eavesdropping</a:t>
            </a:r>
            <a:endParaRPr lang="en-US" noProof="0" dirty="0"/>
          </a:p>
        </p:txBody>
      </p:sp>
      <p:pic>
        <p:nvPicPr>
          <p:cNvPr id="7" name="Content Placeholder 6" descr="Wireshark protocol analyze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24926" y="2444179"/>
            <a:ext cx="3394710" cy="2381597"/>
          </a:xfrm>
        </p:spPr>
      </p:pic>
    </p:spTree>
    <p:extLst>
      <p:ext uri="{BB962C8B-B14F-4D97-AF65-F5344CB8AC3E}">
        <p14:creationId xmlns:p14="http://schemas.microsoft.com/office/powerpoint/2010/main" val="17601291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noProof="0"/>
              <a:t>tcpdump</a:t>
            </a:r>
            <a:endParaRPr lang="en-US" noProof="0" dirty="0"/>
          </a:p>
        </p:txBody>
      </p:sp>
      <p:sp>
        <p:nvSpPr>
          <p:cNvPr id="2" name="Content Placeholder 1"/>
          <p:cNvSpPr>
            <a:spLocks noGrp="1"/>
          </p:cNvSpPr>
          <p:nvPr>
            <p:ph sz="half" idx="1"/>
          </p:nvPr>
        </p:nvSpPr>
        <p:spPr/>
        <p:txBody>
          <a:bodyPr>
            <a:normAutofit fontScale="55000" lnSpcReduction="20000"/>
          </a:bodyPr>
          <a:lstStyle/>
          <a:p>
            <a:r>
              <a:rPr lang="en-US" noProof="0"/>
              <a:t>Switches</a:t>
            </a:r>
          </a:p>
          <a:p>
            <a:pPr lvl="1"/>
            <a:r>
              <a:rPr lang="en-US" noProof="0"/>
              <a:t>-n - show addresses in numeric format</a:t>
            </a:r>
          </a:p>
          <a:p>
            <a:pPr lvl="1"/>
            <a:r>
              <a:rPr lang="en-US" noProof="0"/>
              <a:t>-nn - show address and ports in numeric format</a:t>
            </a:r>
          </a:p>
          <a:p>
            <a:pPr lvl="1"/>
            <a:r>
              <a:rPr lang="en-US" noProof="0"/>
              <a:t>-e - include the data link (Ethernet) header</a:t>
            </a:r>
          </a:p>
          <a:p>
            <a:pPr lvl="1"/>
            <a:r>
              <a:rPr lang="en-US" noProof="0"/>
              <a:t>-v, -vv, -vvv - increase the verbosity of output</a:t>
            </a:r>
          </a:p>
          <a:p>
            <a:pPr lvl="1"/>
            <a:r>
              <a:rPr lang="en-US" noProof="0"/>
              <a:t>-X - capture the packet payload in hex and ASCII</a:t>
            </a:r>
          </a:p>
          <a:p>
            <a:pPr lvl="1"/>
            <a:r>
              <a:rPr lang="en-US" noProof="0"/>
              <a:t>-s Bytes – change size of payload capture</a:t>
            </a:r>
          </a:p>
          <a:p>
            <a:pPr lvl="1"/>
            <a:r>
              <a:rPr lang="en-US" noProof="0"/>
              <a:t>-w File - write the output to a file (.pcap)</a:t>
            </a:r>
          </a:p>
          <a:p>
            <a:pPr lvl="1"/>
            <a:r>
              <a:rPr lang="en-US" noProof="0"/>
              <a:t>-r File - display</a:t>
            </a:r>
            <a:r>
              <a:rPr lang="en-US"/>
              <a:t> </a:t>
            </a:r>
            <a:r>
              <a:rPr lang="en-US" noProof="0"/>
              <a:t> the contents of a packet capture file</a:t>
            </a:r>
          </a:p>
          <a:p>
            <a:pPr lvl="1"/>
            <a:endParaRPr lang="en-US" noProof="0"/>
          </a:p>
          <a:p>
            <a:pPr lvl="2"/>
            <a:endParaRPr lang="en-US" noProof="0" dirty="0"/>
          </a:p>
        </p:txBody>
      </p:sp>
      <p:sp>
        <p:nvSpPr>
          <p:cNvPr id="6" name="Content Placeholder 5"/>
          <p:cNvSpPr>
            <a:spLocks noGrp="1"/>
          </p:cNvSpPr>
          <p:nvPr>
            <p:ph sz="half" idx="2"/>
          </p:nvPr>
        </p:nvSpPr>
        <p:spPr/>
        <p:txBody>
          <a:bodyPr>
            <a:normAutofit fontScale="70000" lnSpcReduction="20000"/>
          </a:bodyPr>
          <a:lstStyle/>
          <a:p>
            <a:r>
              <a:rPr lang="en-US" noProof="0"/>
              <a:t>Filters</a:t>
            </a:r>
          </a:p>
          <a:p>
            <a:pPr lvl="1"/>
            <a:r>
              <a:rPr lang="en-US" noProof="0"/>
              <a:t>host - capture source and destination traffic from the specified IP or host name</a:t>
            </a:r>
          </a:p>
          <a:p>
            <a:pPr lvl="1"/>
            <a:r>
              <a:rPr lang="en-US" noProof="0"/>
              <a:t>src / dst - capture only source or destination traffic from the specified IP</a:t>
            </a:r>
          </a:p>
          <a:p>
            <a:pPr lvl="1"/>
            <a:r>
              <a:rPr lang="en-US" noProof="0"/>
              <a:t>net - capture traffic from the specified subnet (use CIDR notation)</a:t>
            </a:r>
          </a:p>
          <a:p>
            <a:pPr lvl="1"/>
            <a:r>
              <a:rPr lang="en-US" noProof="0"/>
              <a:t>port - filter to the specified port (or range of ports, such as 21-1024)</a:t>
            </a:r>
          </a:p>
          <a:p>
            <a:pPr lvl="1"/>
            <a:r>
              <a:rPr lang="en-US" noProof="0"/>
              <a:t>proto - filter to a protocol, such as ip, ip6, arp, tcp, udp, or icmp</a:t>
            </a:r>
          </a:p>
          <a:p>
            <a:endParaRPr lang="en-US" noProof="0" dirty="0"/>
          </a:p>
        </p:txBody>
      </p:sp>
    </p:spTree>
    <p:extLst>
      <p:ext uri="{BB962C8B-B14F-4D97-AF65-F5344CB8AC3E}">
        <p14:creationId xmlns:p14="http://schemas.microsoft.com/office/powerpoint/2010/main" val="42601310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12775"/>
            <a:ext cx="8945056" cy="4176019"/>
          </a:xfrm>
        </p:spPr>
        <p:txBody>
          <a:bodyPr>
            <a:normAutofit fontScale="77500" lnSpcReduction="20000"/>
          </a:bodyPr>
          <a:lstStyle/>
          <a:p>
            <a:r>
              <a:rPr lang="en-US" noProof="0" dirty="0"/>
              <a:t>Wireshark</a:t>
            </a:r>
          </a:p>
          <a:p>
            <a:pPr lvl="1"/>
            <a:r>
              <a:rPr lang="en-US" noProof="0" dirty="0"/>
              <a:t>Graphical utility for all major OS</a:t>
            </a:r>
          </a:p>
          <a:p>
            <a:pPr lvl="1"/>
            <a:r>
              <a:rPr lang="en-US" noProof="0" dirty="0"/>
              <a:t>3-pane view showing frames, decoded frame fields, and raw data</a:t>
            </a:r>
          </a:p>
          <a:p>
            <a:pPr lvl="1"/>
            <a:r>
              <a:rPr lang="en-US" noProof="0" dirty="0"/>
              <a:t>Tools for analyzing captures</a:t>
            </a:r>
          </a:p>
          <a:p>
            <a:r>
              <a:rPr lang="en-US" noProof="0" dirty="0"/>
              <a:t>Network General / NetScout</a:t>
            </a:r>
          </a:p>
          <a:p>
            <a:r>
              <a:rPr lang="en-US" noProof="0" dirty="0"/>
              <a:t>Wireless packet sniffing (</a:t>
            </a:r>
            <a:r>
              <a:rPr lang="en-US" noProof="0" dirty="0" err="1"/>
              <a:t>Aircrack</a:t>
            </a:r>
            <a:r>
              <a:rPr lang="en-US" noProof="0" dirty="0"/>
              <a:t>-ng)</a:t>
            </a:r>
          </a:p>
          <a:p>
            <a:pPr lvl="1"/>
            <a:r>
              <a:rPr lang="en-US" noProof="0" dirty="0" err="1"/>
              <a:t>airmon</a:t>
            </a:r>
            <a:r>
              <a:rPr lang="en-US" noProof="0" dirty="0"/>
              <a:t>-ng - enable and disable monitor mode</a:t>
            </a:r>
          </a:p>
          <a:p>
            <a:pPr lvl="1"/>
            <a:r>
              <a:rPr lang="en-US" noProof="0" dirty="0" err="1"/>
              <a:t>airodump</a:t>
            </a:r>
            <a:r>
              <a:rPr lang="en-US" noProof="0" dirty="0"/>
              <a:t>-ng - capture 802.11 frames</a:t>
            </a:r>
          </a:p>
          <a:p>
            <a:pPr lvl="1"/>
            <a:r>
              <a:rPr lang="en-US" noProof="0" dirty="0" err="1"/>
              <a:t>aireplay</a:t>
            </a:r>
            <a:r>
              <a:rPr lang="en-US" noProof="0" dirty="0"/>
              <a:t>-ng - inject frames to perform an attack to obtain the authentication credentials for an access point</a:t>
            </a:r>
          </a:p>
          <a:p>
            <a:pPr lvl="1"/>
            <a:r>
              <a:rPr lang="en-US" noProof="0" dirty="0" err="1"/>
              <a:t>aircrack</a:t>
            </a:r>
            <a:r>
              <a:rPr lang="en-US" noProof="0" dirty="0"/>
              <a:t>-ng - decode the authentication key</a:t>
            </a:r>
          </a:p>
          <a:p>
            <a:r>
              <a:rPr lang="en-US" noProof="0" dirty="0"/>
              <a:t>Packet injection (</a:t>
            </a:r>
            <a:r>
              <a:rPr lang="en-US" noProof="0" dirty="0" err="1"/>
              <a:t>Dsniff</a:t>
            </a:r>
            <a:r>
              <a:rPr lang="en-US" noProof="0" dirty="0"/>
              <a:t>, Ettercap, </a:t>
            </a:r>
            <a:r>
              <a:rPr lang="en-US" noProof="0" dirty="0" err="1"/>
              <a:t>hping</a:t>
            </a:r>
            <a:r>
              <a:rPr lang="en-US" noProof="0" dirty="0"/>
              <a:t>, Nemesis, </a:t>
            </a:r>
            <a:r>
              <a:rPr lang="en-US" noProof="0" dirty="0" err="1"/>
              <a:t>scapy</a:t>
            </a:r>
            <a:r>
              <a:rPr lang="en-US" noProof="0" dirty="0"/>
              <a:t>)</a:t>
            </a:r>
          </a:p>
          <a:p>
            <a:pPr lvl="1"/>
            <a:endParaRPr lang="en-US" noProof="0" dirty="0"/>
          </a:p>
        </p:txBody>
      </p:sp>
      <p:sp>
        <p:nvSpPr>
          <p:cNvPr id="3" name="Title 2"/>
          <p:cNvSpPr>
            <a:spLocks noGrp="1"/>
          </p:cNvSpPr>
          <p:nvPr>
            <p:ph type="title"/>
          </p:nvPr>
        </p:nvSpPr>
        <p:spPr/>
        <p:txBody>
          <a:bodyPr>
            <a:normAutofit fontScale="90000"/>
          </a:bodyPr>
          <a:lstStyle/>
          <a:p>
            <a:r>
              <a:rPr lang="en-US" noProof="0"/>
              <a:t>Other Packet Capture Tools</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3.2 Logging and Analysis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128</a:t>
            </a:r>
            <a:endParaRPr lang="en-US" dirty="0"/>
          </a:p>
        </p:txBody>
      </p:sp>
    </p:spTree>
    <p:extLst>
      <p:ext uri="{BB962C8B-B14F-4D97-AF65-F5344CB8AC3E}">
        <p14:creationId xmlns:p14="http://schemas.microsoft.com/office/powerpoint/2010/main" val="3416143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4204" y="1340767"/>
            <a:ext cx="8818356" cy="4248027"/>
          </a:xfrm>
        </p:spPr>
        <p:txBody>
          <a:bodyPr>
            <a:normAutofit fontScale="92500" lnSpcReduction="20000"/>
          </a:bodyPr>
          <a:lstStyle/>
          <a:p>
            <a:r>
              <a:rPr lang="en-US" noProof="0" dirty="0"/>
              <a:t>Work on traffic statistics to visualize traffic flows and generate alerts</a:t>
            </a:r>
          </a:p>
          <a:p>
            <a:r>
              <a:rPr lang="en-US" noProof="0" dirty="0"/>
              <a:t>MRTG (Multi Router Traffic </a:t>
            </a:r>
            <a:r>
              <a:rPr lang="en-US" noProof="0" dirty="0" err="1"/>
              <a:t>Grapher</a:t>
            </a:r>
            <a:r>
              <a:rPr lang="en-US" noProof="0" dirty="0"/>
              <a:t>) and Cacti</a:t>
            </a:r>
          </a:p>
          <a:p>
            <a:pPr lvl="1"/>
            <a:r>
              <a:rPr lang="en-US" noProof="0" dirty="0"/>
              <a:t>Open source software</a:t>
            </a:r>
          </a:p>
          <a:p>
            <a:pPr lvl="1"/>
            <a:r>
              <a:rPr lang="en-US" noProof="0" dirty="0"/>
              <a:t>Poll for SNMP data</a:t>
            </a:r>
          </a:p>
          <a:p>
            <a:r>
              <a:rPr lang="en-US" noProof="0" dirty="0"/>
              <a:t>SolarWinds and NetFlow Analyzer</a:t>
            </a:r>
          </a:p>
          <a:p>
            <a:pPr lvl="1"/>
            <a:r>
              <a:rPr lang="en-US" noProof="0" dirty="0"/>
              <a:t>NetFlow is a means of identifying traffic flows – packets sharing the same characteristics</a:t>
            </a:r>
          </a:p>
          <a:p>
            <a:pPr lvl="1"/>
            <a:r>
              <a:rPr lang="en-US" noProof="0" dirty="0"/>
              <a:t>Other vendor / open source alternatives</a:t>
            </a:r>
          </a:p>
          <a:p>
            <a:r>
              <a:rPr lang="en-US" noProof="0" dirty="0"/>
              <a:t>Nagios</a:t>
            </a:r>
          </a:p>
        </p:txBody>
      </p:sp>
      <p:sp>
        <p:nvSpPr>
          <p:cNvPr id="3" name="Title 2"/>
          <p:cNvSpPr>
            <a:spLocks noGrp="1"/>
          </p:cNvSpPr>
          <p:nvPr>
            <p:ph type="title"/>
          </p:nvPr>
        </p:nvSpPr>
        <p:spPr/>
        <p:txBody>
          <a:bodyPr>
            <a:normAutofit fontScale="90000"/>
          </a:bodyPr>
          <a:lstStyle/>
          <a:p>
            <a:r>
              <a:rPr lang="en-US" noProof="0"/>
              <a:t>Monitoring Tools</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3.2 Logging and Analysis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GB"/>
              <a:t>129</a:t>
            </a:r>
            <a:endParaRPr lang="en-US" dirty="0"/>
          </a:p>
        </p:txBody>
      </p:sp>
    </p:spTree>
    <p:extLst>
      <p:ext uri="{BB962C8B-B14F-4D97-AF65-F5344CB8AC3E}">
        <p14:creationId xmlns:p14="http://schemas.microsoft.com/office/powerpoint/2010/main" val="260772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a:t>Resource Monitors</a:t>
            </a:r>
            <a:endParaRPr lang="en-US" noProof="0" dirty="0"/>
          </a:p>
        </p:txBody>
      </p:sp>
      <p:sp>
        <p:nvSpPr>
          <p:cNvPr id="3" name="Content Placeholder 2"/>
          <p:cNvSpPr>
            <a:spLocks noGrp="1"/>
          </p:cNvSpPr>
          <p:nvPr>
            <p:ph sz="half" idx="1"/>
          </p:nvPr>
        </p:nvSpPr>
        <p:spPr>
          <a:xfrm>
            <a:off x="4788024" y="1412776"/>
            <a:ext cx="4261506" cy="4176018"/>
          </a:xfrm>
        </p:spPr>
        <p:txBody>
          <a:bodyPr>
            <a:normAutofit lnSpcReduction="10000"/>
          </a:bodyPr>
          <a:lstStyle/>
          <a:p>
            <a:r>
              <a:rPr lang="en-US" noProof="0" dirty="0"/>
              <a:t>Record utilization (CPU, memory, disk, network interface)</a:t>
            </a:r>
          </a:p>
          <a:p>
            <a:r>
              <a:rPr lang="en-US" noProof="0" dirty="0"/>
              <a:t>Collect statistics from PC hosts and network appliances</a:t>
            </a:r>
          </a:p>
          <a:p>
            <a:r>
              <a:rPr lang="en-US" noProof="0" dirty="0"/>
              <a:t>Baseline performance and show availability</a:t>
            </a:r>
          </a:p>
        </p:txBody>
      </p:sp>
      <p:pic>
        <p:nvPicPr>
          <p:cNvPr id="8" name="Content Placeholder 7" descr="Windows Server Resource Monitor"/>
          <p:cNvPicPr>
            <a:picLocks noGrp="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850944" y="1543050"/>
            <a:ext cx="2893925" cy="2057400"/>
          </a:xfrm>
        </p:spPr>
      </p:pic>
      <p:pic>
        <p:nvPicPr>
          <p:cNvPr id="9" name="Content Placeholder 8" descr="Configuring a Windows counter log"/>
          <p:cNvPicPr>
            <a:picLocks noGrp="1"/>
          </p:cNvPicPr>
          <p:nvPr>
            <p:ph sz="quarter" idx="13"/>
          </p:nvPr>
        </p:nvPicPr>
        <p:blipFill>
          <a:blip r:embed="rId4" cstate="print">
            <a:extLst>
              <a:ext uri="{28A0092B-C50C-407E-A947-70E740481C1C}">
                <a14:useLocalDpi xmlns:a14="http://schemas.microsoft.com/office/drawing/2010/main" val="0"/>
              </a:ext>
            </a:extLst>
          </a:blip>
          <a:srcRect/>
          <a:stretch>
            <a:fillRect/>
          </a:stretch>
        </p:blipFill>
        <p:spPr>
          <a:xfrm>
            <a:off x="926307" y="3669506"/>
            <a:ext cx="2743199" cy="2057400"/>
          </a:xfrm>
        </p:spPr>
      </p:pic>
      <p:sp>
        <p:nvSpPr>
          <p:cNvPr id="6" name="Footer Placeholder 5"/>
          <p:cNvSpPr>
            <a:spLocks noGrp="1"/>
          </p:cNvSpPr>
          <p:nvPr>
            <p:ph type="ftr" sz="quarter" idx="3"/>
          </p:nvPr>
        </p:nvSpPr>
        <p:spPr>
          <a:xfrm>
            <a:off x="0" y="5760244"/>
            <a:ext cx="9144000" cy="240506"/>
          </a:xfrm>
        </p:spPr>
        <p:txBody>
          <a:bodyPr/>
          <a:lstStyle/>
          <a:p>
            <a:r>
              <a:rPr lang="en-US"/>
              <a:t>3.2 Logging and Analysis</a:t>
            </a:r>
            <a:endParaRPr lang="en-US" dirty="0"/>
          </a:p>
        </p:txBody>
      </p:sp>
      <p:sp>
        <p:nvSpPr>
          <p:cNvPr id="7" name="Slide Number Placeholder 6"/>
          <p:cNvSpPr>
            <a:spLocks noGrp="1"/>
          </p:cNvSpPr>
          <p:nvPr>
            <p:ph type="sldNum" sz="quarter" idx="4"/>
          </p:nvPr>
        </p:nvSpPr>
        <p:spPr>
          <a:xfrm>
            <a:off x="8595123" y="5588794"/>
            <a:ext cx="548878" cy="411956"/>
          </a:xfrm>
        </p:spPr>
        <p:txBody>
          <a:bodyPr/>
          <a:lstStyle/>
          <a:p>
            <a:r>
              <a:rPr lang="en-US"/>
              <a:t>131</a:t>
            </a:r>
            <a:endParaRPr lang="en-US" dirty="0"/>
          </a:p>
        </p:txBody>
      </p:sp>
    </p:spTree>
    <p:extLst>
      <p:ext uri="{BB962C8B-B14F-4D97-AF65-F5344CB8AC3E}">
        <p14:creationId xmlns:p14="http://schemas.microsoft.com/office/powerpoint/2010/main" val="1553195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12775"/>
            <a:ext cx="8945056" cy="4104457"/>
          </a:xfrm>
        </p:spPr>
        <p:txBody>
          <a:bodyPr>
            <a:normAutofit fontScale="92500" lnSpcReduction="20000"/>
          </a:bodyPr>
          <a:lstStyle/>
          <a:p>
            <a:r>
              <a:rPr lang="en-US" noProof="0" dirty="0"/>
              <a:t>Log analysis</a:t>
            </a:r>
          </a:p>
          <a:p>
            <a:pPr lvl="1"/>
            <a:r>
              <a:rPr lang="en-US" noProof="0" dirty="0"/>
              <a:t>Manual review (how many millions of log entries?)</a:t>
            </a:r>
          </a:p>
          <a:p>
            <a:pPr lvl="1"/>
            <a:r>
              <a:rPr lang="en-US" noProof="0" dirty="0"/>
              <a:t>Automated event correlation and interpretation</a:t>
            </a:r>
          </a:p>
          <a:p>
            <a:pPr lvl="1"/>
            <a:r>
              <a:rPr lang="en-US" noProof="0" dirty="0"/>
              <a:t>Identify trends</a:t>
            </a:r>
          </a:p>
          <a:p>
            <a:r>
              <a:rPr lang="en-US" noProof="0" dirty="0"/>
              <a:t>Security Information and Event Management (SIEM)</a:t>
            </a:r>
          </a:p>
          <a:p>
            <a:pPr lvl="1"/>
            <a:r>
              <a:rPr lang="en-US" noProof="0" dirty="0"/>
              <a:t>Aggregate logs from different sources</a:t>
            </a:r>
          </a:p>
          <a:p>
            <a:pPr lvl="1"/>
            <a:r>
              <a:rPr lang="en-US" noProof="0" dirty="0"/>
              <a:t>Correlate observables to Indicators of Compromise (</a:t>
            </a:r>
            <a:r>
              <a:rPr lang="en-US" noProof="0" dirty="0" err="1"/>
              <a:t>IoC</a:t>
            </a:r>
            <a:r>
              <a:rPr lang="en-US" noProof="0" dirty="0"/>
              <a:t>)</a:t>
            </a:r>
          </a:p>
          <a:p>
            <a:pPr lvl="1"/>
            <a:r>
              <a:rPr lang="en-US" noProof="0" dirty="0"/>
              <a:t>Alert administrators – minimize false positives / false negatives</a:t>
            </a:r>
          </a:p>
          <a:p>
            <a:pPr lvl="1"/>
            <a:r>
              <a:rPr lang="en-US" noProof="0" dirty="0"/>
              <a:t>Long-term retention and regulator compliance</a:t>
            </a:r>
          </a:p>
          <a:p>
            <a:endParaRPr lang="en-US" noProof="0" dirty="0"/>
          </a:p>
        </p:txBody>
      </p:sp>
      <p:sp>
        <p:nvSpPr>
          <p:cNvPr id="3" name="Title 2"/>
          <p:cNvSpPr>
            <a:spLocks noGrp="1"/>
          </p:cNvSpPr>
          <p:nvPr>
            <p:ph type="title"/>
          </p:nvPr>
        </p:nvSpPr>
        <p:spPr/>
        <p:txBody>
          <a:bodyPr>
            <a:normAutofit fontScale="90000"/>
          </a:bodyPr>
          <a:lstStyle/>
          <a:p>
            <a:r>
              <a:rPr lang="en-US" noProof="0"/>
              <a:t>Log Review and SIEM</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3.2 Logging and Analysis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132</a:t>
            </a:r>
            <a:endParaRPr lang="en-US" dirty="0"/>
          </a:p>
        </p:txBody>
      </p:sp>
    </p:spTree>
    <p:extLst>
      <p:ext uri="{BB962C8B-B14F-4D97-AF65-F5344CB8AC3E}">
        <p14:creationId xmlns:p14="http://schemas.microsoft.com/office/powerpoint/2010/main" val="13479912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rista Retail Sa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arista Retail Sales" id="{95B5E1FF-A33A-424D-8081-71FD54102483}" vid="{544AE75F-FCAA-41C4-86DF-99DC974900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Barista Retail Sales</Template>
  <TotalTime>3811</TotalTime>
  <Words>1702</Words>
  <Application>Microsoft Office PowerPoint</Application>
  <PresentationFormat>On-screen Show (4:3)</PresentationFormat>
  <Paragraphs>222</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Barista Retail Sales</vt:lpstr>
      <vt:lpstr>CompTIA CySA+ Certification</vt:lpstr>
      <vt:lpstr>PowerPoint Presentation</vt:lpstr>
      <vt:lpstr>Packet Capture</vt:lpstr>
      <vt:lpstr>Protocol Analyzers</vt:lpstr>
      <vt:lpstr>tcpdump</vt:lpstr>
      <vt:lpstr>Other Packet Capture Tools</vt:lpstr>
      <vt:lpstr>Monitoring Tools</vt:lpstr>
      <vt:lpstr>Resource Monitors</vt:lpstr>
      <vt:lpstr>Log Review and SIEM</vt:lpstr>
      <vt:lpstr>Big Data and Data Visualization</vt:lpstr>
      <vt:lpstr>SIEM Tools</vt:lpstr>
      <vt:lpstr>SIEM Data Outputs (1)</vt:lpstr>
      <vt:lpstr>SIEM Data Outputs (2)</vt:lpstr>
      <vt:lpstr>SIEM Data Analysis (1)</vt:lpstr>
      <vt:lpstr>SIEM Data Analysis (2)</vt:lpstr>
      <vt:lpstr>SIEM Data Analysis (3)</vt:lpstr>
      <vt:lpstr>Point-in-Time Data Analysis</vt:lpstr>
      <vt:lpstr>Packet Analysis (1)</vt:lpstr>
      <vt:lpstr>Packet Analysis (2)</vt:lpstr>
      <vt:lpstr>Packet Analysis (3)</vt:lpstr>
      <vt:lpstr>Protocol Analysis (1)</vt:lpstr>
      <vt:lpstr>Protocol Analysis (2)</vt:lpstr>
      <vt:lpstr>NetFlow and Wireless Analysis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jkldslksdj</dc:title>
  <dc:creator>Student</dc:creator>
  <cp:lastModifiedBy>Kenneth Jones</cp:lastModifiedBy>
  <cp:revision>542</cp:revision>
  <cp:lastPrinted>2019-04-30T13:46:42Z</cp:lastPrinted>
  <dcterms:created xsi:type="dcterms:W3CDTF">2012-02-10T11:33:12Z</dcterms:created>
  <dcterms:modified xsi:type="dcterms:W3CDTF">2019-05-05T07:29:21Z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322F10E6-1A27-406E-AD67-67C06866BA2C</vt:lpwstr>
  </property>
  <property fmtid="{D5CDD505-2E9C-101B-9397-08002B2CF9AE}" pid="3" name="ArticulatePath">
    <vt:lpwstr>ETB Open Day Presentation</vt:lpwstr>
  </property>
</Properties>
</file>