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tiff" ContentType="image/tif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8" r:id="rId2"/>
    <p:sldId id="259" r:id="rId3"/>
    <p:sldId id="271" r:id="rId4"/>
    <p:sldId id="260" r:id="rId5"/>
    <p:sldId id="272" r:id="rId6"/>
    <p:sldId id="273" r:id="rId7"/>
    <p:sldId id="274" r:id="rId8"/>
    <p:sldId id="275" r:id="rId9"/>
    <p:sldId id="276" r:id="rId10"/>
    <p:sldId id="277" r:id="rId11"/>
    <p:sldId id="278" r:id="rId12"/>
    <p:sldId id="279" r:id="rId13"/>
    <p:sldId id="280" r:id="rId14"/>
    <p:sldId id="28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nancy carrasco" initials="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4542" autoAdjust="0"/>
    <p:restoredTop sz="86443" autoAdjust="0"/>
  </p:normalViewPr>
  <p:slideViewPr>
    <p:cSldViewPr>
      <p:cViewPr varScale="1">
        <p:scale>
          <a:sx n="74" d="100"/>
          <a:sy n="74" d="100"/>
        </p:scale>
        <p:origin x="1133" y="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6174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enneth Jones" userId="9b07931c5266ca27" providerId="LiveId" clId="{0825D2E2-3170-4BE9-A0EB-93600DFCC9F4}"/>
    <pc:docChg chg="modSld sldOrd">
      <pc:chgData name="Kenneth Jones" userId="9b07931c5266ca27" providerId="LiveId" clId="{0825D2E2-3170-4BE9-A0EB-93600DFCC9F4}" dt="2021-07-06T16:22:21.061" v="1"/>
      <pc:docMkLst>
        <pc:docMk/>
      </pc:docMkLst>
      <pc:sldChg chg="ord">
        <pc:chgData name="Kenneth Jones" userId="9b07931c5266ca27" providerId="LiveId" clId="{0825D2E2-3170-4BE9-A0EB-93600DFCC9F4}" dt="2021-07-06T16:22:21.061" v="1"/>
        <pc:sldMkLst>
          <pc:docMk/>
          <pc:sldMk cId="2566639335" sldId="258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6EAF1B-7AFA-4FED-BE15-B45A2E3AC6F5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5540E0-A613-4087-86B8-AF1BB0E1169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9185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010E2AE0-5C15-49BD-99C9-4FD89764F1A2}" type="slidenum">
              <a:rPr lang="en-US" altLang="en-US" sz="1200" smtClean="0"/>
              <a:pPr/>
              <a:t>1</a:t>
            </a:fld>
            <a:endParaRPr lang="en-US" altLang="en-US" sz="1200"/>
          </a:p>
        </p:txBody>
      </p:sp>
      <p:sp>
        <p:nvSpPr>
          <p:cNvPr id="215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2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Times New Roman" charset="0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Times New Roman" charset="0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Times New Roman" charset="0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Times New Roman" charset="0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Times New Roman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charset="0"/>
              </a:defRPr>
            </a:lvl9pPr>
          </a:lstStyle>
          <a:p>
            <a:fld id="{33C3C238-9A65-4388-B9FF-37F08954E1EF}" type="slidenum">
              <a:rPr lang="en-US" altLang="en-US" sz="1200" smtClean="0"/>
              <a:pPr/>
              <a:t>3</a:t>
            </a:fld>
            <a:endParaRPr lang="en-US" altLang="en-US" sz="1200"/>
          </a:p>
        </p:txBody>
      </p:sp>
      <p:sp>
        <p:nvSpPr>
          <p:cNvPr id="22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tiff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solidFill>
          <a:srgbClr val="C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 userDrawn="1"/>
        </p:nvSpPr>
        <p:spPr bwMode="auto">
          <a:xfrm>
            <a:off x="-9525" y="0"/>
            <a:ext cx="9144000" cy="685800"/>
          </a:xfrm>
          <a:prstGeom prst="rect">
            <a:avLst/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86600" y="65088"/>
            <a:ext cx="1676400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588" y="0"/>
            <a:ext cx="1820863" cy="6746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5687386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5059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7861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5259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51321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5999" y="4406900"/>
            <a:ext cx="6208713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5999" y="2906713"/>
            <a:ext cx="6208713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8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9" name="Rectangle 8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7076896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362200" y="1586816"/>
            <a:ext cx="2895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86400" y="1600200"/>
            <a:ext cx="32004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458925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1535113"/>
            <a:ext cx="2895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86000" y="2209800"/>
            <a:ext cx="2897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10200" y="1535113"/>
            <a:ext cx="3276600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10200" y="2174874"/>
            <a:ext cx="3276600" cy="399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11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2" name="Rectangle 11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3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856796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74638"/>
            <a:ext cx="64008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7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Rectangle 7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873820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6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ctangle 6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386633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09800" y="273050"/>
            <a:ext cx="2209800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95800" y="273050"/>
            <a:ext cx="41910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209800" y="1430860"/>
            <a:ext cx="2209800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54794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67000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667000" y="609600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667000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4"/>
          <p:cNvSpPr>
            <a:spLocks noChangeArrowheads="1"/>
          </p:cNvSpPr>
          <p:nvPr userDrawn="1"/>
        </p:nvSpPr>
        <p:spPr bwMode="auto">
          <a:xfrm>
            <a:off x="3175" y="0"/>
            <a:ext cx="2057400" cy="6858000"/>
          </a:xfrm>
          <a:prstGeom prst="rect">
            <a:avLst/>
          </a:prstGeom>
          <a:solidFill>
            <a:srgbClr val="CC0000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pic>
        <p:nvPicPr>
          <p:cNvPr id="9" name="Picture 10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6094491"/>
            <a:ext cx="2060575" cy="7635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10" name="Rectangle 9"/>
          <p:cNvSpPr/>
          <p:nvPr userDrawn="1"/>
        </p:nvSpPr>
        <p:spPr>
          <a:xfrm>
            <a:off x="3175" y="0"/>
            <a:ext cx="2057399" cy="838200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3" descr="T:\Sybex\Admin\Instructor Materials\Instructor Material Instructions\logoGraphics\sybex_awb_ko_50.tiff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923" y="166116"/>
            <a:ext cx="1371601" cy="505968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53054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89D81E-C9EA-4359-B926-F4C2977B0011}" type="datetimeFigureOut">
              <a:rPr lang="en-US" smtClean="0"/>
              <a:t>7/6/2021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61A4B1-F47F-41B7-8B82-B81D0023B6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45243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en-US" b="1" dirty="0"/>
              <a:t>CompTIA IT Fundamentals</a:t>
            </a:r>
            <a:br>
              <a:rPr lang="en-US" altLang="en-US" b="1" dirty="0"/>
            </a:br>
            <a:r>
              <a:rPr lang="en-US" altLang="en-US" b="1" dirty="0"/>
              <a:t>Study Guide (FC0-U61)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Chapter 9:</a:t>
            </a:r>
          </a:p>
          <a:p>
            <a:r>
              <a:rPr lang="en-US" altLang="en-US" dirty="0"/>
              <a:t>Security Concepts and Threats</a:t>
            </a:r>
          </a:p>
        </p:txBody>
      </p:sp>
    </p:spTree>
    <p:extLst>
      <p:ext uri="{BB962C8B-B14F-4D97-AF65-F5344CB8AC3E}">
        <p14:creationId xmlns:p14="http://schemas.microsoft.com/office/powerpoint/2010/main" val="2566639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Software-Based Security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0" y="1600200"/>
            <a:ext cx="6400800" cy="4724400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OS and Application Exploits</a:t>
            </a:r>
          </a:p>
          <a:p>
            <a:r>
              <a:rPr lang="en-US" dirty="0"/>
              <a:t>Viruses</a:t>
            </a:r>
          </a:p>
          <a:p>
            <a:r>
              <a:rPr lang="en-US" dirty="0"/>
              <a:t>Worms</a:t>
            </a:r>
          </a:p>
          <a:p>
            <a:r>
              <a:rPr lang="en-US" dirty="0"/>
              <a:t>Trojan horses</a:t>
            </a:r>
          </a:p>
          <a:p>
            <a:r>
              <a:rPr lang="en-US" dirty="0"/>
              <a:t>Adware</a:t>
            </a:r>
          </a:p>
          <a:p>
            <a:r>
              <a:rPr lang="en-US" dirty="0"/>
              <a:t>Spyware</a:t>
            </a:r>
          </a:p>
          <a:p>
            <a:r>
              <a:rPr lang="en-US" dirty="0"/>
              <a:t>Ransomware</a:t>
            </a:r>
          </a:p>
          <a:p>
            <a:r>
              <a:rPr lang="en-US" dirty="0"/>
              <a:t>Rootkits</a:t>
            </a:r>
          </a:p>
          <a:p>
            <a:r>
              <a:rPr lang="en-US" dirty="0"/>
              <a:t>Backdoors</a:t>
            </a:r>
          </a:p>
          <a:p>
            <a:r>
              <a:rPr lang="en-US" dirty="0"/>
              <a:t>Spam</a:t>
            </a:r>
          </a:p>
          <a:p>
            <a:r>
              <a:rPr lang="en-US" dirty="0"/>
              <a:t>Password cracking</a:t>
            </a:r>
          </a:p>
        </p:txBody>
      </p:sp>
    </p:spTree>
    <p:extLst>
      <p:ext uri="{BB962C8B-B14F-4D97-AF65-F5344CB8AC3E}">
        <p14:creationId xmlns:p14="http://schemas.microsoft.com/office/powerpoint/2010/main" val="216706422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Understanding Access Control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Triple A:</a:t>
            </a:r>
          </a:p>
          <a:p>
            <a:pPr lvl="1"/>
            <a:r>
              <a:rPr lang="en-US" dirty="0"/>
              <a:t>Authentication</a:t>
            </a:r>
          </a:p>
          <a:p>
            <a:pPr lvl="1"/>
            <a:r>
              <a:rPr lang="en-US" dirty="0"/>
              <a:t>Authorization</a:t>
            </a:r>
          </a:p>
          <a:p>
            <a:pPr lvl="1"/>
            <a:r>
              <a:rPr lang="en-US" dirty="0"/>
              <a:t>Accounting</a:t>
            </a:r>
          </a:p>
          <a:p>
            <a:pPr lvl="1"/>
            <a:r>
              <a:rPr lang="en-US" dirty="0"/>
              <a:t>(and non-repudiation)</a:t>
            </a:r>
          </a:p>
        </p:txBody>
      </p:sp>
    </p:spTree>
    <p:extLst>
      <p:ext uri="{BB962C8B-B14F-4D97-AF65-F5344CB8AC3E}">
        <p14:creationId xmlns:p14="http://schemas.microsoft.com/office/powerpoint/2010/main" val="121151485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Authentication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Validates identity</a:t>
            </a:r>
          </a:p>
          <a:p>
            <a:r>
              <a:rPr lang="en-US" dirty="0"/>
              <a:t>Types of authentication</a:t>
            </a:r>
          </a:p>
          <a:p>
            <a:pPr lvl="1"/>
            <a:r>
              <a:rPr lang="en-US" dirty="0"/>
              <a:t>Single-factor</a:t>
            </a:r>
          </a:p>
          <a:p>
            <a:pPr lvl="1"/>
            <a:r>
              <a:rPr lang="en-US" dirty="0"/>
              <a:t>Multifactor</a:t>
            </a:r>
          </a:p>
          <a:p>
            <a:pPr lvl="1"/>
            <a:r>
              <a:rPr lang="en-US" dirty="0"/>
              <a:t>One-time password</a:t>
            </a:r>
          </a:p>
          <a:p>
            <a:pPr lvl="1"/>
            <a:r>
              <a:rPr lang="en-US" dirty="0"/>
              <a:t>Smart card or security token</a:t>
            </a:r>
          </a:p>
          <a:p>
            <a:pPr lvl="1"/>
            <a:r>
              <a:rPr lang="en-US" dirty="0"/>
              <a:t>Location-specific</a:t>
            </a:r>
          </a:p>
          <a:p>
            <a:pPr lvl="1"/>
            <a:r>
              <a:rPr lang="en-US" dirty="0"/>
              <a:t>Biometrics</a:t>
            </a:r>
          </a:p>
          <a:p>
            <a:r>
              <a:rPr lang="en-US" dirty="0"/>
              <a:t>Single sign-on (SSO)</a:t>
            </a:r>
          </a:p>
        </p:txBody>
      </p:sp>
    </p:spTree>
    <p:extLst>
      <p:ext uri="{BB962C8B-B14F-4D97-AF65-F5344CB8AC3E}">
        <p14:creationId xmlns:p14="http://schemas.microsoft.com/office/powerpoint/2010/main" val="281738673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Authorization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Determines what users can do</a:t>
            </a:r>
          </a:p>
          <a:p>
            <a:endParaRPr lang="en-US" dirty="0"/>
          </a:p>
          <a:p>
            <a:r>
              <a:rPr lang="en-US" dirty="0"/>
              <a:t>Mandatory access control</a:t>
            </a:r>
          </a:p>
          <a:p>
            <a:r>
              <a:rPr lang="en-US" dirty="0"/>
              <a:t>Discretionary access control</a:t>
            </a:r>
          </a:p>
          <a:p>
            <a:r>
              <a:rPr lang="en-US" dirty="0"/>
              <a:t>Role-based access control</a:t>
            </a:r>
          </a:p>
          <a:p>
            <a:r>
              <a:rPr lang="en-US" dirty="0"/>
              <a:t>Rule-based access control</a:t>
            </a:r>
          </a:p>
        </p:txBody>
      </p:sp>
    </p:spTree>
    <p:extLst>
      <p:ext uri="{BB962C8B-B14F-4D97-AF65-F5344CB8AC3E}">
        <p14:creationId xmlns:p14="http://schemas.microsoft.com/office/powerpoint/2010/main" val="290702622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Accounting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Records who does what</a:t>
            </a:r>
          </a:p>
          <a:p>
            <a:endParaRPr lang="en-US" dirty="0"/>
          </a:p>
          <a:p>
            <a:r>
              <a:rPr lang="en-US" dirty="0"/>
              <a:t>OS and application logs</a:t>
            </a:r>
          </a:p>
          <a:p>
            <a:r>
              <a:rPr lang="en-US" dirty="0"/>
              <a:t>Web browser history</a:t>
            </a:r>
          </a:p>
        </p:txBody>
      </p:sp>
    </p:spTree>
    <p:extLst>
      <p:ext uri="{BB962C8B-B14F-4D97-AF65-F5344CB8AC3E}">
        <p14:creationId xmlns:p14="http://schemas.microsoft.com/office/powerpoint/2010/main" val="30799208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9: 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Security</a:t>
            </a:r>
            <a:r>
              <a:rPr lang="en-US" sz="4400" kern="12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Concepts and Threats</a:t>
            </a:r>
            <a:endParaRPr lang="en-US" altLang="en-US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4966384"/>
          </a:xfrm>
          <a:noFill/>
        </p:spPr>
        <p:txBody>
          <a:bodyPr>
            <a:normAutofit fontScale="62500" lnSpcReduction="20000"/>
          </a:bodyPr>
          <a:lstStyle/>
          <a:p>
            <a:r>
              <a:rPr lang="en-US" altLang="en-US" sz="2800" b="0" dirty="0"/>
              <a:t>Explain the value of data and information</a:t>
            </a:r>
          </a:p>
          <a:p>
            <a:pPr lvl="1"/>
            <a:r>
              <a:rPr lang="en-US" altLang="en-US" sz="2000" dirty="0"/>
              <a:t>Data and information as assets</a:t>
            </a:r>
          </a:p>
          <a:p>
            <a:pPr lvl="1"/>
            <a:r>
              <a:rPr lang="en-US" altLang="en-US" sz="2000" b="0" dirty="0"/>
              <a:t>Importance of investing in security</a:t>
            </a:r>
          </a:p>
          <a:p>
            <a:pPr lvl="1"/>
            <a:r>
              <a:rPr lang="en-US" altLang="en-US" sz="2000" dirty="0"/>
              <a:t>Relationship of data to creating information</a:t>
            </a:r>
          </a:p>
          <a:p>
            <a:pPr lvl="1"/>
            <a:r>
              <a:rPr lang="en-US" altLang="en-US" sz="2000" b="0" dirty="0"/>
              <a:t>Intellectual property</a:t>
            </a:r>
          </a:p>
          <a:p>
            <a:pPr lvl="2"/>
            <a:r>
              <a:rPr lang="en-US" altLang="en-US" sz="1600" dirty="0"/>
              <a:t>Trademarks</a:t>
            </a:r>
          </a:p>
          <a:p>
            <a:pPr lvl="2"/>
            <a:r>
              <a:rPr lang="en-US" altLang="en-US" sz="1600" b="0" dirty="0"/>
              <a:t>Copyright</a:t>
            </a:r>
          </a:p>
          <a:p>
            <a:pPr lvl="2"/>
            <a:r>
              <a:rPr lang="en-US" altLang="en-US" sz="1600" dirty="0"/>
              <a:t>Patents</a:t>
            </a:r>
          </a:p>
          <a:p>
            <a:pPr lvl="1"/>
            <a:r>
              <a:rPr lang="en-US" altLang="en-US" b="0" dirty="0"/>
              <a:t>Digital products</a:t>
            </a:r>
          </a:p>
          <a:p>
            <a:pPr lvl="1"/>
            <a:r>
              <a:rPr lang="en-US" altLang="en-US" dirty="0"/>
              <a:t>Data-driven business decisions</a:t>
            </a:r>
          </a:p>
          <a:p>
            <a:pPr lvl="2"/>
            <a:r>
              <a:rPr lang="en-US" altLang="en-US" b="0" dirty="0"/>
              <a:t>Data capture and collection</a:t>
            </a:r>
          </a:p>
          <a:p>
            <a:pPr lvl="2"/>
            <a:r>
              <a:rPr lang="en-US" altLang="en-US" dirty="0"/>
              <a:t>Data correlation</a:t>
            </a:r>
          </a:p>
          <a:p>
            <a:pPr lvl="2"/>
            <a:r>
              <a:rPr lang="en-US" altLang="en-US" b="0" dirty="0"/>
              <a:t>Meaningful reporting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/>
              <a:t>Summarize confidentiality, integrity, and availability concerns</a:t>
            </a:r>
          </a:p>
          <a:p>
            <a:pPr lvl="1"/>
            <a:r>
              <a:rPr lang="en-US" dirty="0"/>
              <a:t>Confidentiality concerns</a:t>
            </a:r>
          </a:p>
          <a:p>
            <a:pPr lvl="2"/>
            <a:r>
              <a:rPr lang="en-US" dirty="0"/>
              <a:t>Snooping</a:t>
            </a:r>
          </a:p>
          <a:p>
            <a:pPr lvl="2"/>
            <a:r>
              <a:rPr lang="en-US" dirty="0"/>
              <a:t>Eavesdropping</a:t>
            </a:r>
          </a:p>
          <a:p>
            <a:pPr lvl="2"/>
            <a:r>
              <a:rPr lang="en-US" dirty="0"/>
              <a:t>Wiretapping</a:t>
            </a:r>
          </a:p>
          <a:p>
            <a:pPr lvl="2"/>
            <a:r>
              <a:rPr lang="en-US" dirty="0"/>
              <a:t>Social engineering</a:t>
            </a:r>
          </a:p>
          <a:p>
            <a:pPr lvl="2"/>
            <a:r>
              <a:rPr lang="en-US" dirty="0"/>
              <a:t>Dumpster diving</a:t>
            </a:r>
          </a:p>
          <a:p>
            <a:pPr lvl="1"/>
            <a:r>
              <a:rPr lang="en-US" dirty="0"/>
              <a:t>Integrity concerns</a:t>
            </a:r>
          </a:p>
          <a:p>
            <a:pPr lvl="2"/>
            <a:r>
              <a:rPr lang="en-US" dirty="0"/>
              <a:t>Man-in-the-middle</a:t>
            </a:r>
          </a:p>
          <a:p>
            <a:pPr lvl="2"/>
            <a:r>
              <a:rPr lang="en-US" dirty="0"/>
              <a:t>Replay attack</a:t>
            </a:r>
          </a:p>
          <a:p>
            <a:pPr lvl="2"/>
            <a:r>
              <a:rPr lang="en-US" dirty="0"/>
              <a:t>Impersonation</a:t>
            </a:r>
          </a:p>
          <a:p>
            <a:pPr lvl="2"/>
            <a:r>
              <a:rPr lang="en-US" dirty="0"/>
              <a:t>Unauthorized information alteration</a:t>
            </a:r>
          </a:p>
          <a:p>
            <a:pPr lvl="1"/>
            <a:r>
              <a:rPr lang="en-US" dirty="0"/>
              <a:t>Availability concerns</a:t>
            </a:r>
          </a:p>
          <a:p>
            <a:pPr lvl="2"/>
            <a:r>
              <a:rPr lang="en-US" dirty="0"/>
              <a:t>Denial of service</a:t>
            </a:r>
          </a:p>
          <a:p>
            <a:pPr lvl="2"/>
            <a:r>
              <a:rPr lang="en-US" dirty="0"/>
              <a:t>Power outage</a:t>
            </a:r>
          </a:p>
          <a:p>
            <a:pPr lvl="2"/>
            <a:r>
              <a:rPr lang="en-US" dirty="0"/>
              <a:t>Hardware failure</a:t>
            </a:r>
          </a:p>
          <a:p>
            <a:pPr lvl="2"/>
            <a:r>
              <a:rPr lang="en-US" dirty="0"/>
              <a:t>Destruction</a:t>
            </a:r>
          </a:p>
          <a:p>
            <a:pPr lvl="2"/>
            <a:r>
              <a:rPr lang="en-US" dirty="0"/>
              <a:t>Service outage</a:t>
            </a:r>
          </a:p>
        </p:txBody>
      </p:sp>
    </p:spTree>
    <p:extLst>
      <p:ext uri="{BB962C8B-B14F-4D97-AF65-F5344CB8AC3E}">
        <p14:creationId xmlns:p14="http://schemas.microsoft.com/office/powerpoint/2010/main" val="39266155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altLang="en-US" sz="4000" dirty="0"/>
              <a:t>Chapter 9: </a:t>
            </a:r>
            <a:r>
              <a:rPr lang="en-US" sz="4400" kern="120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Security</a:t>
            </a:r>
            <a:r>
              <a:rPr lang="en-US" sz="4400" kern="12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 Concepts and Threats (</a:t>
            </a:r>
            <a:r>
              <a:rPr lang="en-US" sz="4400" kern="1200" baseline="0" dirty="0" err="1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con’t</a:t>
            </a:r>
            <a:r>
              <a:rPr lang="en-US" sz="4400" kern="1200" baseline="0" dirty="0"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rPr>
              <a:t>.)</a:t>
            </a:r>
            <a:endParaRPr lang="en-US" altLang="en-US" sz="4000" dirty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sz="half" idx="1"/>
          </p:nvPr>
        </p:nvSpPr>
        <p:spPr>
          <a:xfrm>
            <a:off x="2362200" y="1586816"/>
            <a:ext cx="2895600" cy="4966384"/>
          </a:xfrm>
          <a:noFill/>
        </p:spPr>
        <p:txBody>
          <a:bodyPr>
            <a:normAutofit fontScale="70000" lnSpcReduction="20000"/>
          </a:bodyPr>
          <a:lstStyle/>
          <a:p>
            <a:r>
              <a:rPr lang="en-US" altLang="en-US" sz="2800" b="0" dirty="0"/>
              <a:t>Compare and contrast authentication, authorization, accounting, and non-repudiation concepts</a:t>
            </a:r>
          </a:p>
          <a:p>
            <a:pPr lvl="1"/>
            <a:r>
              <a:rPr lang="en-US" altLang="en-US" dirty="0"/>
              <a:t>Authentication</a:t>
            </a:r>
          </a:p>
          <a:p>
            <a:pPr lvl="2"/>
            <a:r>
              <a:rPr lang="en-US" altLang="en-US" b="0" dirty="0"/>
              <a:t>Single factor</a:t>
            </a:r>
          </a:p>
          <a:p>
            <a:pPr lvl="2"/>
            <a:r>
              <a:rPr lang="en-US" altLang="en-US" dirty="0"/>
              <a:t>Multifactor</a:t>
            </a:r>
          </a:p>
          <a:p>
            <a:pPr lvl="2"/>
            <a:r>
              <a:rPr lang="en-US" altLang="en-US" b="0" dirty="0"/>
              <a:t>Examples of factors</a:t>
            </a:r>
          </a:p>
          <a:p>
            <a:pPr lvl="3"/>
            <a:r>
              <a:rPr lang="en-US" altLang="en-US" dirty="0"/>
              <a:t>Password</a:t>
            </a:r>
          </a:p>
          <a:p>
            <a:pPr lvl="3"/>
            <a:r>
              <a:rPr lang="en-US" altLang="en-US" b="0" dirty="0"/>
              <a:t>PIN</a:t>
            </a:r>
          </a:p>
          <a:p>
            <a:pPr lvl="3"/>
            <a:r>
              <a:rPr lang="en-US" altLang="en-US" dirty="0"/>
              <a:t>One-time password</a:t>
            </a:r>
          </a:p>
          <a:p>
            <a:pPr lvl="3"/>
            <a:r>
              <a:rPr lang="en-US" altLang="en-US" b="0" dirty="0"/>
              <a:t>Software token</a:t>
            </a:r>
          </a:p>
          <a:p>
            <a:pPr lvl="3"/>
            <a:r>
              <a:rPr lang="en-US" altLang="en-US" dirty="0"/>
              <a:t>Hardware token</a:t>
            </a:r>
          </a:p>
          <a:p>
            <a:pPr lvl="3"/>
            <a:r>
              <a:rPr lang="en-US" altLang="en-US" b="0" dirty="0"/>
              <a:t>Biometrics</a:t>
            </a:r>
          </a:p>
          <a:p>
            <a:pPr lvl="3"/>
            <a:r>
              <a:rPr lang="en-US" altLang="en-US" dirty="0"/>
              <a:t>Specific location</a:t>
            </a:r>
          </a:p>
          <a:p>
            <a:pPr lvl="3"/>
            <a:r>
              <a:rPr lang="en-US" altLang="en-US" b="0" dirty="0"/>
              <a:t>Security questions</a:t>
            </a:r>
          </a:p>
          <a:p>
            <a:pPr lvl="2"/>
            <a:r>
              <a:rPr lang="en-US" altLang="en-US" dirty="0"/>
              <a:t>Single sign-on</a:t>
            </a:r>
            <a:endParaRPr lang="en-US" altLang="en-US" b="0" dirty="0"/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>
            <a:normAutofit fontScale="70000" lnSpcReduction="20000"/>
          </a:bodyPr>
          <a:lstStyle/>
          <a:p>
            <a:pPr lvl="1"/>
            <a:r>
              <a:rPr lang="en-US" dirty="0"/>
              <a:t>Authorization</a:t>
            </a:r>
          </a:p>
          <a:p>
            <a:pPr lvl="2"/>
            <a:r>
              <a:rPr lang="en-US" dirty="0"/>
              <a:t>Permissions</a:t>
            </a:r>
          </a:p>
          <a:p>
            <a:pPr lvl="2"/>
            <a:r>
              <a:rPr lang="en-US" dirty="0"/>
              <a:t>Least privilege model</a:t>
            </a:r>
          </a:p>
          <a:p>
            <a:pPr lvl="2"/>
            <a:r>
              <a:rPr lang="en-US" dirty="0"/>
              <a:t>Role-based user access</a:t>
            </a:r>
          </a:p>
          <a:p>
            <a:pPr lvl="3"/>
            <a:r>
              <a:rPr lang="en-US" dirty="0"/>
              <a:t>User account types</a:t>
            </a:r>
          </a:p>
          <a:p>
            <a:pPr lvl="2"/>
            <a:r>
              <a:rPr lang="en-US" dirty="0"/>
              <a:t>Rule-based user access</a:t>
            </a:r>
          </a:p>
          <a:p>
            <a:pPr lvl="2"/>
            <a:r>
              <a:rPr lang="en-US" dirty="0"/>
              <a:t>Mandatory access controls</a:t>
            </a:r>
          </a:p>
          <a:p>
            <a:pPr lvl="2"/>
            <a:r>
              <a:rPr lang="en-US" dirty="0"/>
              <a:t>Discretionary access controls</a:t>
            </a:r>
          </a:p>
          <a:p>
            <a:pPr lvl="1"/>
            <a:r>
              <a:rPr lang="en-US" dirty="0"/>
              <a:t>Accounting</a:t>
            </a:r>
          </a:p>
          <a:p>
            <a:pPr lvl="2"/>
            <a:r>
              <a:rPr lang="en-US" dirty="0"/>
              <a:t>Logs</a:t>
            </a:r>
          </a:p>
          <a:p>
            <a:pPr lvl="2"/>
            <a:r>
              <a:rPr lang="en-US" dirty="0"/>
              <a:t>Tracking</a:t>
            </a:r>
          </a:p>
          <a:p>
            <a:pPr lvl="2"/>
            <a:r>
              <a:rPr lang="en-US" dirty="0"/>
              <a:t>Web browser history</a:t>
            </a:r>
          </a:p>
          <a:p>
            <a:pPr lvl="1"/>
            <a:r>
              <a:rPr lang="en-US" dirty="0"/>
              <a:t>Non-repudiation</a:t>
            </a:r>
          </a:p>
          <a:p>
            <a:pPr lvl="2"/>
            <a:r>
              <a:rPr lang="en-US" dirty="0"/>
              <a:t>Video</a:t>
            </a:r>
          </a:p>
          <a:p>
            <a:pPr lvl="2"/>
            <a:r>
              <a:rPr lang="en-US" dirty="0"/>
              <a:t>Biometrics</a:t>
            </a:r>
          </a:p>
          <a:p>
            <a:pPr lvl="2"/>
            <a:r>
              <a:rPr lang="en-US" dirty="0"/>
              <a:t>Signature</a:t>
            </a:r>
          </a:p>
          <a:p>
            <a:pPr lvl="2"/>
            <a:r>
              <a:rPr lang="en-US" dirty="0"/>
              <a:t>Receipt</a:t>
            </a:r>
          </a:p>
        </p:txBody>
      </p:sp>
    </p:spTree>
    <p:extLst>
      <p:ext uri="{BB962C8B-B14F-4D97-AF65-F5344CB8AC3E}">
        <p14:creationId xmlns:p14="http://schemas.microsoft.com/office/powerpoint/2010/main" val="20590318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Understanding Hackers and Motives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Stealing passwords or personal information</a:t>
            </a:r>
          </a:p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Gaining remote access to a server or an operating system</a:t>
            </a:r>
          </a:p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Logging in locally and stealing data </a:t>
            </a:r>
          </a:p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Changing a website’s content </a:t>
            </a:r>
          </a:p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Gaining access to the contents of a database (perhaps one that contains passwords or credit card information)</a:t>
            </a:r>
          </a:p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Surreptitiously analyzing network traffic</a:t>
            </a:r>
          </a:p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Installing software designed to cause harm or steal data</a:t>
            </a:r>
          </a:p>
          <a:p>
            <a:pPr lvl="0"/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Creating a condition in which a computer or network no longer works well </a:t>
            </a:r>
          </a:p>
          <a:p>
            <a:r>
              <a:rPr lang="en-US" sz="3200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Modifying existing software so that it no longer performs as it should or so that it secretly does harmful things in addition to its usual activity</a:t>
            </a:r>
          </a:p>
        </p:txBody>
      </p:sp>
    </p:spTree>
    <p:extLst>
      <p:ext uri="{BB962C8B-B14F-4D97-AF65-F5344CB8AC3E}">
        <p14:creationId xmlns:p14="http://schemas.microsoft.com/office/powerpoint/2010/main" val="19267207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Value of Data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Data as a driver of business decisions</a:t>
            </a:r>
          </a:p>
          <a:p>
            <a:r>
              <a:rPr lang="en-US" dirty="0"/>
              <a:t>Intellectual property</a:t>
            </a:r>
          </a:p>
          <a:p>
            <a:pPr lvl="1"/>
            <a:r>
              <a:rPr lang="en-US" dirty="0"/>
              <a:t>Trademarks</a:t>
            </a:r>
          </a:p>
          <a:p>
            <a:pPr lvl="1"/>
            <a:r>
              <a:rPr lang="en-US" dirty="0"/>
              <a:t>Copyright</a:t>
            </a:r>
          </a:p>
          <a:p>
            <a:pPr lvl="1"/>
            <a:r>
              <a:rPr lang="en-US" dirty="0"/>
              <a:t>Patents</a:t>
            </a:r>
          </a:p>
          <a:p>
            <a:r>
              <a:rPr lang="en-US" dirty="0"/>
              <a:t>Digital products</a:t>
            </a:r>
          </a:p>
        </p:txBody>
      </p:sp>
    </p:spTree>
    <p:extLst>
      <p:ext uri="{BB962C8B-B14F-4D97-AF65-F5344CB8AC3E}">
        <p14:creationId xmlns:p14="http://schemas.microsoft.com/office/powerpoint/2010/main" val="698314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>Understanding Security Threats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CIA triad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2219793"/>
            <a:ext cx="4267200" cy="44481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383477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Confidentiality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Snooping</a:t>
            </a:r>
          </a:p>
          <a:p>
            <a:r>
              <a:rPr lang="en-US" dirty="0"/>
              <a:t>Eavesdropping</a:t>
            </a:r>
          </a:p>
          <a:p>
            <a:r>
              <a:rPr lang="en-US" dirty="0"/>
              <a:t>Wiretapping</a:t>
            </a:r>
          </a:p>
          <a:p>
            <a:r>
              <a:rPr lang="en-US" dirty="0"/>
              <a:t>Social Engineering</a:t>
            </a:r>
          </a:p>
          <a:p>
            <a:pPr lvl="1"/>
            <a:r>
              <a:rPr lang="en-US" dirty="0"/>
              <a:t>Phishing</a:t>
            </a:r>
          </a:p>
          <a:p>
            <a:pPr lvl="1"/>
            <a:r>
              <a:rPr lang="en-US" dirty="0"/>
              <a:t>Shoulder surfing</a:t>
            </a:r>
          </a:p>
          <a:p>
            <a:r>
              <a:rPr lang="en-US" dirty="0"/>
              <a:t>Dumpster diving</a:t>
            </a:r>
          </a:p>
        </p:txBody>
      </p:sp>
    </p:spTree>
    <p:extLst>
      <p:ext uri="{BB962C8B-B14F-4D97-AF65-F5344CB8AC3E}">
        <p14:creationId xmlns:p14="http://schemas.microsoft.com/office/powerpoint/2010/main" val="19699207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Integrity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Man-in-the-middle attack</a:t>
            </a:r>
          </a:p>
          <a:p>
            <a:endParaRPr lang="en-US" dirty="0"/>
          </a:p>
          <a:p>
            <a:r>
              <a:rPr lang="en-US" dirty="0"/>
              <a:t>Replay attack</a:t>
            </a:r>
          </a:p>
          <a:p>
            <a:endParaRPr lang="en-US" dirty="0"/>
          </a:p>
          <a:p>
            <a:r>
              <a:rPr lang="en-US" dirty="0"/>
              <a:t>Impersonation</a:t>
            </a:r>
          </a:p>
          <a:p>
            <a:endParaRPr lang="en-US" dirty="0"/>
          </a:p>
          <a:p>
            <a:r>
              <a:rPr lang="en-US" dirty="0"/>
              <a:t>Unauthorized information alteration</a:t>
            </a:r>
          </a:p>
        </p:txBody>
      </p:sp>
    </p:spTree>
    <p:extLst>
      <p:ext uri="{BB962C8B-B14F-4D97-AF65-F5344CB8AC3E}">
        <p14:creationId xmlns:p14="http://schemas.microsoft.com/office/powerpoint/2010/main" val="33044187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Availability Concerns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Denying service</a:t>
            </a:r>
          </a:p>
          <a:p>
            <a:endParaRPr lang="en-US" dirty="0"/>
          </a:p>
          <a:p>
            <a:r>
              <a:rPr lang="en-US" dirty="0"/>
              <a:t>Hardware concerns</a:t>
            </a:r>
          </a:p>
          <a:p>
            <a:pPr lvl="1"/>
            <a:r>
              <a:rPr lang="en-US" dirty="0"/>
              <a:t>Hardware damage</a:t>
            </a:r>
          </a:p>
          <a:p>
            <a:pPr lvl="1"/>
            <a:r>
              <a:rPr lang="en-US" dirty="0"/>
              <a:t>Hardware theft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701057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681</TotalTime>
  <Words>419</Words>
  <Application>Microsoft Office PowerPoint</Application>
  <PresentationFormat>On-screen Show (4:3)</PresentationFormat>
  <Paragraphs>151</Paragraphs>
  <Slides>14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Arial</vt:lpstr>
      <vt:lpstr>Calibri</vt:lpstr>
      <vt:lpstr>Times New Roman</vt:lpstr>
      <vt:lpstr>Office Theme</vt:lpstr>
      <vt:lpstr>CompTIA IT Fundamentals Study Guide (FC0-U61)</vt:lpstr>
      <vt:lpstr>Chapter 9: Security Concepts and Threats</vt:lpstr>
      <vt:lpstr>Chapter 9: Security Concepts and Threats (con’t.)</vt:lpstr>
      <vt:lpstr>Understanding Hackers and Motives</vt:lpstr>
      <vt:lpstr>The Value of Data</vt:lpstr>
      <vt:lpstr>Understanding Security Threats</vt:lpstr>
      <vt:lpstr>Confidentiality Concerns</vt:lpstr>
      <vt:lpstr>Integrity Concerns</vt:lpstr>
      <vt:lpstr>Availability Concerns</vt:lpstr>
      <vt:lpstr>Software-Based Security Threats</vt:lpstr>
      <vt:lpstr>Understanding Access Control</vt:lpstr>
      <vt:lpstr>Authentication</vt:lpstr>
      <vt:lpstr>Authorization</vt:lpstr>
      <vt:lpstr>Accounting</vt:lpstr>
    </vt:vector>
  </TitlesOfParts>
  <Company>John Wiley and Sons,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O'Brien, Connor - San Francisco</dc:creator>
  <cp:lastModifiedBy>Kenneth Jones</cp:lastModifiedBy>
  <cp:revision>61</cp:revision>
  <dcterms:created xsi:type="dcterms:W3CDTF">2013-06-05T20:52:46Z</dcterms:created>
  <dcterms:modified xsi:type="dcterms:W3CDTF">2021-07-06T16:22:23Z</dcterms:modified>
</cp:coreProperties>
</file>