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0"/>
  </p:notesMasterIdLst>
  <p:handoutMasterIdLst>
    <p:handoutMasterId r:id="rId3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3" r:id="rId27"/>
    <p:sldId id="281"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421" autoAdjust="0"/>
  </p:normalViewPr>
  <p:slideViewPr>
    <p:cSldViewPr snapToGrid="0">
      <p:cViewPr varScale="1">
        <p:scale>
          <a:sx n="83" d="100"/>
          <a:sy n="83" d="100"/>
        </p:scale>
        <p:origin x="686"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3BDF25-AB23-408E-B267-0633FE379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D6F6D-FE24-4DFE-B2C2-695F46570D3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5609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0555FA-AB34-41D4-AED0-45188DE80F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160426-2297-43B6-AB53-4EF6BAE658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964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547502-031A-418A-8A34-0D220CFBB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51436F-92D2-45F5-9DC9-422C3C1CCE7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6799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8635C-4DEC-46FC-8013-9C13AD2FA8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05EDB-8A37-451A-B2E9-141667D2631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21944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C386B4-F600-4D32-B49D-15253C7B01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84535E-D82D-4581-8E3C-671AC1E309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53809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109BA3F-4191-496C-BD94-58B2A715C37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0986AC0-2F41-4428-9DC1-1E57E82FC93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79716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5AC0E3-E28D-4313-9914-560633B4C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6D5FE-E1A8-42E3-AA9D-EB4154E801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38414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70E1E0-1B94-4C6E-8E09-138988B97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40C92-30B8-4D0D-A962-75355591B9F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03823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D17D4-36A5-4D92-8EDD-44F61F2340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300DE-9ECC-4A53-9E42-8061404C600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90218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48F38-7B3C-4861-9579-38212924B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F1D0A-1ED4-4495-8486-260CC95DDB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40771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6B308-F8FD-4C0C-9B65-9771959B65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566A54-8138-4D9A-AD9F-D048A6502EA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69680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dirty="0"/>
          </a:p>
        </p:txBody>
      </p:sp>
      <p:sp>
        <p:nvSpPr>
          <p:cNvPr id="4" name="Slide Image Placeholder 3">
            <a:extLst>
              <a:ext uri="{FF2B5EF4-FFF2-40B4-BE49-F238E27FC236}">
                <a16:creationId xmlns:a16="http://schemas.microsoft.com/office/drawing/2014/main" id="{FA036056-7C5C-441A-B283-214CD052CC74}"/>
              </a:ext>
            </a:extLst>
          </p:cNvPr>
          <p:cNvSpPr>
            <a:spLocks noGrp="1" noRot="1" noChangeAspect="1"/>
          </p:cNvSpPr>
          <p:nvPr>
            <p:ph type="sldImg"/>
          </p:nvPr>
        </p:nvSpPr>
        <p:spPr/>
      </p:sp>
    </p:spTree>
    <p:extLst>
      <p:ext uri="{BB962C8B-B14F-4D97-AF65-F5344CB8AC3E}">
        <p14:creationId xmlns:p14="http://schemas.microsoft.com/office/powerpoint/2010/main" val="4228056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A7F698-FBDA-405C-9306-91F989C83F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05FA3-B745-4E50-8CCC-EA77D0D12FA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4387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02364-F0F4-4593-B907-1EEF52B59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58FE26-ECC4-4667-87E5-BEBDBA04908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87720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5F4D35-37F0-425D-A10B-98C5D05014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247A2B-D62D-492D-B84D-41072A9A42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33100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0C581-E898-4F9C-8994-CD458E95AA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F434EA-BB5A-4F34-AE7C-ABD4C65514C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062816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ED5BD-98C1-4736-B15C-237C9119C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529B4F-CCDE-4880-9AC4-384E7292E0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10739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3A72BC3-3760-42DB-BCDA-F73C61EC5CE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86369DB-D365-48FC-B3D9-AEB109DB389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53055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85FEB22-AF17-4732-AA42-96E96F47581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A5BB443-DCA8-48F7-874F-532401E4C0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162492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a directly connected route? </a:t>
            </a:r>
            <a:r>
              <a:rPr lang="en-GB" dirty="0"/>
              <a:t>A host or subnet connected to one of the router's interfaces.</a:t>
            </a:r>
            <a:endParaRPr lang="en-US" b="0" dirty="0"/>
          </a:p>
          <a:p>
            <a:pPr lvl="1"/>
            <a:r>
              <a:rPr lang="en-GB" b="0" dirty="0"/>
              <a:t>An entry in a routing table will list the destination network address and netmask plus a gateway and metrics. What other piece of information is required? </a:t>
            </a:r>
            <a:r>
              <a:rPr lang="en-GB" dirty="0"/>
              <a:t>Interface - the local port used to route to the destination.</a:t>
            </a:r>
            <a:endParaRPr lang="en-US" b="0" dirty="0"/>
          </a:p>
          <a:p>
            <a:pPr lvl="1"/>
            <a:r>
              <a:rPr lang="en-GB" b="0" dirty="0"/>
              <a:t>If a routing protocol carries a subnet mask field for route updates, what feature of IP routing does the routing protocol support? </a:t>
            </a:r>
            <a:r>
              <a:rPr lang="en-GB" dirty="0"/>
              <a:t>Classless addressing (subnetting and supernetting).</a:t>
            </a:r>
            <a:endParaRPr lang="en-US" b="0" dirty="0"/>
          </a:p>
          <a:p>
            <a:pPr lvl="1"/>
            <a:r>
              <a:rPr lang="en-GB" b="0" dirty="0"/>
              <a:t>True or false? A router would normally have more than one network interface. </a:t>
            </a:r>
            <a:r>
              <a:rPr lang="en-GB" dirty="0"/>
              <a:t>True. Routers with a single interface (a "router on a stick") might be used to route between VLANs though.</a:t>
            </a:r>
            <a:endParaRPr lang="en-US" b="0" dirty="0"/>
          </a:p>
          <a:p>
            <a:pPr lvl="1"/>
            <a:r>
              <a:rPr lang="en-GB" b="0" dirty="0"/>
              <a:t>What does it mean if a routing protocol converges to a steady state quickly? </a:t>
            </a:r>
            <a:r>
              <a:rPr lang="en-GB" dirty="0"/>
              <a:t>Changes to the network topology are propagated between routers quickly. This makes the network quicker and more reliable.</a:t>
            </a:r>
            <a:endParaRPr lang="en-US" b="0" dirty="0"/>
          </a:p>
          <a:p>
            <a:pPr lvl="1"/>
            <a:r>
              <a:rPr lang="en-GB" b="0" dirty="0"/>
              <a:t>Which general class of dynamic routing protocol provides the best convergence performance? </a:t>
            </a:r>
            <a:r>
              <a:rPr lang="en-GB" dirty="0"/>
              <a:t>Link-state.</a:t>
            </a:r>
            <a:endParaRPr lang="en-US" b="0" dirty="0"/>
          </a:p>
          <a:p>
            <a:pPr lvl="1"/>
            <a:r>
              <a:rPr lang="en-GB" b="0" dirty="0"/>
              <a:t>What routing metric might you prioritize for a VoIP application? </a:t>
            </a:r>
            <a:r>
              <a:rPr lang="en-GB" dirty="0"/>
              <a:t>Latency (minimizing delay) is important.</a:t>
            </a:r>
            <a:endParaRPr lang="en-US" b="0" dirty="0"/>
          </a:p>
          <a:p>
            <a:pPr lvl="1"/>
            <a:r>
              <a:rPr lang="en-GB" b="0" dirty="0"/>
              <a:t>What is an ASN and how does it assist route aggregation? </a:t>
            </a:r>
            <a:r>
              <a:rPr lang="en-GB" dirty="0"/>
              <a:t>An Autonomous System Number (ASN) identifies a group of network prefixes under the administrative control of a single entity (such as an ISP). The AS can be advertised to other AS through a single prefix (route aggregation), hiding the complexity of the internal network from other autonomous systems.</a:t>
            </a:r>
            <a:endParaRPr lang="en-US" b="0" dirty="0"/>
          </a:p>
          <a:p>
            <a:pPr lvl="1"/>
            <a:r>
              <a:rPr lang="en-GB" b="0" dirty="0"/>
              <a:t>When might an Administrative Distance metric be factored into routing decisions? </a:t>
            </a:r>
            <a:r>
              <a:rPr lang="en-GB" dirty="0"/>
              <a:t>When a router obtains routes from multiple different routing protocols the AD metric is an index of routing protocol reliability.</a:t>
            </a:r>
            <a:endParaRPr lang="en-US" b="0" dirty="0"/>
          </a:p>
          <a:p>
            <a:pPr lvl="1"/>
            <a:r>
              <a:rPr lang="en-GB" b="0" dirty="0"/>
              <a:t>What is the purpose of HSRP and VRRP? </a:t>
            </a:r>
            <a:r>
              <a:rPr lang="en-GB" dirty="0"/>
              <a:t>Hot Standby Router Protocol (HSRP) and Virtual Router Redundancy Protocol (VRRP) allow multiple physical router appliances to act as the same logical router, providing redundancy, load balancing, and failover.</a:t>
            </a:r>
            <a:endParaRPr lang="en-US" b="0" dirty="0"/>
          </a:p>
          <a:p>
            <a:pPr lvl="1"/>
            <a:r>
              <a:rPr lang="en-GB" b="0" dirty="0"/>
              <a:t>How would you view the routing table on a Linux PC? </a:t>
            </a:r>
            <a:r>
              <a:rPr lang="en-GB" dirty="0"/>
              <a:t>Just enter "route" without any other parameters.</a:t>
            </a:r>
            <a:endParaRPr lang="en-US" b="0" dirty="0"/>
          </a:p>
          <a:p>
            <a:pPr lvl="1"/>
            <a:r>
              <a:rPr lang="en-GB" b="0" dirty="0"/>
              <a:t>If you receive a "Request timed out" error message when using ping, what would you attempt next? </a:t>
            </a:r>
            <a:r>
              <a:rPr lang="en-GB" dirty="0"/>
              <a:t>Use tracert to try to identify the routing problem.</a:t>
            </a:r>
            <a:endParaRPr lang="en-US" b="0" dirty="0"/>
          </a:p>
          <a:p>
            <a:pPr lvl="1"/>
            <a:r>
              <a:rPr lang="en-GB" b="0" dirty="0"/>
              <a:t>What tool(s) could you use to measure link statistics over time? </a:t>
            </a:r>
            <a:r>
              <a:rPr lang="en-GB" dirty="0"/>
              <a:t>pathping or mtr.</a:t>
            </a:r>
            <a:endParaRPr lang="en-US" b="0" dirty="0"/>
          </a:p>
          <a:p>
            <a:pPr lvl="1"/>
            <a:r>
              <a:rPr lang="en-GB" b="0" dirty="0"/>
              <a:t>What is a looking glass site? </a:t>
            </a:r>
            <a:r>
              <a:rPr lang="en-GB" dirty="0"/>
              <a:t>A server allowing third parties to inspect the routing infrastructure of an autonomous system, assisting </a:t>
            </a:r>
            <a:r>
              <a:rPr lang="en-GB"/>
              <a:t>troubleshooting.</a:t>
            </a:r>
            <a:endParaRPr lang="en-US" b="0"/>
          </a:p>
        </p:txBody>
      </p:sp>
      <p:sp>
        <p:nvSpPr>
          <p:cNvPr id="5" name="Slide Image Placeholder 4">
            <a:extLst>
              <a:ext uri="{FF2B5EF4-FFF2-40B4-BE49-F238E27FC236}">
                <a16:creationId xmlns:a16="http://schemas.microsoft.com/office/drawing/2014/main" id="{F94C8855-0AB7-4CDD-9991-A5D054885695}"/>
              </a:ext>
            </a:extLst>
          </p:cNvPr>
          <p:cNvSpPr>
            <a:spLocks noGrp="1" noRot="1" noChangeAspect="1"/>
          </p:cNvSpPr>
          <p:nvPr>
            <p:ph type="sldImg"/>
          </p:nvPr>
        </p:nvSpPr>
        <p:spPr/>
      </p:sp>
    </p:spTree>
    <p:extLst>
      <p:ext uri="{BB962C8B-B14F-4D97-AF65-F5344CB8AC3E}">
        <p14:creationId xmlns:p14="http://schemas.microsoft.com/office/powerpoint/2010/main" val="2118042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E10DE-71C5-429A-9952-08DBB9984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F5C626-76D7-47C6-B5BD-AB42AAD59366}"/>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1288093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4C7D7-DE05-4664-95D6-6D62316EC9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4527FD-A03D-463D-9D0E-9B0670F1DF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45285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D033D-4711-49AF-9EDB-39266D915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69A1C-7FA7-454C-9462-F672A0AA606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78733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68E9866-0130-4302-BC76-A3666C4EE73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A41785F-2976-4D7B-A088-212037C960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42278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94967E6-34F3-47DA-BA6E-869E625E7A7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2174A69-55C6-4587-93F8-21C7F57E3A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9763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68C2CEC-A367-49CC-87C4-CF780608C7A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65C052E-08ED-41AF-B170-A480126FDC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33159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4F89FB8-E782-4446-9BF4-B98BEE4B8DF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55697C3-58DF-4B6D-B330-CB1318C69E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12498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D21BB-DBFC-4531-96E1-31E82F6F58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083264-EF20-4030-95EA-54554166585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10958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cenario">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Scenario</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12235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3.1 Routing</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91" r:id="rId14"/>
    <p:sldLayoutId id="2147483689" r:id="rId15"/>
    <p:sldLayoutId id="2147483690" r:id="rId16"/>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a:xfrm>
            <a:off x="0" y="3719945"/>
            <a:ext cx="12192000" cy="685800"/>
          </a:xfrm>
        </p:spPr>
        <p:txBody>
          <a:bodyPr/>
          <a:lstStyle/>
          <a:p>
            <a:r>
              <a:rPr lang="en-US" altLang="en-US" noProof="0" dirty="0"/>
              <a:t>3.1 Routing</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3036549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a:t>Learned Routes</a:t>
            </a:r>
            <a:endParaRPr lang="en-US" altLang="en-US" noProof="0" dirty="0"/>
          </a:p>
        </p:txBody>
      </p:sp>
      <p:sp>
        <p:nvSpPr>
          <p:cNvPr id="11268" name="Content Placeholder 3"/>
          <p:cNvSpPr>
            <a:spLocks noGrp="1"/>
          </p:cNvSpPr>
          <p:nvPr>
            <p:ph sz="half" idx="1"/>
          </p:nvPr>
        </p:nvSpPr>
        <p:spPr/>
        <p:txBody>
          <a:bodyPr>
            <a:normAutofit fontScale="62500" lnSpcReduction="20000"/>
          </a:bodyPr>
          <a:lstStyle/>
          <a:p>
            <a:r>
              <a:rPr lang="en-US" altLang="en-US" noProof="0" dirty="0"/>
              <a:t>Hierarchical</a:t>
            </a:r>
          </a:p>
          <a:p>
            <a:pPr lvl="1"/>
            <a:r>
              <a:rPr lang="en-US" altLang="en-US" dirty="0"/>
              <a:t>Organize routers in domains</a:t>
            </a:r>
          </a:p>
          <a:p>
            <a:pPr lvl="1"/>
            <a:r>
              <a:rPr lang="en-US" altLang="en-US" dirty="0"/>
              <a:t>Backbone/border routers communicate between domains</a:t>
            </a:r>
          </a:p>
          <a:p>
            <a:pPr lvl="1"/>
            <a:r>
              <a:rPr lang="en-US" altLang="en-US" noProof="0" dirty="0"/>
              <a:t>Internal routers can only communicate within a domain or out of a domain via a backbone router</a:t>
            </a:r>
          </a:p>
          <a:p>
            <a:pPr lvl="1"/>
            <a:r>
              <a:rPr lang="en-US" altLang="en-US" dirty="0"/>
              <a:t>Supports route summarization</a:t>
            </a:r>
          </a:p>
          <a:p>
            <a:r>
              <a:rPr lang="en-US" altLang="en-US" noProof="0" dirty="0"/>
              <a:t>Distance-vector</a:t>
            </a:r>
          </a:p>
          <a:p>
            <a:pPr lvl="1"/>
            <a:r>
              <a:rPr lang="en-US" altLang="en-US" dirty="0"/>
              <a:t>Propagate entire routing table</a:t>
            </a:r>
          </a:p>
          <a:p>
            <a:pPr lvl="1"/>
            <a:r>
              <a:rPr lang="en-US" altLang="en-US" noProof="0" dirty="0"/>
              <a:t>Slower</a:t>
            </a:r>
            <a:r>
              <a:rPr lang="en-US" altLang="en-US" dirty="0"/>
              <a:t> convergence</a:t>
            </a:r>
          </a:p>
          <a:p>
            <a:pPr lvl="1"/>
            <a:endParaRPr lang="en-US" altLang="en-US" noProof="0" dirty="0"/>
          </a:p>
          <a:p>
            <a:endParaRPr lang="en-US" altLang="en-US" dirty="0"/>
          </a:p>
          <a:p>
            <a:pPr lvl="1"/>
            <a:endParaRPr lang="en-US" altLang="en-US" noProof="0" dirty="0"/>
          </a:p>
        </p:txBody>
      </p:sp>
      <p:sp>
        <p:nvSpPr>
          <p:cNvPr id="4" name="Content Placeholder 3">
            <a:extLst>
              <a:ext uri="{FF2B5EF4-FFF2-40B4-BE49-F238E27FC236}">
                <a16:creationId xmlns:a16="http://schemas.microsoft.com/office/drawing/2014/main" id="{C538F1D2-1D07-4720-96AE-9EB42DA5244B}"/>
              </a:ext>
            </a:extLst>
          </p:cNvPr>
          <p:cNvSpPr>
            <a:spLocks noGrp="1"/>
          </p:cNvSpPr>
          <p:nvPr>
            <p:ph sz="half" idx="2"/>
          </p:nvPr>
        </p:nvSpPr>
        <p:spPr/>
        <p:txBody>
          <a:bodyPr>
            <a:normAutofit fontScale="62500" lnSpcReduction="20000"/>
          </a:bodyPr>
          <a:lstStyle/>
          <a:p>
            <a:r>
              <a:rPr lang="en-US" altLang="en-US" dirty="0"/>
              <a:t>Flat</a:t>
            </a:r>
          </a:p>
          <a:p>
            <a:pPr lvl="1"/>
            <a:r>
              <a:rPr lang="en-US" altLang="en-US" dirty="0"/>
              <a:t>All routers are peers of one another</a:t>
            </a:r>
          </a:p>
          <a:p>
            <a:pPr lvl="1"/>
            <a:r>
              <a:rPr lang="en-US" altLang="en-US" dirty="0"/>
              <a:t>Each network ID requires a separate routing table entry</a:t>
            </a:r>
          </a:p>
          <a:p>
            <a:pPr marL="457200" lvl="1" indent="0">
              <a:buNone/>
            </a:pPr>
            <a:br>
              <a:rPr lang="en-US" altLang="en-US" dirty="0"/>
            </a:br>
            <a:br>
              <a:rPr lang="en-US" altLang="en-US" dirty="0"/>
            </a:br>
            <a:endParaRPr lang="en-US" altLang="en-US" dirty="0"/>
          </a:p>
          <a:p>
            <a:pPr lvl="1"/>
            <a:endParaRPr lang="en-US" altLang="en-US" dirty="0"/>
          </a:p>
          <a:p>
            <a:r>
              <a:rPr lang="en-US" altLang="en-US" dirty="0"/>
              <a:t>Link-state</a:t>
            </a:r>
          </a:p>
          <a:p>
            <a:pPr lvl="1"/>
            <a:r>
              <a:rPr lang="en-US" altLang="en-US" dirty="0"/>
              <a:t>Propagate updates to routing table only</a:t>
            </a:r>
          </a:p>
          <a:p>
            <a:pPr lvl="1"/>
            <a:r>
              <a:rPr lang="en-US" altLang="en-US" dirty="0"/>
              <a:t>Faster convergence and better support for larger networks</a:t>
            </a:r>
          </a:p>
          <a:p>
            <a:pPr lvl="1"/>
            <a:r>
              <a:rPr lang="en-US" altLang="en-US" dirty="0"/>
              <a:t>Require more advanced hardware</a:t>
            </a:r>
          </a:p>
          <a:p>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158</a:t>
            </a:r>
          </a:p>
        </p:txBody>
      </p:sp>
    </p:spTree>
    <p:extLst>
      <p:ext uri="{BB962C8B-B14F-4D97-AF65-F5344CB8AC3E}">
        <p14:creationId xmlns:p14="http://schemas.microsoft.com/office/powerpoint/2010/main" val="1027371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77500" lnSpcReduction="20000"/>
          </a:bodyPr>
          <a:lstStyle/>
          <a:p>
            <a:r>
              <a:rPr lang="en-US" noProof="0" dirty="0"/>
              <a:t>Convergence</a:t>
            </a:r>
          </a:p>
          <a:p>
            <a:r>
              <a:rPr lang="en-US" noProof="0" dirty="0"/>
              <a:t>Path length (distance/hop count)</a:t>
            </a:r>
          </a:p>
          <a:p>
            <a:r>
              <a:rPr lang="en-US" noProof="0" dirty="0"/>
              <a:t>Reliability</a:t>
            </a:r>
          </a:p>
          <a:p>
            <a:r>
              <a:rPr lang="en-US" noProof="0" dirty="0"/>
              <a:t>Latency (delay)</a:t>
            </a:r>
          </a:p>
          <a:p>
            <a:r>
              <a:rPr lang="en-US" noProof="0" dirty="0"/>
              <a:t>Bandwidth</a:t>
            </a:r>
          </a:p>
          <a:p>
            <a:r>
              <a:rPr lang="en-US" noProof="0" dirty="0"/>
              <a:t>Load (link utilization)</a:t>
            </a:r>
          </a:p>
          <a:p>
            <a:r>
              <a:rPr lang="en-US" noProof="0" dirty="0"/>
              <a:t>MTU (Maximum Transmission Unit) </a:t>
            </a:r>
          </a:p>
          <a:p>
            <a:r>
              <a:rPr lang="en-US" noProof="0" dirty="0"/>
              <a:t>Price/costs</a:t>
            </a:r>
          </a:p>
        </p:txBody>
      </p:sp>
      <p:sp>
        <p:nvSpPr>
          <p:cNvPr id="12290" name="Title 1"/>
          <p:cNvSpPr>
            <a:spLocks noGrp="1"/>
          </p:cNvSpPr>
          <p:nvPr>
            <p:ph type="title"/>
          </p:nvPr>
        </p:nvSpPr>
        <p:spPr/>
        <p:txBody>
          <a:bodyPr/>
          <a:lstStyle/>
          <a:p>
            <a:r>
              <a:rPr lang="en-US" altLang="en-US" noProof="0"/>
              <a:t>Routing Metrics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159</a:t>
            </a:r>
          </a:p>
        </p:txBody>
      </p:sp>
    </p:spTree>
    <p:extLst>
      <p:ext uri="{BB962C8B-B14F-4D97-AF65-F5344CB8AC3E}">
        <p14:creationId xmlns:p14="http://schemas.microsoft.com/office/powerpoint/2010/main" val="1623359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1648523" y="1442346"/>
            <a:ext cx="8864791" cy="4522582"/>
          </a:xfrm>
        </p:spPr>
      </p:pic>
      <p:sp>
        <p:nvSpPr>
          <p:cNvPr id="3" name="Title 2"/>
          <p:cNvSpPr>
            <a:spLocks noGrp="1"/>
          </p:cNvSpPr>
          <p:nvPr>
            <p:ph type="title"/>
          </p:nvPr>
        </p:nvSpPr>
        <p:spPr/>
        <p:txBody>
          <a:bodyPr/>
          <a:lstStyle/>
          <a:p>
            <a:r>
              <a:rPr lang="en-US"/>
              <a:t>Dynamic Routing Protocols</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160</a:t>
            </a:r>
          </a:p>
        </p:txBody>
      </p:sp>
    </p:spTree>
    <p:extLst>
      <p:ext uri="{BB962C8B-B14F-4D97-AF65-F5344CB8AC3E}">
        <p14:creationId xmlns:p14="http://schemas.microsoft.com/office/powerpoint/2010/main" val="658372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p:txBody>
          <a:bodyPr>
            <a:normAutofit lnSpcReduction="10000"/>
          </a:bodyPr>
          <a:lstStyle/>
          <a:p>
            <a:r>
              <a:rPr lang="en-US" altLang="en-US" noProof="0" dirty="0"/>
              <a:t>Distance-vector</a:t>
            </a:r>
          </a:p>
          <a:p>
            <a:r>
              <a:rPr lang="en-US" altLang="en-US" noProof="0" dirty="0"/>
              <a:t>Interior Gateway Protocol</a:t>
            </a:r>
          </a:p>
          <a:p>
            <a:r>
              <a:rPr lang="en-US" altLang="en-US" noProof="0" dirty="0"/>
              <a:t>Simple/limited</a:t>
            </a:r>
          </a:p>
          <a:p>
            <a:r>
              <a:rPr lang="en-US" altLang="en-US" noProof="0" dirty="0"/>
              <a:t>RIPv2 supports classless addressing</a:t>
            </a:r>
          </a:p>
          <a:p>
            <a:r>
              <a:rPr lang="en-US" altLang="en-US" noProof="0" dirty="0"/>
              <a:t>RIPng supports IPv6</a:t>
            </a:r>
          </a:p>
          <a:p>
            <a:r>
              <a:rPr lang="en-US" altLang="en-US" noProof="0" dirty="0"/>
              <a:t>Runs over UDP on port 520 (521 for RIPng)</a:t>
            </a:r>
          </a:p>
        </p:txBody>
      </p:sp>
      <p:sp>
        <p:nvSpPr>
          <p:cNvPr id="11266" name="Title 1"/>
          <p:cNvSpPr>
            <a:spLocks noGrp="1"/>
          </p:cNvSpPr>
          <p:nvPr>
            <p:ph type="title"/>
          </p:nvPr>
        </p:nvSpPr>
        <p:spPr/>
        <p:txBody>
          <a:bodyPr/>
          <a:lstStyle/>
          <a:p>
            <a:r>
              <a:rPr lang="en-US" noProof="0"/>
              <a:t>Routing Information Protocol (RIP)</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161</a:t>
            </a:r>
          </a:p>
        </p:txBody>
      </p:sp>
    </p:spTree>
    <p:extLst>
      <p:ext uri="{BB962C8B-B14F-4D97-AF65-F5344CB8AC3E}">
        <p14:creationId xmlns:p14="http://schemas.microsoft.com/office/powerpoint/2010/main" val="2638398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a:t>Interior Gateway Protocol</a:t>
            </a:r>
          </a:p>
          <a:p>
            <a:r>
              <a:rPr lang="en-GB"/>
              <a:t>Advanced distance-vector</a:t>
            </a:r>
          </a:p>
          <a:p>
            <a:r>
              <a:rPr lang="en-GB"/>
              <a:t>More metrics than RIP</a:t>
            </a:r>
          </a:p>
          <a:p>
            <a:r>
              <a:rPr lang="en-GB"/>
              <a:t>Supports classless addressing</a:t>
            </a:r>
          </a:p>
          <a:p>
            <a:r>
              <a:rPr lang="en-GB"/>
              <a:t>Versions for IPv4 and IPv6</a:t>
            </a:r>
          </a:p>
          <a:p>
            <a:r>
              <a:rPr lang="en-GB"/>
              <a:t>Doesn’t use TCP or UDP but runs over IP directly (protocol #88)</a:t>
            </a:r>
            <a:endParaRPr lang="en-US"/>
          </a:p>
          <a:p>
            <a:endParaRPr lang="en-US" dirty="0"/>
          </a:p>
        </p:txBody>
      </p:sp>
      <p:sp>
        <p:nvSpPr>
          <p:cNvPr id="3" name="Title 2"/>
          <p:cNvSpPr>
            <a:spLocks noGrp="1"/>
          </p:cNvSpPr>
          <p:nvPr>
            <p:ph type="title"/>
          </p:nvPr>
        </p:nvSpPr>
        <p:spPr/>
        <p:txBody>
          <a:bodyPr/>
          <a:lstStyle/>
          <a:p>
            <a:r>
              <a:rPr lang="en-GB" sz="4400"/>
              <a:t>Enhanced Interior Gateway Routing Protocol (EIGRP)</a:t>
            </a:r>
            <a:endParaRPr lang="en-US" sz="4400" dirty="0"/>
          </a:p>
        </p:txBody>
      </p:sp>
      <p:sp>
        <p:nvSpPr>
          <p:cNvPr id="4" name="Footer Placeholder 3"/>
          <p:cNvSpPr>
            <a:spLocks noGrp="1"/>
          </p:cNvSpPr>
          <p:nvPr>
            <p:ph type="ftr" sz="quarter" idx="3"/>
          </p:nvPr>
        </p:nvSpPr>
        <p:spPr>
          <a:xfrm>
            <a:off x="0" y="6537325"/>
            <a:ext cx="12192000" cy="320675"/>
          </a:xfrm>
        </p:spPr>
        <p:txBody>
          <a:bodyPr/>
          <a:lstStyle/>
          <a:p>
            <a:r>
              <a:rPr lang="en-US"/>
              <a:t>3.1 Routing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161</a:t>
            </a:r>
          </a:p>
        </p:txBody>
      </p:sp>
    </p:spTree>
    <p:extLst>
      <p:ext uri="{BB962C8B-B14F-4D97-AF65-F5344CB8AC3E}">
        <p14:creationId xmlns:p14="http://schemas.microsoft.com/office/powerpoint/2010/main" val="1541612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noProof="0"/>
              <a:t>Open Shortest Path First (OSPF)</a:t>
            </a:r>
            <a:endParaRPr lang="en-US" altLang="en-US" noProof="0" dirty="0"/>
          </a:p>
        </p:txBody>
      </p:sp>
      <p:sp>
        <p:nvSpPr>
          <p:cNvPr id="14339" name="Content Placeholder 2"/>
          <p:cNvSpPr>
            <a:spLocks noGrp="1"/>
          </p:cNvSpPr>
          <p:nvPr>
            <p:ph sz="half" idx="1"/>
          </p:nvPr>
        </p:nvSpPr>
        <p:spPr/>
        <p:txBody>
          <a:bodyPr>
            <a:normAutofit fontScale="70000" lnSpcReduction="20000"/>
          </a:bodyPr>
          <a:lstStyle/>
          <a:p>
            <a:r>
              <a:rPr lang="en-US" noProof="0"/>
              <a:t>Link-state</a:t>
            </a:r>
          </a:p>
          <a:p>
            <a:r>
              <a:rPr lang="en-US" noProof="0"/>
              <a:t>Interior Gateway Protocol</a:t>
            </a:r>
          </a:p>
          <a:p>
            <a:r>
              <a:rPr lang="en-US" noProof="0"/>
              <a:t>Suited to complex private networks</a:t>
            </a:r>
          </a:p>
          <a:p>
            <a:r>
              <a:rPr lang="en-US" noProof="0"/>
              <a:t>Group related networks by area</a:t>
            </a:r>
          </a:p>
          <a:p>
            <a:r>
              <a:rPr lang="en-US" noProof="0"/>
              <a:t>Supports classless addressing</a:t>
            </a:r>
          </a:p>
          <a:p>
            <a:r>
              <a:rPr lang="en-GB"/>
              <a:t>Doesn’t use TCP or UDP but runs over IP directly (protocol #89)</a:t>
            </a:r>
            <a:endParaRPr lang="en-US" dirty="0"/>
          </a:p>
        </p:txBody>
      </p:sp>
      <p:pic>
        <p:nvPicPr>
          <p:cNvPr id="8" name="Content Placeholder 7" descr="Typical OSPF topology"/>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6229906" y="1841362"/>
            <a:ext cx="5732938" cy="3724552"/>
          </a:xfrm>
        </p:spPr>
      </p:pic>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162</a:t>
            </a:r>
          </a:p>
        </p:txBody>
      </p:sp>
    </p:spTree>
    <p:extLst>
      <p:ext uri="{BB962C8B-B14F-4D97-AF65-F5344CB8AC3E}">
        <p14:creationId xmlns:p14="http://schemas.microsoft.com/office/powerpoint/2010/main" val="2286334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fontScale="85000" lnSpcReduction="20000"/>
          </a:bodyPr>
          <a:lstStyle/>
          <a:p>
            <a:r>
              <a:rPr lang="en-US" noProof="0"/>
              <a:t>Classed as hybrid </a:t>
            </a:r>
            <a:r>
              <a:rPr lang="en-US" noProof="0" dirty="0"/>
              <a:t>or path vector</a:t>
            </a:r>
          </a:p>
          <a:p>
            <a:r>
              <a:rPr lang="en-US" noProof="0" dirty="0"/>
              <a:t>Usually deployed as an Exterior Gateway Protocol</a:t>
            </a:r>
          </a:p>
          <a:p>
            <a:r>
              <a:rPr lang="en-US" noProof="0" dirty="0"/>
              <a:t>Supports routing on the Internet</a:t>
            </a:r>
          </a:p>
          <a:p>
            <a:pPr lvl="1"/>
            <a:r>
              <a:rPr lang="en-US" noProof="0" dirty="0"/>
              <a:t>Autonomous Systems (AS) hide internal network complexity from Internet routers</a:t>
            </a:r>
          </a:p>
          <a:p>
            <a:pPr lvl="1"/>
            <a:r>
              <a:rPr lang="en-US" noProof="0" dirty="0"/>
              <a:t>Autonomous System Number (ASN)</a:t>
            </a:r>
          </a:p>
          <a:p>
            <a:pPr lvl="1"/>
            <a:r>
              <a:rPr lang="en-US" noProof="0" dirty="0"/>
              <a:t>BGP routers exchange AS path data between Autonomous Systems</a:t>
            </a:r>
          </a:p>
          <a:p>
            <a:r>
              <a:rPr lang="en-US" noProof="0" dirty="0"/>
              <a:t>Supports classless addressing</a:t>
            </a:r>
          </a:p>
          <a:p>
            <a:r>
              <a:rPr lang="en-US" noProof="0" dirty="0"/>
              <a:t>Runs over TCP on port 179</a:t>
            </a:r>
          </a:p>
        </p:txBody>
      </p:sp>
      <p:sp>
        <p:nvSpPr>
          <p:cNvPr id="16386" name="Title 1"/>
          <p:cNvSpPr>
            <a:spLocks noGrp="1"/>
          </p:cNvSpPr>
          <p:nvPr>
            <p:ph type="title"/>
          </p:nvPr>
        </p:nvSpPr>
        <p:spPr/>
        <p:txBody>
          <a:bodyPr/>
          <a:lstStyle/>
          <a:p>
            <a:r>
              <a:rPr lang="en-US" altLang="en-US" noProof="0"/>
              <a:t>Border Gateway Protocol (BGP)</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163</a:t>
            </a:r>
          </a:p>
        </p:txBody>
      </p:sp>
    </p:spTree>
    <p:extLst>
      <p:ext uri="{BB962C8B-B14F-4D97-AF65-F5344CB8AC3E}">
        <p14:creationId xmlns:p14="http://schemas.microsoft.com/office/powerpoint/2010/main" val="937348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a:t>AD and Route Redistribution</a:t>
            </a:r>
            <a:endParaRPr lang="en-US" altLang="en-US" dirty="0"/>
          </a:p>
        </p:txBody>
      </p:sp>
      <p:sp>
        <p:nvSpPr>
          <p:cNvPr id="17411" name="Content Placeholder 2"/>
          <p:cNvSpPr>
            <a:spLocks noGrp="1"/>
          </p:cNvSpPr>
          <p:nvPr>
            <p:ph sz="half" idx="1"/>
          </p:nvPr>
        </p:nvSpPr>
        <p:spPr/>
        <p:txBody>
          <a:bodyPr>
            <a:normAutofit fontScale="85000" lnSpcReduction="10000"/>
          </a:bodyPr>
          <a:lstStyle/>
          <a:p>
            <a:r>
              <a:rPr lang="en-US" altLang="en-US" noProof="0"/>
              <a:t>Administrative Distance (AD)</a:t>
            </a:r>
          </a:p>
          <a:p>
            <a:pPr lvl="1"/>
            <a:r>
              <a:rPr lang="en-US" altLang="en-US" noProof="0"/>
              <a:t>Metric used when multiple routing protocols are used</a:t>
            </a:r>
          </a:p>
          <a:p>
            <a:pPr lvl="1"/>
            <a:r>
              <a:rPr lang="en-US" altLang="en-US" noProof="0"/>
              <a:t>Lower value routing protocols are preferred</a:t>
            </a:r>
          </a:p>
          <a:p>
            <a:r>
              <a:rPr lang="en-US" altLang="en-US"/>
              <a:t>Route redistribution</a:t>
            </a:r>
          </a:p>
          <a:p>
            <a:pPr lvl="1"/>
            <a:r>
              <a:rPr lang="en-US" altLang="en-US" noProof="0"/>
              <a:t>Router learns routes passed from one routing protocol to another</a:t>
            </a:r>
          </a:p>
          <a:p>
            <a:pPr lvl="1"/>
            <a:r>
              <a:rPr lang="en-US" altLang="en-US"/>
              <a:t>Consolidate different metrics</a:t>
            </a:r>
            <a:endParaRPr lang="en-US" altLang="en-US" noProof="0" dirty="0"/>
          </a:p>
        </p:txBody>
      </p:sp>
      <p:pic>
        <p:nvPicPr>
          <p:cNvPr id="6" name="Content Placeholder 5"/>
          <p:cNvPicPr>
            <a:picLocks noGrp="1" noChangeAspect="1"/>
          </p:cNvPicPr>
          <p:nvPr>
            <p:ph sz="half" idx="2"/>
          </p:nvPr>
        </p:nvPicPr>
        <p:blipFill>
          <a:blip r:embed="rId3"/>
          <a:stretch>
            <a:fillRect/>
          </a:stretch>
        </p:blipFill>
        <p:spPr>
          <a:xfrm>
            <a:off x="6229735" y="1659264"/>
            <a:ext cx="5733280" cy="4088746"/>
          </a:xfrm>
        </p:spPr>
      </p:pic>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164</a:t>
            </a:r>
          </a:p>
        </p:txBody>
      </p:sp>
    </p:spTree>
    <p:extLst>
      <p:ext uri="{BB962C8B-B14F-4D97-AF65-F5344CB8AC3E}">
        <p14:creationId xmlns:p14="http://schemas.microsoft.com/office/powerpoint/2010/main" val="4050372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noProof="0"/>
              <a:t>IPv4 and IPv6 Internet Routing</a:t>
            </a:r>
            <a:endParaRPr lang="en-US" altLang="en-US" noProof="0" dirty="0"/>
          </a:p>
        </p:txBody>
      </p:sp>
      <p:sp>
        <p:nvSpPr>
          <p:cNvPr id="3" name="Content Placeholder 2"/>
          <p:cNvSpPr>
            <a:spLocks noGrp="1"/>
          </p:cNvSpPr>
          <p:nvPr>
            <p:ph sz="half" idx="1"/>
          </p:nvPr>
        </p:nvSpPr>
        <p:spPr/>
        <p:txBody>
          <a:bodyPr>
            <a:normAutofit fontScale="92500" lnSpcReduction="20000"/>
          </a:bodyPr>
          <a:lstStyle/>
          <a:p>
            <a:r>
              <a:rPr lang="en-US" noProof="0" dirty="0"/>
              <a:t>IPv4 Internet routing</a:t>
            </a:r>
          </a:p>
          <a:p>
            <a:pPr lvl="1"/>
            <a:r>
              <a:rPr lang="en-US" noProof="0" dirty="0"/>
              <a:t>CIDR/supernetting introduced in the 90s</a:t>
            </a:r>
          </a:p>
          <a:p>
            <a:pPr lvl="1"/>
            <a:r>
              <a:rPr lang="en-US" noProof="0" dirty="0"/>
              <a:t>/8 CIDR blocks allocated to Regional Internet Registries (RIR)</a:t>
            </a:r>
          </a:p>
          <a:p>
            <a:pPr lvl="1"/>
            <a:r>
              <a:rPr lang="en-US" noProof="0" dirty="0"/>
              <a:t>RIRs allocate blocks to ISPs</a:t>
            </a:r>
          </a:p>
          <a:p>
            <a:pPr lvl="1"/>
            <a:r>
              <a:rPr lang="en-US" noProof="0" dirty="0"/>
              <a:t>ISPs divide up their allocations between customer organizations and end users</a:t>
            </a:r>
          </a:p>
        </p:txBody>
      </p:sp>
      <p:sp>
        <p:nvSpPr>
          <p:cNvPr id="4" name="Content Placeholder 3"/>
          <p:cNvSpPr>
            <a:spLocks noGrp="1"/>
          </p:cNvSpPr>
          <p:nvPr>
            <p:ph sz="half" idx="2"/>
          </p:nvPr>
        </p:nvSpPr>
        <p:spPr/>
        <p:txBody>
          <a:bodyPr>
            <a:normAutofit fontScale="92500" lnSpcReduction="20000"/>
          </a:bodyPr>
          <a:lstStyle/>
          <a:p>
            <a:r>
              <a:rPr lang="en-US" noProof="0"/>
              <a:t>IPv6 Internet routing</a:t>
            </a:r>
          </a:p>
          <a:p>
            <a:pPr lvl="1"/>
            <a:r>
              <a:rPr lang="en-US" noProof="0"/>
              <a:t>Designed as a hierarchy from the start</a:t>
            </a:r>
          </a:p>
          <a:p>
            <a:pPr lvl="1"/>
            <a:r>
              <a:rPr lang="en-US" noProof="0"/>
              <a:t>Global unicast address space</a:t>
            </a:r>
          </a:p>
          <a:p>
            <a:pPr lvl="1"/>
            <a:r>
              <a:rPr lang="en-US" noProof="0"/>
              <a:t>Top-level allocations to RIRs then to ISPs</a:t>
            </a:r>
          </a:p>
          <a:p>
            <a:pPr lvl="1"/>
            <a:r>
              <a:rPr lang="en-US" noProof="0"/>
              <a:t>Customers get allocations from /48 (big organization) to /64 (home user)</a:t>
            </a:r>
          </a:p>
          <a:p>
            <a:pPr lvl="1"/>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165</a:t>
            </a:r>
          </a:p>
        </p:txBody>
      </p:sp>
    </p:spTree>
    <p:extLst>
      <p:ext uri="{BB962C8B-B14F-4D97-AF65-F5344CB8AC3E}">
        <p14:creationId xmlns:p14="http://schemas.microsoft.com/office/powerpoint/2010/main" val="3697608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a:t>Provide redundancy for hosts – keep default gateway online!</a:t>
            </a:r>
          </a:p>
          <a:p>
            <a:r>
              <a:rPr lang="en-GB"/>
              <a:t>Hot Standby Router Protocol (HSRP)</a:t>
            </a:r>
          </a:p>
          <a:p>
            <a:pPr lvl="1"/>
            <a:r>
              <a:rPr lang="en-GB"/>
              <a:t>Multiple router appliances serve as default gateway</a:t>
            </a:r>
          </a:p>
          <a:p>
            <a:pPr lvl="1"/>
            <a:r>
              <a:rPr lang="en-GB"/>
              <a:t>Configured with actual and virtual IP addresses</a:t>
            </a:r>
          </a:p>
          <a:p>
            <a:pPr lvl="1"/>
            <a:r>
              <a:rPr lang="en-GB"/>
              <a:t>Hosts given virtual IP address as default gateway parameter</a:t>
            </a:r>
          </a:p>
          <a:p>
            <a:r>
              <a:rPr lang="en-US"/>
              <a:t>Virtual Router Redundancy Protocol (VRRP)</a:t>
            </a:r>
          </a:p>
          <a:p>
            <a:pPr lvl="1"/>
            <a:r>
              <a:rPr lang="en-US"/>
              <a:t>Open standard protocol providing similar functionality to HSRP</a:t>
            </a:r>
            <a:endParaRPr lang="en-GB"/>
          </a:p>
          <a:p>
            <a:endParaRPr lang="en-US" dirty="0"/>
          </a:p>
        </p:txBody>
      </p:sp>
      <p:sp>
        <p:nvSpPr>
          <p:cNvPr id="3" name="Title 2"/>
          <p:cNvSpPr>
            <a:spLocks noGrp="1"/>
          </p:cNvSpPr>
          <p:nvPr>
            <p:ph type="title"/>
          </p:nvPr>
        </p:nvSpPr>
        <p:spPr/>
        <p:txBody>
          <a:bodyPr/>
          <a:lstStyle/>
          <a:p>
            <a:r>
              <a:rPr lang="en-US"/>
              <a:t>High Availability Routing</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3.1 Routing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166</a:t>
            </a:r>
          </a:p>
        </p:txBody>
      </p:sp>
    </p:spTree>
    <p:extLst>
      <p:ext uri="{BB962C8B-B14F-4D97-AF65-F5344CB8AC3E}">
        <p14:creationId xmlns:p14="http://schemas.microsoft.com/office/powerpoint/2010/main" val="3951689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A72663A-154C-4CF0-97D2-5E65A8B40327}"/>
              </a:ext>
            </a:extLst>
          </p:cNvPr>
          <p:cNvSpPr>
            <a:spLocks noGrp="1"/>
          </p:cNvSpPr>
          <p:nvPr>
            <p:ph idx="1"/>
          </p:nvPr>
        </p:nvSpPr>
        <p:spPr/>
        <p:txBody>
          <a:bodyPr>
            <a:normAutofit fontScale="55000" lnSpcReduction="20000"/>
          </a:bodyPr>
          <a:lstStyle/>
          <a:p>
            <a:r>
              <a:rPr lang="en-US" dirty="0"/>
              <a:t>Understand the features and functions of IP routers, such as path selection, routing tables, routing algorithms, and routing metrics</a:t>
            </a:r>
          </a:p>
          <a:p>
            <a:r>
              <a:rPr lang="en-US" dirty="0"/>
              <a:t>Understand the functions of and distinctions between dynamic routing protocols (RIP, EIGRP, OSPF, and BGP)</a:t>
            </a:r>
          </a:p>
          <a:p>
            <a:r>
              <a:rPr lang="en-US" dirty="0"/>
              <a:t>Understand highly available and fault tolerant routing design</a:t>
            </a:r>
          </a:p>
          <a:p>
            <a:r>
              <a:rPr lang="en-US" dirty="0"/>
              <a:t>Install, configure, and troubleshoot basic routers using command line tools, such as tracert/traceroute, pathping, mtr, and route</a:t>
            </a:r>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153</a:t>
            </a:r>
          </a:p>
        </p:txBody>
      </p:sp>
    </p:spTree>
    <p:extLst>
      <p:ext uri="{BB962C8B-B14F-4D97-AF65-F5344CB8AC3E}">
        <p14:creationId xmlns:p14="http://schemas.microsoft.com/office/powerpoint/2010/main" val="3595838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noProof="0"/>
              <a:t>Installing and Configuring Routers</a:t>
            </a:r>
            <a:endParaRPr lang="en-US" noProof="0" dirty="0"/>
          </a:p>
        </p:txBody>
      </p:sp>
      <p:sp>
        <p:nvSpPr>
          <p:cNvPr id="4" name="Content Placeholder 3"/>
          <p:cNvSpPr>
            <a:spLocks noGrp="1"/>
          </p:cNvSpPr>
          <p:nvPr>
            <p:ph sz="half" idx="1"/>
          </p:nvPr>
        </p:nvSpPr>
        <p:spPr/>
        <p:txBody>
          <a:bodyPr>
            <a:normAutofit fontScale="85000" lnSpcReduction="20000"/>
          </a:bodyPr>
          <a:lstStyle/>
          <a:p>
            <a:r>
              <a:rPr lang="en-US" dirty="0"/>
              <a:t>Software/Network OS (NOS) router (multi-homed server)</a:t>
            </a:r>
          </a:p>
          <a:p>
            <a:r>
              <a:rPr lang="en-US" dirty="0"/>
              <a:t>SOHO router – multifunction with DSL and Wi-Fi</a:t>
            </a:r>
          </a:p>
          <a:p>
            <a:r>
              <a:rPr lang="en-US" dirty="0"/>
              <a:t>Enterprise router appliance</a:t>
            </a:r>
          </a:p>
          <a:p>
            <a:pPr lvl="1"/>
            <a:r>
              <a:rPr lang="en-US" dirty="0"/>
              <a:t>High reliability and scalable performance</a:t>
            </a:r>
          </a:p>
          <a:p>
            <a:pPr lvl="1"/>
            <a:r>
              <a:rPr lang="en-US" dirty="0"/>
              <a:t>Plug-in cards provide adaptability</a:t>
            </a:r>
          </a:p>
          <a:p>
            <a:endParaRPr lang="en-US" dirty="0"/>
          </a:p>
        </p:txBody>
      </p:sp>
      <p:sp>
        <p:nvSpPr>
          <p:cNvPr id="2" name="Footer Placeholder 1"/>
          <p:cNvSpPr>
            <a:spLocks noGrp="1"/>
          </p:cNvSpPr>
          <p:nvPr>
            <p:ph type="ftr" sz="quarter" idx="3"/>
          </p:nvPr>
        </p:nvSpPr>
        <p:spPr/>
        <p:txBody>
          <a:bodyPr/>
          <a:lstStyle/>
          <a:p>
            <a:r>
              <a:rPr lang="en-US"/>
              <a:t>3.1 Routing</a:t>
            </a:r>
            <a:endParaRPr lang="en-US" dirty="0"/>
          </a:p>
        </p:txBody>
      </p:sp>
      <p:sp>
        <p:nvSpPr>
          <p:cNvPr id="3" name="Slide Number Placeholder 2"/>
          <p:cNvSpPr>
            <a:spLocks noGrp="1"/>
          </p:cNvSpPr>
          <p:nvPr>
            <p:ph type="sldNum" sz="quarter" idx="4"/>
          </p:nvPr>
        </p:nvSpPr>
        <p:spPr/>
        <p:txBody>
          <a:bodyPr/>
          <a:lstStyle/>
          <a:p>
            <a:r>
              <a:rPr lang="en-US" dirty="0"/>
              <a:t>167</a:t>
            </a:r>
          </a:p>
        </p:txBody>
      </p:sp>
      <p:pic>
        <p:nvPicPr>
          <p:cNvPr id="11" name="Content Placeholder 10" descr="Cisco 800 Series branch router - this type of device combines DSL Internet access with Ethernet switch, Wi-Fi, and VoIP for a &quot;one box&quot; solution for remote sites (Image © and Courtesy of Cisco Systems, Inc. Unauthorized use not permitted)">
            <a:extLst>
              <a:ext uri="{FF2B5EF4-FFF2-40B4-BE49-F238E27FC236}">
                <a16:creationId xmlns:a16="http://schemas.microsoft.com/office/drawing/2014/main" id="{EDF73DC4-FAFC-4CBB-BCD1-99C9DDBF8F49}"/>
              </a:ext>
            </a:extLst>
          </p:cNvPr>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707" y="1200912"/>
            <a:ext cx="4974336" cy="2170176"/>
          </a:xfrm>
          <a:prstGeom prst="rect">
            <a:avLst/>
          </a:prstGeom>
          <a:noFill/>
          <a:ln>
            <a:noFill/>
          </a:ln>
        </p:spPr>
      </p:pic>
      <p:pic>
        <p:nvPicPr>
          <p:cNvPr id="12" name="Content Placeholder 11" descr="Cisco 1000 Series Advanced Services Router - this type of device provides network edge connectivity over Carrier Ethernet networks (Image © and Courtesy of Cisco Systems, Inc. Unauthorized use not permitted)">
            <a:extLst>
              <a:ext uri="{FF2B5EF4-FFF2-40B4-BE49-F238E27FC236}">
                <a16:creationId xmlns:a16="http://schemas.microsoft.com/office/drawing/2014/main" id="{4BED0FB2-0E57-4A8B-9EE4-3C7ADB794E46}"/>
              </a:ext>
            </a:extLst>
          </p:cNvPr>
          <p:cNvPicPr>
            <a:picLocks noGrp="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707" y="4462907"/>
            <a:ext cx="4974336" cy="1316736"/>
          </a:xfrm>
          <a:prstGeom prst="rect">
            <a:avLst/>
          </a:prstGeom>
          <a:noFill/>
          <a:ln>
            <a:noFill/>
          </a:ln>
        </p:spPr>
      </p:pic>
      <p:sp>
        <p:nvSpPr>
          <p:cNvPr id="13" name="TextBox 12">
            <a:extLst>
              <a:ext uri="{FF2B5EF4-FFF2-40B4-BE49-F238E27FC236}">
                <a16:creationId xmlns:a16="http://schemas.microsoft.com/office/drawing/2014/main" id="{3E6E7921-9CA7-46EF-85AB-B0E957540252}"/>
              </a:ext>
            </a:extLst>
          </p:cNvPr>
          <p:cNvSpPr txBox="1"/>
          <p:nvPr/>
        </p:nvSpPr>
        <p:spPr>
          <a:xfrm>
            <a:off x="576707" y="5869743"/>
            <a:ext cx="5092997" cy="276999"/>
          </a:xfrm>
          <a:prstGeom prst="rect">
            <a:avLst/>
          </a:prstGeom>
          <a:noFill/>
        </p:spPr>
        <p:txBody>
          <a:bodyPr wrap="none" rtlCol="0">
            <a:spAutoFit/>
          </a:bodyPr>
          <a:lstStyle/>
          <a:p>
            <a:r>
              <a:rPr lang="en-GB" sz="1200" i="1" dirty="0">
                <a:solidFill>
                  <a:schemeClr val="accent4"/>
                </a:solidFill>
              </a:rPr>
              <a:t>Images © and Courtesy of Cisco Systems, Inc. Unauthorized use not permitted</a:t>
            </a:r>
            <a:endParaRPr lang="en-US" sz="1200" i="1" dirty="0">
              <a:solidFill>
                <a:schemeClr val="accent4"/>
              </a:solidFill>
            </a:endParaRPr>
          </a:p>
        </p:txBody>
      </p:sp>
    </p:spTree>
    <p:extLst>
      <p:ext uri="{BB962C8B-B14F-4D97-AF65-F5344CB8AC3E}">
        <p14:creationId xmlns:p14="http://schemas.microsoft.com/office/powerpoint/2010/main" val="460987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noProof="0"/>
              <a:t>Router Placement</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168</a:t>
            </a:r>
          </a:p>
        </p:txBody>
      </p:sp>
      <p:pic>
        <p:nvPicPr>
          <p:cNvPr id="6" name="Content Placeholder 5">
            <a:extLst>
              <a:ext uri="{FF2B5EF4-FFF2-40B4-BE49-F238E27FC236}">
                <a16:creationId xmlns:a16="http://schemas.microsoft.com/office/drawing/2014/main" id="{AB658BA1-F027-4FAE-975B-B549F52801FD}"/>
              </a:ext>
            </a:extLst>
          </p:cNvPr>
          <p:cNvPicPr>
            <a:picLocks noGrp="1" noChangeAspect="1"/>
          </p:cNvPicPr>
          <p:nvPr>
            <p:ph idx="1"/>
          </p:nvPr>
        </p:nvPicPr>
        <p:blipFill>
          <a:blip r:embed="rId3"/>
          <a:stretch>
            <a:fillRect/>
          </a:stretch>
        </p:blipFill>
        <p:spPr>
          <a:xfrm>
            <a:off x="2008241" y="1245013"/>
            <a:ext cx="8145356" cy="4917248"/>
          </a:xfrm>
          <a:prstGeom prst="rect">
            <a:avLst/>
          </a:prstGeom>
        </p:spPr>
      </p:pic>
    </p:spTree>
    <p:extLst>
      <p:ext uri="{BB962C8B-B14F-4D97-AF65-F5344CB8AC3E}">
        <p14:creationId xmlns:p14="http://schemas.microsoft.com/office/powerpoint/2010/main" val="988832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Router Configuration</a:t>
            </a:r>
            <a:endParaRPr lang="en-US" noProof="0" dirty="0"/>
          </a:p>
        </p:txBody>
      </p:sp>
      <p:sp>
        <p:nvSpPr>
          <p:cNvPr id="8" name="Content Placeholder 7"/>
          <p:cNvSpPr>
            <a:spLocks noGrp="1"/>
          </p:cNvSpPr>
          <p:nvPr>
            <p:ph sz="half" idx="1"/>
          </p:nvPr>
        </p:nvSpPr>
        <p:spPr/>
        <p:txBody>
          <a:bodyPr/>
          <a:lstStyle/>
          <a:p>
            <a:r>
              <a:rPr lang="en-US" noProof="0"/>
              <a:t>Appliance</a:t>
            </a:r>
          </a:p>
          <a:p>
            <a:pPr lvl="1"/>
            <a:r>
              <a:rPr lang="en-US"/>
              <a:t>SSH or Telnet</a:t>
            </a:r>
          </a:p>
          <a:p>
            <a:pPr lvl="1"/>
            <a:r>
              <a:rPr lang="en-US"/>
              <a:t>Console port</a:t>
            </a:r>
          </a:p>
          <a:p>
            <a:pPr lvl="1"/>
            <a:r>
              <a:rPr lang="en-US" noProof="0"/>
              <a:t>Network interface</a:t>
            </a:r>
          </a:p>
          <a:p>
            <a:pPr lvl="1"/>
            <a:r>
              <a:rPr lang="en-US"/>
              <a:t>Loopback interface</a:t>
            </a:r>
          </a:p>
          <a:p>
            <a:r>
              <a:rPr lang="en-US" noProof="0"/>
              <a:t>NOS router configuration tools</a:t>
            </a:r>
            <a:endParaRPr lang="en-US" noProof="0" dirty="0"/>
          </a:p>
        </p:txBody>
      </p:sp>
      <p:sp>
        <p:nvSpPr>
          <p:cNvPr id="3" name="Footer Placeholder 2"/>
          <p:cNvSpPr>
            <a:spLocks noGrp="1"/>
          </p:cNvSpPr>
          <p:nvPr>
            <p:ph type="ftr" sz="quarter" idx="3"/>
          </p:nvPr>
        </p:nvSpPr>
        <p:spPr>
          <a:xfrm>
            <a:off x="0" y="6537325"/>
            <a:ext cx="12192000" cy="320675"/>
          </a:xfrm>
        </p:spPr>
        <p:txBody>
          <a:bodyPr/>
          <a:lstStyle/>
          <a:p>
            <a:r>
              <a:rPr lang="en-US"/>
              <a:t>3.1 Routing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168</a:t>
            </a:r>
          </a:p>
        </p:txBody>
      </p:sp>
      <p:pic>
        <p:nvPicPr>
          <p:cNvPr id="9" name="Content Placeholder 8" descr="Configuring routing protocols on a VyOS-based software router - the host can be configured at a local terminal or from a remote computer over Secure Shell (SSH)">
            <a:extLst>
              <a:ext uri="{FF2B5EF4-FFF2-40B4-BE49-F238E27FC236}">
                <a16:creationId xmlns:a16="http://schemas.microsoft.com/office/drawing/2014/main" id="{BE8ED94D-85A7-4538-A2A2-AACD85B6DD33}"/>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26163" y="1847255"/>
            <a:ext cx="5940425" cy="3712765"/>
          </a:xfrm>
          <a:prstGeom prst="rect">
            <a:avLst/>
          </a:prstGeom>
          <a:noFill/>
          <a:ln>
            <a:noFill/>
          </a:ln>
        </p:spPr>
      </p:pic>
    </p:spTree>
    <p:extLst>
      <p:ext uri="{BB962C8B-B14F-4D97-AF65-F5344CB8AC3E}">
        <p14:creationId xmlns:p14="http://schemas.microsoft.com/office/powerpoint/2010/main" val="211933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5246" y="997585"/>
            <a:ext cx="6390476" cy="3200000"/>
          </a:xfrm>
        </p:spPr>
      </p:pic>
      <p:sp>
        <p:nvSpPr>
          <p:cNvPr id="20482" name="Title 1"/>
          <p:cNvSpPr>
            <a:spLocks noGrp="1"/>
          </p:cNvSpPr>
          <p:nvPr>
            <p:ph type="title"/>
          </p:nvPr>
        </p:nvSpPr>
        <p:spPr/>
        <p:txBody>
          <a:bodyPr/>
          <a:lstStyle/>
          <a:p>
            <a:r>
              <a:rPr lang="en-US" altLang="en-US" noProof="0"/>
              <a:t>route</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169</a:t>
            </a:r>
          </a:p>
        </p:txBody>
      </p:sp>
      <p:pic>
        <p:nvPicPr>
          <p:cNvPr id="2048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7297" y="2897257"/>
            <a:ext cx="44100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2936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noProof="0"/>
              <a:t>tracert and pathping</a:t>
            </a:r>
            <a:endParaRPr lang="en-US" altLang="en-US" noProof="0" dirty="0"/>
          </a:p>
        </p:txBody>
      </p:sp>
      <p:pic>
        <p:nvPicPr>
          <p:cNvPr id="21507"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92075" y="2202190"/>
            <a:ext cx="5943600" cy="3002895"/>
          </a:xfrm>
        </p:spPr>
      </p:pic>
      <p:sp>
        <p:nvSpPr>
          <p:cNvPr id="2" name="Content Placeholder 1"/>
          <p:cNvSpPr>
            <a:spLocks noGrp="1"/>
          </p:cNvSpPr>
          <p:nvPr>
            <p:ph sz="half" idx="2"/>
          </p:nvPr>
        </p:nvSpPr>
        <p:spPr/>
        <p:txBody>
          <a:bodyPr/>
          <a:lstStyle/>
          <a:p>
            <a:r>
              <a:rPr lang="en-US" dirty="0"/>
              <a:t>t</a:t>
            </a:r>
            <a:r>
              <a:rPr lang="en-US" noProof="0" dirty="0" err="1"/>
              <a:t>racert</a:t>
            </a:r>
            <a:r>
              <a:rPr lang="en-US" noProof="0" dirty="0"/>
              <a:t>/tracert -6</a:t>
            </a:r>
          </a:p>
          <a:p>
            <a:r>
              <a:rPr lang="en-US" noProof="0" dirty="0"/>
              <a:t>pathping</a:t>
            </a:r>
          </a:p>
          <a:p>
            <a:endParaRPr lang="en-US" noProof="0" dirty="0"/>
          </a:p>
        </p:txBody>
      </p:sp>
      <p:sp>
        <p:nvSpPr>
          <p:cNvPr id="3" name="Footer Placeholder 2"/>
          <p:cNvSpPr>
            <a:spLocks noGrp="1"/>
          </p:cNvSpPr>
          <p:nvPr>
            <p:ph type="ftr" sz="quarter" idx="3"/>
          </p:nvPr>
        </p:nvSpPr>
        <p:spPr>
          <a:xfrm>
            <a:off x="0" y="6537325"/>
            <a:ext cx="12192000" cy="320675"/>
          </a:xfrm>
        </p:spPr>
        <p:txBody>
          <a:bodyPr/>
          <a:lstStyle/>
          <a:p>
            <a:r>
              <a:rPr lang="en-US"/>
              <a:t>3.1 Routing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171</a:t>
            </a:r>
          </a:p>
        </p:txBody>
      </p:sp>
    </p:spTree>
    <p:extLst>
      <p:ext uri="{BB962C8B-B14F-4D97-AF65-F5344CB8AC3E}">
        <p14:creationId xmlns:p14="http://schemas.microsoft.com/office/powerpoint/2010/main" val="872355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C9BCF3-6F50-4324-AE55-45146040677F}"/>
              </a:ext>
            </a:extLst>
          </p:cNvPr>
          <p:cNvSpPr>
            <a:spLocks noGrp="1"/>
          </p:cNvSpPr>
          <p:nvPr>
            <p:ph idx="1"/>
          </p:nvPr>
        </p:nvSpPr>
        <p:spPr/>
        <p:txBody>
          <a:bodyPr>
            <a:normAutofit/>
          </a:bodyPr>
          <a:lstStyle/>
          <a:p>
            <a:r>
              <a:rPr lang="en-US" dirty="0"/>
              <a:t>traceroute6/traceroute -6</a:t>
            </a:r>
          </a:p>
          <a:p>
            <a:r>
              <a:rPr lang="en-US" dirty="0"/>
              <a:t>mtr</a:t>
            </a:r>
          </a:p>
          <a:p>
            <a:r>
              <a:rPr lang="en-US" dirty="0"/>
              <a:t>Looking Glass site</a:t>
            </a:r>
          </a:p>
        </p:txBody>
      </p:sp>
      <p:sp>
        <p:nvSpPr>
          <p:cNvPr id="3" name="Title 2">
            <a:extLst>
              <a:ext uri="{FF2B5EF4-FFF2-40B4-BE49-F238E27FC236}">
                <a16:creationId xmlns:a16="http://schemas.microsoft.com/office/drawing/2014/main" id="{400078FB-D00C-4A8D-9FE2-6144DB146738}"/>
              </a:ext>
            </a:extLst>
          </p:cNvPr>
          <p:cNvSpPr>
            <a:spLocks noGrp="1"/>
          </p:cNvSpPr>
          <p:nvPr>
            <p:ph type="title"/>
          </p:nvPr>
        </p:nvSpPr>
        <p:spPr/>
        <p:txBody>
          <a:bodyPr/>
          <a:lstStyle/>
          <a:p>
            <a:r>
              <a:rPr lang="en-US"/>
              <a:t>traceroute and mtr</a:t>
            </a:r>
            <a:endParaRPr lang="en-US" dirty="0"/>
          </a:p>
        </p:txBody>
      </p:sp>
      <p:sp>
        <p:nvSpPr>
          <p:cNvPr id="4" name="Footer Placeholder 3">
            <a:extLst>
              <a:ext uri="{FF2B5EF4-FFF2-40B4-BE49-F238E27FC236}">
                <a16:creationId xmlns:a16="http://schemas.microsoft.com/office/drawing/2014/main" id="{D5994630-F3F2-48F0-83AC-6E7AADB3CFE2}"/>
              </a:ext>
            </a:extLst>
          </p:cNvPr>
          <p:cNvSpPr>
            <a:spLocks noGrp="1"/>
          </p:cNvSpPr>
          <p:nvPr>
            <p:ph type="ftr" sz="quarter" idx="3"/>
          </p:nvPr>
        </p:nvSpPr>
        <p:spPr/>
        <p:txBody>
          <a:bodyPr/>
          <a:lstStyle/>
          <a:p>
            <a:r>
              <a:rPr lang="en-US"/>
              <a:t>3.1 Routing</a:t>
            </a:r>
            <a:endParaRPr lang="en-US" dirty="0"/>
          </a:p>
        </p:txBody>
      </p:sp>
      <p:sp>
        <p:nvSpPr>
          <p:cNvPr id="5" name="Slide Number Placeholder 4">
            <a:extLst>
              <a:ext uri="{FF2B5EF4-FFF2-40B4-BE49-F238E27FC236}">
                <a16:creationId xmlns:a16="http://schemas.microsoft.com/office/drawing/2014/main" id="{2E7595CD-E5B6-43C6-8DBD-D63F1FFA5CD1}"/>
              </a:ext>
            </a:extLst>
          </p:cNvPr>
          <p:cNvSpPr>
            <a:spLocks noGrp="1"/>
          </p:cNvSpPr>
          <p:nvPr>
            <p:ph type="sldNum" sz="quarter" idx="4"/>
          </p:nvPr>
        </p:nvSpPr>
        <p:spPr/>
        <p:txBody>
          <a:bodyPr/>
          <a:lstStyle/>
          <a:p>
            <a:r>
              <a:rPr lang="en-US" dirty="0"/>
              <a:t>172</a:t>
            </a:r>
          </a:p>
        </p:txBody>
      </p:sp>
      <p:pic>
        <p:nvPicPr>
          <p:cNvPr id="7" name="Content Placeholder 6" descr="Running mtr - the output updates continually to show route statistics over time">
            <a:extLst>
              <a:ext uri="{FF2B5EF4-FFF2-40B4-BE49-F238E27FC236}">
                <a16:creationId xmlns:a16="http://schemas.microsoft.com/office/drawing/2014/main" id="{D1202591-9460-429B-A063-0562F502D5F4}"/>
              </a:ext>
            </a:extLst>
          </p:cNvPr>
          <p:cNvPicPr>
            <a:picLocks noGrp="1"/>
          </p:cNvPicPr>
          <p:nvPr>
            <p:ph idx="12"/>
          </p:nvPr>
        </p:nvPicPr>
        <p:blipFill>
          <a:blip r:embed="rId3">
            <a:extLst>
              <a:ext uri="{28A0092B-C50C-407E-A947-70E740481C1C}">
                <a14:useLocalDpi xmlns:a14="http://schemas.microsoft.com/office/drawing/2010/main" val="0"/>
              </a:ext>
            </a:extLst>
          </a:blip>
          <a:srcRect/>
          <a:stretch>
            <a:fillRect/>
          </a:stretch>
        </p:blipFill>
        <p:spPr bwMode="auto">
          <a:xfrm>
            <a:off x="3342824" y="4149846"/>
            <a:ext cx="5476190" cy="1942857"/>
          </a:xfrm>
          <a:prstGeom prst="rect">
            <a:avLst/>
          </a:prstGeom>
          <a:noFill/>
          <a:ln>
            <a:noFill/>
          </a:ln>
        </p:spPr>
      </p:pic>
    </p:spTree>
    <p:extLst>
      <p:ext uri="{BB962C8B-B14F-4D97-AF65-F5344CB8AC3E}">
        <p14:creationId xmlns:p14="http://schemas.microsoft.com/office/powerpoint/2010/main" val="987471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C3AD60-EE3E-4C4C-9320-4DD669894BD8}"/>
              </a:ext>
            </a:extLst>
          </p:cNvPr>
          <p:cNvSpPr>
            <a:spLocks noGrp="1"/>
          </p:cNvSpPr>
          <p:nvPr>
            <p:ph idx="1"/>
          </p:nvPr>
        </p:nvSpPr>
        <p:spPr/>
        <p:txBody>
          <a:bodyPr/>
          <a:lstStyle/>
          <a:p>
            <a:r>
              <a:rPr lang="en-US" dirty="0"/>
              <a:t>Designing a Branch Office Network</a:t>
            </a:r>
          </a:p>
        </p:txBody>
      </p:sp>
      <p:sp>
        <p:nvSpPr>
          <p:cNvPr id="3" name="Footer Placeholder 2">
            <a:extLst>
              <a:ext uri="{FF2B5EF4-FFF2-40B4-BE49-F238E27FC236}">
                <a16:creationId xmlns:a16="http://schemas.microsoft.com/office/drawing/2014/main" id="{3FE09BCE-7A37-4C9F-A1A4-3AFB8937E5E0}"/>
              </a:ext>
            </a:extLst>
          </p:cNvPr>
          <p:cNvSpPr>
            <a:spLocks noGrp="1"/>
          </p:cNvSpPr>
          <p:nvPr>
            <p:ph type="ftr" sz="quarter" idx="3"/>
          </p:nvPr>
        </p:nvSpPr>
        <p:spPr/>
        <p:txBody>
          <a:bodyPr/>
          <a:lstStyle/>
          <a:p>
            <a:r>
              <a:rPr lang="en-US"/>
              <a:t>3.1 Routing</a:t>
            </a:r>
            <a:endParaRPr lang="en-US" dirty="0"/>
          </a:p>
        </p:txBody>
      </p:sp>
      <p:sp>
        <p:nvSpPr>
          <p:cNvPr id="4" name="Slide Number Placeholder 3">
            <a:extLst>
              <a:ext uri="{FF2B5EF4-FFF2-40B4-BE49-F238E27FC236}">
                <a16:creationId xmlns:a16="http://schemas.microsoft.com/office/drawing/2014/main" id="{9828B8E7-5811-4305-8EC2-F76B12D0BB5F}"/>
              </a:ext>
            </a:extLst>
          </p:cNvPr>
          <p:cNvSpPr>
            <a:spLocks noGrp="1"/>
          </p:cNvSpPr>
          <p:nvPr>
            <p:ph type="sldNum" sz="quarter" idx="4"/>
          </p:nvPr>
        </p:nvSpPr>
        <p:spPr/>
        <p:txBody>
          <a:bodyPr/>
          <a:lstStyle/>
          <a:p>
            <a:r>
              <a:rPr lang="en-US" dirty="0"/>
              <a:t>173</a:t>
            </a:r>
          </a:p>
        </p:txBody>
      </p:sp>
    </p:spTree>
    <p:extLst>
      <p:ext uri="{BB962C8B-B14F-4D97-AF65-F5344CB8AC3E}">
        <p14:creationId xmlns:p14="http://schemas.microsoft.com/office/powerpoint/2010/main" val="692131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37D5C8D-F254-426C-9DF9-0655A536B949}"/>
              </a:ext>
            </a:extLst>
          </p:cNvPr>
          <p:cNvSpPr>
            <a:spLocks noGrp="1"/>
          </p:cNvSpPr>
          <p:nvPr>
            <p:ph idx="1"/>
          </p:nvPr>
        </p:nvSpPr>
        <p:spPr/>
        <p:txBody>
          <a:bodyPr>
            <a:normAutofit fontScale="32500" lnSpcReduction="20000"/>
          </a:bodyPr>
          <a:lstStyle/>
          <a:p>
            <a:r>
              <a:rPr lang="en-US" dirty="0"/>
              <a:t>Routers allow the interconnection of networks or the division of a single network into subnets.</a:t>
            </a:r>
          </a:p>
          <a:p>
            <a:r>
              <a:rPr lang="en-US" dirty="0"/>
              <a:t>Routers perform path selection and switching between networks, storing information about networks in a routing table.</a:t>
            </a:r>
          </a:p>
          <a:p>
            <a:r>
              <a:rPr lang="en-US" dirty="0"/>
              <a:t>Path selection can be configured statically but is more likely to be determined by a dynamic routing protocol, working with defined routing metrics.</a:t>
            </a:r>
          </a:p>
          <a:p>
            <a:r>
              <a:rPr lang="en-US" dirty="0"/>
              <a:t>Dynamic routing protocols can be classed as distance-vector (RIP, EIGRP, BGP) or link-state (OSPF).</a:t>
            </a:r>
          </a:p>
          <a:p>
            <a:r>
              <a:rPr lang="en-US" dirty="0"/>
              <a:t>A single Autonomous System uses an Interior Gateway Protocol. Extra-AS routing uses an Exterior Gateway Protocol (BGP).</a:t>
            </a:r>
          </a:p>
          <a:p>
            <a:r>
              <a:rPr lang="en-US" dirty="0"/>
              <a:t>Routers can be implemented by software running on Windows/Linux servers or as dedicated appliances.</a:t>
            </a:r>
          </a:p>
          <a:p>
            <a:r>
              <a:rPr lang="en-US" dirty="0"/>
              <a:t>The route command allows for static configuration of Windows/Linux routing while tracert/traceroute, pathping, and mtr use ICMP to track a packet as it traverses a network.</a:t>
            </a:r>
          </a:p>
        </p:txBody>
      </p:sp>
      <p:sp>
        <p:nvSpPr>
          <p:cNvPr id="2" name="Footer Placeholder 1">
            <a:extLst>
              <a:ext uri="{FF2B5EF4-FFF2-40B4-BE49-F238E27FC236}">
                <a16:creationId xmlns:a16="http://schemas.microsoft.com/office/drawing/2014/main" id="{8B6D5823-61A0-4659-936E-09E1C93864AC}"/>
              </a:ext>
            </a:extLst>
          </p:cNvPr>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a:extLst>
              <a:ext uri="{FF2B5EF4-FFF2-40B4-BE49-F238E27FC236}">
                <a16:creationId xmlns:a16="http://schemas.microsoft.com/office/drawing/2014/main" id="{BBB38568-219D-4AE4-A63F-0B7AEAAD80F6}"/>
              </a:ext>
            </a:extLst>
          </p:cNvPr>
          <p:cNvSpPr>
            <a:spLocks noGrp="1"/>
          </p:cNvSpPr>
          <p:nvPr>
            <p:ph type="sldNum" sz="quarter" idx="4"/>
          </p:nvPr>
        </p:nvSpPr>
        <p:spPr>
          <a:xfrm>
            <a:off x="11460163" y="6308725"/>
            <a:ext cx="731837" cy="549275"/>
          </a:xfrm>
        </p:spPr>
        <p:txBody>
          <a:bodyPr/>
          <a:lstStyle/>
          <a:p>
            <a:r>
              <a:rPr lang="en-US" dirty="0"/>
              <a:t>176</a:t>
            </a:r>
          </a:p>
        </p:txBody>
      </p:sp>
    </p:spTree>
    <p:extLst>
      <p:ext uri="{BB962C8B-B14F-4D97-AF65-F5344CB8AC3E}">
        <p14:creationId xmlns:p14="http://schemas.microsoft.com/office/powerpoint/2010/main" val="3954618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sz="half" idx="1"/>
          </p:nvPr>
        </p:nvSpPr>
        <p:spPr/>
        <p:txBody>
          <a:bodyPr/>
          <a:lstStyle/>
          <a:p>
            <a:r>
              <a:rPr lang="en-US" altLang="en-US" noProof="0" dirty="0"/>
              <a:t>Lab 7 / Configuring Routing</a:t>
            </a:r>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Tree>
    <p:extLst>
      <p:ext uri="{BB962C8B-B14F-4D97-AF65-F5344CB8AC3E}">
        <p14:creationId xmlns:p14="http://schemas.microsoft.com/office/powerpoint/2010/main" val="2597177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55000" lnSpcReduction="20000"/>
          </a:bodyPr>
          <a:lstStyle/>
          <a:p>
            <a:r>
              <a:rPr lang="en-US" noProof="0"/>
              <a:t>Is the destination IP address on the same network?</a:t>
            </a:r>
          </a:p>
          <a:p>
            <a:pPr lvl="1"/>
            <a:r>
              <a:rPr lang="en-US" noProof="0"/>
              <a:t>Network prefix tells a host how much of the IP address it should interpret as the network ID</a:t>
            </a:r>
          </a:p>
          <a:p>
            <a:pPr lvl="2"/>
            <a:r>
              <a:rPr lang="en-US" noProof="0"/>
              <a:t>IPv4 can use a subnet mask (dotted decimal) or slash notation</a:t>
            </a:r>
          </a:p>
          <a:p>
            <a:pPr lvl="2"/>
            <a:r>
              <a:rPr lang="en-US" noProof="0"/>
              <a:t>IPv6 uses only slash notation</a:t>
            </a:r>
          </a:p>
          <a:p>
            <a:pPr lvl="1"/>
            <a:r>
              <a:rPr lang="en-US" noProof="0"/>
              <a:t>This sort of classless addressing was applied retrospectively in IPv4</a:t>
            </a:r>
          </a:p>
          <a:p>
            <a:pPr lvl="1"/>
            <a:r>
              <a:rPr lang="en-US" noProof="0"/>
              <a:t>IPv6 was designed this way so network prefixes contain more information about the routing hierarchy (Internet Registries &gt; ISPs &gt; End Users)</a:t>
            </a:r>
          </a:p>
          <a:p>
            <a:r>
              <a:rPr lang="en-US"/>
              <a:t>Routers are Intermediate Systems (IS) while non-routing hosts are End Systems (ES)</a:t>
            </a:r>
          </a:p>
          <a:p>
            <a:r>
              <a:rPr lang="en-US"/>
              <a:t>Hosts must use routers to forward packets for remote networks</a:t>
            </a:r>
          </a:p>
          <a:p>
            <a:r>
              <a:rPr lang="en-US"/>
              <a:t>Routers are IP hosts configured with multiple interfaces</a:t>
            </a:r>
          </a:p>
          <a:p>
            <a:pPr lvl="1"/>
            <a:r>
              <a:rPr lang="en-US"/>
              <a:t>Could be server or even workstation computers</a:t>
            </a:r>
          </a:p>
          <a:p>
            <a:pPr lvl="1"/>
            <a:r>
              <a:rPr lang="en-US"/>
              <a:t>More likely to be dedicated router appliances</a:t>
            </a:r>
            <a:endParaRPr lang="en-US" dirty="0"/>
          </a:p>
        </p:txBody>
      </p:sp>
      <p:sp>
        <p:nvSpPr>
          <p:cNvPr id="10242" name="Title 1"/>
          <p:cNvSpPr>
            <a:spLocks noGrp="1"/>
          </p:cNvSpPr>
          <p:nvPr>
            <p:ph type="title"/>
          </p:nvPr>
        </p:nvSpPr>
        <p:spPr/>
        <p:txBody>
          <a:bodyPr/>
          <a:lstStyle/>
          <a:p>
            <a:r>
              <a:rPr lang="en-US" altLang="en-US" noProof="0"/>
              <a:t>Routing Basics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154</a:t>
            </a:r>
          </a:p>
        </p:txBody>
      </p:sp>
    </p:spTree>
    <p:extLst>
      <p:ext uri="{BB962C8B-B14F-4D97-AF65-F5344CB8AC3E}">
        <p14:creationId xmlns:p14="http://schemas.microsoft.com/office/powerpoint/2010/main" val="3683325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92500"/>
          </a:bodyPr>
          <a:lstStyle/>
          <a:p>
            <a:r>
              <a:rPr lang="en-US" noProof="0" dirty="0"/>
              <a:t>Routers use the same sort of process to forward packets to the destination via a complex internetwork</a:t>
            </a:r>
          </a:p>
          <a:p>
            <a:r>
              <a:rPr lang="en-US" noProof="0" dirty="0"/>
              <a:t>Paths recorded in routing table</a:t>
            </a:r>
          </a:p>
          <a:p>
            <a:pPr lvl="1"/>
            <a:r>
              <a:rPr lang="en-US" dirty="0"/>
              <a:t>Destination network address and netmask</a:t>
            </a:r>
            <a:endParaRPr lang="en-GB" dirty="0"/>
          </a:p>
          <a:p>
            <a:pPr lvl="1"/>
            <a:r>
              <a:rPr lang="en-US" dirty="0"/>
              <a:t>Gateway/next hop address</a:t>
            </a:r>
            <a:endParaRPr lang="en-GB" dirty="0"/>
          </a:p>
          <a:p>
            <a:pPr lvl="1"/>
            <a:r>
              <a:rPr lang="en-US" dirty="0"/>
              <a:t>Interface</a:t>
            </a:r>
            <a:endParaRPr lang="en-GB" dirty="0"/>
          </a:p>
          <a:p>
            <a:pPr lvl="1"/>
            <a:r>
              <a:rPr lang="en-US" dirty="0"/>
              <a:t>Metric</a:t>
            </a:r>
            <a:endParaRPr lang="en-GB" dirty="0"/>
          </a:p>
          <a:p>
            <a:endParaRPr lang="en-US" noProof="0" dirty="0"/>
          </a:p>
          <a:p>
            <a:endParaRPr lang="en-US" noProof="0" dirty="0"/>
          </a:p>
        </p:txBody>
      </p:sp>
      <p:sp>
        <p:nvSpPr>
          <p:cNvPr id="10242" name="Title 1"/>
          <p:cNvSpPr>
            <a:spLocks noGrp="1"/>
          </p:cNvSpPr>
          <p:nvPr>
            <p:ph type="title"/>
          </p:nvPr>
        </p:nvSpPr>
        <p:spPr/>
        <p:txBody>
          <a:bodyPr/>
          <a:lstStyle/>
          <a:p>
            <a:r>
              <a:rPr lang="en-US" altLang="en-US"/>
              <a:t>Routing Tables and Path Selection</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154</a:t>
            </a:r>
          </a:p>
        </p:txBody>
      </p:sp>
    </p:spTree>
    <p:extLst>
      <p:ext uri="{BB962C8B-B14F-4D97-AF65-F5344CB8AC3E}">
        <p14:creationId xmlns:p14="http://schemas.microsoft.com/office/powerpoint/2010/main" val="455052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15153" y="1197350"/>
            <a:ext cx="9131531" cy="5012575"/>
          </a:xfrm>
        </p:spPr>
      </p:pic>
      <p:sp>
        <p:nvSpPr>
          <p:cNvPr id="3" name="Title 2"/>
          <p:cNvSpPr>
            <a:spLocks noGrp="1"/>
          </p:cNvSpPr>
          <p:nvPr>
            <p:ph type="title"/>
          </p:nvPr>
        </p:nvSpPr>
        <p:spPr/>
        <p:txBody>
          <a:bodyPr/>
          <a:lstStyle/>
          <a:p>
            <a:r>
              <a:rPr lang="en-US"/>
              <a:t>Routing Tables – End System</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3.1 Routing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155</a:t>
            </a:r>
          </a:p>
        </p:txBody>
      </p:sp>
    </p:spTree>
    <p:extLst>
      <p:ext uri="{BB962C8B-B14F-4D97-AF65-F5344CB8AC3E}">
        <p14:creationId xmlns:p14="http://schemas.microsoft.com/office/powerpoint/2010/main" val="3071670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15153" y="1197350"/>
            <a:ext cx="9131531" cy="5012575"/>
          </a:xfrm>
        </p:spPr>
      </p:pic>
      <p:sp>
        <p:nvSpPr>
          <p:cNvPr id="3" name="Title 2"/>
          <p:cNvSpPr>
            <a:spLocks noGrp="1"/>
          </p:cNvSpPr>
          <p:nvPr>
            <p:ph type="title"/>
          </p:nvPr>
        </p:nvSpPr>
        <p:spPr/>
        <p:txBody>
          <a:bodyPr/>
          <a:lstStyle/>
          <a:p>
            <a:r>
              <a:rPr lang="en-US"/>
              <a:t>Routing Tables – Router A</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3.1 Routing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156</a:t>
            </a:r>
          </a:p>
        </p:txBody>
      </p:sp>
    </p:spTree>
    <p:extLst>
      <p:ext uri="{BB962C8B-B14F-4D97-AF65-F5344CB8AC3E}">
        <p14:creationId xmlns:p14="http://schemas.microsoft.com/office/powerpoint/2010/main" val="2099457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15153" y="1093441"/>
            <a:ext cx="9131531" cy="5220393"/>
          </a:xfrm>
        </p:spPr>
      </p:pic>
      <p:sp>
        <p:nvSpPr>
          <p:cNvPr id="3" name="Title 2"/>
          <p:cNvSpPr>
            <a:spLocks noGrp="1"/>
          </p:cNvSpPr>
          <p:nvPr>
            <p:ph type="title"/>
          </p:nvPr>
        </p:nvSpPr>
        <p:spPr/>
        <p:txBody>
          <a:bodyPr/>
          <a:lstStyle/>
          <a:p>
            <a:r>
              <a:rPr lang="en-US"/>
              <a:t>Routing Tables – Router B</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3.1 Routing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156</a:t>
            </a:r>
          </a:p>
        </p:txBody>
      </p:sp>
    </p:spTree>
    <p:extLst>
      <p:ext uri="{BB962C8B-B14F-4D97-AF65-F5344CB8AC3E}">
        <p14:creationId xmlns:p14="http://schemas.microsoft.com/office/powerpoint/2010/main" val="1228150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Packet Delivery</a:t>
            </a:r>
            <a:endParaRPr lang="en-US" dirty="0"/>
          </a:p>
        </p:txBody>
      </p:sp>
      <p:sp>
        <p:nvSpPr>
          <p:cNvPr id="2" name="Content Placeholder 1"/>
          <p:cNvSpPr>
            <a:spLocks noGrp="1"/>
          </p:cNvSpPr>
          <p:nvPr>
            <p:ph sz="half" idx="1"/>
          </p:nvPr>
        </p:nvSpPr>
        <p:spPr/>
        <p:txBody>
          <a:bodyPr>
            <a:normAutofit/>
          </a:bodyPr>
          <a:lstStyle/>
          <a:p>
            <a:r>
              <a:rPr lang="en-US"/>
              <a:t>Directly connected routes versus next hop router</a:t>
            </a:r>
          </a:p>
          <a:p>
            <a:r>
              <a:rPr lang="en-US"/>
              <a:t>Default route</a:t>
            </a:r>
          </a:p>
          <a:p>
            <a:r>
              <a:rPr lang="en-US"/>
              <a:t>Time To Live (TTL)</a:t>
            </a:r>
          </a:p>
          <a:p>
            <a:endParaRPr lang="en-US" dirty="0"/>
          </a:p>
        </p:txBody>
      </p:sp>
      <p:pic>
        <p:nvPicPr>
          <p:cNvPr id="7" name="Content Placeholder 6" descr="Routing internetwork"/>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90325" y="1894370"/>
            <a:ext cx="6294054" cy="3618534"/>
          </a:xfrm>
        </p:spPr>
      </p:pic>
      <p:sp>
        <p:nvSpPr>
          <p:cNvPr id="5" name="Footer Placeholder 4"/>
          <p:cNvSpPr>
            <a:spLocks noGrp="1"/>
          </p:cNvSpPr>
          <p:nvPr>
            <p:ph type="ftr" sz="quarter" idx="3"/>
          </p:nvPr>
        </p:nvSpPr>
        <p:spPr/>
        <p:txBody>
          <a:bodyPr/>
          <a:lstStyle/>
          <a:p>
            <a:r>
              <a:rPr lang="en-US"/>
              <a:t>3.1 Routing</a:t>
            </a:r>
            <a:endParaRPr lang="en-US" dirty="0"/>
          </a:p>
        </p:txBody>
      </p:sp>
      <p:sp>
        <p:nvSpPr>
          <p:cNvPr id="6" name="Slide Number Placeholder 5"/>
          <p:cNvSpPr>
            <a:spLocks noGrp="1"/>
          </p:cNvSpPr>
          <p:nvPr>
            <p:ph type="sldNum" sz="quarter" idx="4"/>
          </p:nvPr>
        </p:nvSpPr>
        <p:spPr/>
        <p:txBody>
          <a:bodyPr/>
          <a:lstStyle/>
          <a:p>
            <a:r>
              <a:rPr lang="en-US" dirty="0"/>
              <a:t>157</a:t>
            </a:r>
          </a:p>
        </p:txBody>
      </p:sp>
    </p:spTree>
    <p:extLst>
      <p:ext uri="{BB962C8B-B14F-4D97-AF65-F5344CB8AC3E}">
        <p14:creationId xmlns:p14="http://schemas.microsoft.com/office/powerpoint/2010/main" val="583942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Content Placeholder 3"/>
          <p:cNvSpPr>
            <a:spLocks noGrp="1"/>
          </p:cNvSpPr>
          <p:nvPr>
            <p:ph idx="1"/>
          </p:nvPr>
        </p:nvSpPr>
        <p:spPr/>
        <p:txBody>
          <a:bodyPr/>
          <a:lstStyle/>
          <a:p>
            <a:r>
              <a:rPr lang="en-US" altLang="en-US" noProof="0" dirty="0"/>
              <a:t>Static routes - configured</a:t>
            </a:r>
            <a:r>
              <a:rPr lang="en-US" altLang="en-US" dirty="0"/>
              <a:t> manually in routing table</a:t>
            </a:r>
          </a:p>
          <a:p>
            <a:r>
              <a:rPr lang="en-US" altLang="en-US" noProof="0" dirty="0"/>
              <a:t>Difficult to manage changes</a:t>
            </a:r>
          </a:p>
          <a:p>
            <a:r>
              <a:rPr lang="en-US" altLang="en-US" dirty="0"/>
              <a:t>Default route</a:t>
            </a:r>
          </a:p>
          <a:p>
            <a:pPr lvl="1"/>
            <a:r>
              <a:rPr lang="en-US" altLang="en-US" noProof="0" dirty="0"/>
              <a:t>Identifies next hop for unknown destinations</a:t>
            </a:r>
          </a:p>
          <a:p>
            <a:pPr marL="457200" lvl="1" indent="0">
              <a:buNone/>
            </a:pPr>
            <a:r>
              <a:rPr lang="en-US" altLang="en-US" dirty="0"/>
              <a:t>0.0.0.0/0</a:t>
            </a:r>
          </a:p>
          <a:p>
            <a:pPr marL="457200" lvl="1" indent="0">
              <a:buNone/>
            </a:pPr>
            <a:r>
              <a:rPr lang="en-US" altLang="en-US" noProof="0" dirty="0"/>
              <a:t>::/0</a:t>
            </a:r>
          </a:p>
          <a:p>
            <a:pPr lvl="1"/>
            <a:endParaRPr lang="en-US" altLang="en-US" noProof="0" dirty="0"/>
          </a:p>
        </p:txBody>
      </p:sp>
      <p:sp>
        <p:nvSpPr>
          <p:cNvPr id="11266" name="Title 1"/>
          <p:cNvSpPr>
            <a:spLocks noGrp="1"/>
          </p:cNvSpPr>
          <p:nvPr>
            <p:ph type="title"/>
          </p:nvPr>
        </p:nvSpPr>
        <p:spPr/>
        <p:txBody>
          <a:bodyPr/>
          <a:lstStyle/>
          <a:p>
            <a:r>
              <a:rPr lang="en-US" altLang="en-US" noProof="0"/>
              <a:t>Static and Default Routes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3.1 Routing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158</a:t>
            </a:r>
          </a:p>
        </p:txBody>
      </p:sp>
    </p:spTree>
    <p:extLst>
      <p:ext uri="{BB962C8B-B14F-4D97-AF65-F5344CB8AC3E}">
        <p14:creationId xmlns:p14="http://schemas.microsoft.com/office/powerpoint/2010/main" val="732589898"/>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54</TotalTime>
  <Words>1760</Words>
  <Application>Microsoft Office PowerPoint</Application>
  <PresentationFormat>Widescreen</PresentationFormat>
  <Paragraphs>231</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Routing Basics</vt:lpstr>
      <vt:lpstr>Routing Tables and Path Selection</vt:lpstr>
      <vt:lpstr>Routing Tables – End System</vt:lpstr>
      <vt:lpstr>Routing Tables – Router A</vt:lpstr>
      <vt:lpstr>Routing Tables – Router B</vt:lpstr>
      <vt:lpstr>Packet Delivery</vt:lpstr>
      <vt:lpstr>Static and Default Routes</vt:lpstr>
      <vt:lpstr>Learned Routes</vt:lpstr>
      <vt:lpstr>Routing Metrics</vt:lpstr>
      <vt:lpstr>Dynamic Routing Protocols</vt:lpstr>
      <vt:lpstr>Routing Information Protocol (RIP)</vt:lpstr>
      <vt:lpstr>Enhanced Interior Gateway Routing Protocol (EIGRP)</vt:lpstr>
      <vt:lpstr>Open Shortest Path First (OSPF)</vt:lpstr>
      <vt:lpstr>Border Gateway Protocol (BGP)</vt:lpstr>
      <vt:lpstr>AD and Route Redistribution</vt:lpstr>
      <vt:lpstr>IPv4 and IPv6 Internet Routing</vt:lpstr>
      <vt:lpstr>High Availability Routing</vt:lpstr>
      <vt:lpstr>Installing and Configuring Routers</vt:lpstr>
      <vt:lpstr>Router Placement</vt:lpstr>
      <vt:lpstr>Router Configuration</vt:lpstr>
      <vt:lpstr>route</vt:lpstr>
      <vt:lpstr>tracert and pathping</vt:lpstr>
      <vt:lpstr>traceroute and mtr</vt:lpstr>
      <vt:lpstr>PowerPoint Presentation</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 Routing</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15</cp:revision>
  <dcterms:created xsi:type="dcterms:W3CDTF">2018-02-13T01:39:09Z</dcterms:created>
  <dcterms:modified xsi:type="dcterms:W3CDTF">2018-05-25T23:39:49Z</dcterms:modified>
  <cp:category>© 2018 gtslearning</cp:category>
</cp:coreProperties>
</file>