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021" autoAdjust="0"/>
  </p:normalViewPr>
  <p:slideViewPr>
    <p:cSldViewPr snapToGrid="0">
      <p:cViewPr varScale="1">
        <p:scale>
          <a:sx n="88" d="100"/>
          <a:sy n="88" d="100"/>
        </p:scale>
        <p:origin x="494"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77C79-8D08-42A6-972D-1A856B549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E72BF-4BF6-4B86-AC87-4308D7D1B8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963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545ED22-50B6-4AA8-8241-E74446E5DCA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A7C7043-9ACF-4F9F-9CD0-8272802E8E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76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5A3F8-AEBA-4E02-8B63-6E4C7ADBD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34090-16C8-404A-800B-557BA8B730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479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50CF144-F0E1-4438-96A3-17E2B706DA1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9CD7FF9-F526-47E3-9800-A7083FBE3E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517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AA5F6-08FA-4A8F-8FFD-C28D4DEAF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3C3AE-07D6-4D82-8E08-C9B9836ADB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661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02E23EE-B77C-4F92-9707-F51B6885C9F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7BCA8E6-020D-4990-A3D2-C3A4EC1147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049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A54179E-8A5A-4AF8-B2C2-7CECF1ACC56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787A3E5-1C76-4545-89ED-6F26DC10B1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603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78FC4AE-84EF-47F5-BD52-9EA858779A8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A7FC219-F11B-4DAB-9059-C9CA409B80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739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a generic top-level domain? </a:t>
            </a:r>
            <a:r>
              <a:rPr lang="en-GB" dirty="0"/>
              <a:t>FQDNs are arranged in a hierarchy from the root. Top-level domains are those farthest to the right. Generic TLDs are those maintained by ICANN (.com, .org, </a:t>
            </a:r>
            <a:r>
              <a:rPr lang="en-GB" dirty="0" err="1"/>
              <a:t>.net</a:t>
            </a:r>
            <a:r>
              <a:rPr lang="en-GB" dirty="0"/>
              <a:t>, .info, .biz) - the other main sets of TLDs are country codes and sponsored.</a:t>
            </a:r>
            <a:endParaRPr lang="en-US" b="0" dirty="0"/>
          </a:p>
          <a:p>
            <a:pPr lvl="1"/>
            <a:r>
              <a:rPr lang="en-GB" b="0" dirty="0"/>
              <a:t>What characters are allowed in a DNS host name? </a:t>
            </a:r>
            <a:r>
              <a:rPr lang="en-GB" dirty="0"/>
              <a:t>Up to 63 alphanumerics and the hyphen, though the hyphen cannot be used at the beginning or end of the name.</a:t>
            </a:r>
            <a:endParaRPr lang="en-US" b="0" dirty="0"/>
          </a:p>
          <a:p>
            <a:pPr lvl="1"/>
            <a:r>
              <a:rPr lang="en-GB" b="0" dirty="0"/>
              <a:t>What is the location of the hosts file? </a:t>
            </a:r>
            <a:r>
              <a:rPr lang="en-GB" dirty="0"/>
              <a:t>Under Windows it is %SystemRoot%\system32\drivers\etc\ while under Linux it is usually placed in the /etc directory.</a:t>
            </a:r>
            <a:endParaRPr lang="en-US" b="0" dirty="0"/>
          </a:p>
          <a:p>
            <a:pPr lvl="1"/>
            <a:r>
              <a:rPr lang="en-GB" b="0" dirty="0"/>
              <a:t>What type of DNS record resolves IPv6 addresses? </a:t>
            </a:r>
            <a:r>
              <a:rPr lang="en-GB" dirty="0"/>
              <a:t>AAAA.</a:t>
            </a:r>
            <a:endParaRPr lang="en-US" b="0" dirty="0"/>
          </a:p>
          <a:p>
            <a:pPr lvl="1"/>
            <a:r>
              <a:rPr lang="en-GB" b="0" dirty="0"/>
              <a:t>What type of DNS server is likely to accept recursive queries? </a:t>
            </a:r>
            <a:r>
              <a:rPr lang="en-GB" dirty="0"/>
              <a:t>A local name server providing DNS resolution for ordinary workstations. Queries between name servers are usually iterative.</a:t>
            </a:r>
            <a:endParaRPr lang="en-US" b="0" dirty="0"/>
          </a:p>
          <a:p>
            <a:pPr lvl="1"/>
            <a:r>
              <a:rPr lang="en-GB" b="0" dirty="0"/>
              <a:t>What use is a PTR DNS record? </a:t>
            </a:r>
            <a:r>
              <a:rPr lang="en-GB" dirty="0"/>
              <a:t>A pointer maps an IP address to a host name enabling a reverse lookup. Reverse lookups are used (for example) in spam filtering to confirm that a host name is associated with a particular IP address.</a:t>
            </a:r>
            <a:endParaRPr lang="en-US" b="0" dirty="0"/>
          </a:p>
          <a:p>
            <a:pPr lvl="1"/>
            <a:r>
              <a:rPr lang="en-GB" b="0" dirty="0"/>
              <a:t>What types of DNS records have priority or preference values? </a:t>
            </a:r>
            <a:r>
              <a:rPr lang="en-GB" dirty="0"/>
              <a:t>Typically mail (MX) and service (SRV) records.</a:t>
            </a:r>
            <a:endParaRPr lang="en-US" b="0" dirty="0"/>
          </a:p>
          <a:p>
            <a:pPr lvl="1"/>
            <a:r>
              <a:rPr lang="en-GB" b="0" dirty="0"/>
              <a:t>What type of DNS record is used to prove the valid origin of email? </a:t>
            </a:r>
            <a:r>
              <a:rPr lang="en-GB" dirty="0"/>
              <a:t>Sender Policy Framework (SPF) and DomainKeys Identified E-mail (DKIM) records can be used to validate the origin of email and reject spam. These are configured in DNS as TXT (text) records.</a:t>
            </a:r>
            <a:endParaRPr lang="en-US" b="0" dirty="0"/>
          </a:p>
          <a:p>
            <a:pPr lvl="1"/>
            <a:r>
              <a:rPr lang="en-GB" b="0" dirty="0"/>
              <a:t>What type of DNS enables clients to report a change of IP address to a DNS server? </a:t>
            </a:r>
            <a:r>
              <a:rPr lang="en-GB" dirty="0"/>
              <a:t>Dynamic DNS.</a:t>
            </a:r>
            <a:endParaRPr lang="en-US" b="0" dirty="0"/>
          </a:p>
          <a:p>
            <a:pPr lvl="1"/>
            <a:r>
              <a:rPr lang="en-GB" b="0" dirty="0"/>
              <a:t>What is the function of the command “nslookup – 8.8.8.8”? </a:t>
            </a:r>
            <a:r>
              <a:rPr lang="en-GB" dirty="0"/>
              <a:t>To start nslookup in interactive mode with the DNS server set to 8.8.8.8 (Google’s public DNS server).</a:t>
            </a:r>
            <a:endParaRPr lang="en-US" b="0" dirty="0"/>
          </a:p>
          <a:p>
            <a:pPr lvl="1"/>
            <a:r>
              <a:rPr lang="en-GB" b="0" dirty="0"/>
              <a:t>What is the function of a dig subcommand such as "+nostats"? </a:t>
            </a:r>
            <a:r>
              <a:rPr lang="en-GB" dirty="0"/>
              <a:t>Control what is shown by the tool. You can use these commands to suppress certain kinds of output, such as sections of the response from the DNS server.</a:t>
            </a:r>
            <a:endParaRPr lang="en-US" b="0" dirty="0"/>
          </a:p>
          <a:p>
            <a:pPr lvl="1"/>
            <a:r>
              <a:rPr lang="en-GB" b="0" dirty="0"/>
              <a:t>What type of server infrastructure is IPAM designed to monitor? </a:t>
            </a:r>
            <a:r>
              <a:rPr lang="en-GB" dirty="0"/>
              <a:t>IP Address Management (IPAM) is used to monitor (and manage) DHCP and DNS services (and Domain Controllers in a Windows network environment).</a:t>
            </a:r>
            <a:endParaRPr lang="en-US" b="0"/>
          </a:p>
          <a:p>
            <a:pPr marL="57150" lvl="1" indent="0">
              <a:buNone/>
            </a:pPr>
            <a:endParaRPr lang="en-US" dirty="0"/>
          </a:p>
        </p:txBody>
      </p:sp>
      <p:sp>
        <p:nvSpPr>
          <p:cNvPr id="5" name="Slide Image Placeholder 4">
            <a:extLst>
              <a:ext uri="{FF2B5EF4-FFF2-40B4-BE49-F238E27FC236}">
                <a16:creationId xmlns:a16="http://schemas.microsoft.com/office/drawing/2014/main" id="{8ACED28A-490C-4BB3-96CF-A741E5649B54}"/>
              </a:ext>
            </a:extLst>
          </p:cNvPr>
          <p:cNvSpPr>
            <a:spLocks noGrp="1" noRot="1" noChangeAspect="1"/>
          </p:cNvSpPr>
          <p:nvPr>
            <p:ph type="sldImg"/>
          </p:nvPr>
        </p:nvSpPr>
        <p:spPr/>
      </p:sp>
    </p:spTree>
    <p:extLst>
      <p:ext uri="{BB962C8B-B14F-4D97-AF65-F5344CB8AC3E}">
        <p14:creationId xmlns:p14="http://schemas.microsoft.com/office/powerpoint/2010/main" val="384227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FCC72-24DF-4E21-AC75-B6FE90D33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3A75C-D88A-452A-87FE-6FF030BC2BCB}"/>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58840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dirty="0"/>
          </a:p>
        </p:txBody>
      </p:sp>
      <p:sp>
        <p:nvSpPr>
          <p:cNvPr id="4" name="Slide Image Placeholder 3">
            <a:extLst>
              <a:ext uri="{FF2B5EF4-FFF2-40B4-BE49-F238E27FC236}">
                <a16:creationId xmlns:a16="http://schemas.microsoft.com/office/drawing/2014/main" id="{AB933BB9-4F39-4D39-A2C1-7B429CCA6241}"/>
              </a:ext>
            </a:extLst>
          </p:cNvPr>
          <p:cNvSpPr>
            <a:spLocks noGrp="1" noRot="1" noChangeAspect="1"/>
          </p:cNvSpPr>
          <p:nvPr>
            <p:ph type="sldImg"/>
          </p:nvPr>
        </p:nvSpPr>
        <p:spPr/>
      </p:sp>
    </p:spTree>
    <p:extLst>
      <p:ext uri="{BB962C8B-B14F-4D97-AF65-F5344CB8AC3E}">
        <p14:creationId xmlns:p14="http://schemas.microsoft.com/office/powerpoint/2010/main" val="277213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C7D25-32A3-4CD5-8F11-2A953DBD3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18174-78AF-4020-8195-A1B3CE9BFA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646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6F7DC-03A6-4B0A-B9AB-085550A88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7865A-2AD2-4B17-9C78-4A23060E4D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42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9F374-1F59-4A9A-B0FD-25FC7A8B0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78B80-E0E3-4AB6-8D41-D0C1730CB3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25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09D6B-47E7-487C-9E1F-782F5CA17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FCDF4-B8A6-4BAC-AE65-EB15963752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766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25BE6-0366-4E38-BF95-2EAC163FE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94EAD-A85D-4BFC-B787-DD75422E44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646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27F58-41D5-4B44-B9DB-386D19332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8CEBD-3606-44EC-90BB-41A680F679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822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34FF2-8E19-4EC4-8742-35A2C11C1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C8D4B-0627-4498-985E-5D1B349EA2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780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3.3 Name Resolution and IPAM</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3.3 Name Resolution and IPAM</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63402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2ACDE-24D2-4D4C-95CE-42DC329EEC7E}"/>
              </a:ext>
            </a:extLst>
          </p:cNvPr>
          <p:cNvSpPr>
            <a:spLocks noGrp="1"/>
          </p:cNvSpPr>
          <p:nvPr>
            <p:ph type="title"/>
          </p:nvPr>
        </p:nvSpPr>
        <p:spPr/>
        <p:txBody>
          <a:bodyPr/>
          <a:lstStyle/>
          <a:p>
            <a:r>
              <a:rPr lang="en-US"/>
              <a:t>Resource Records (2)</a:t>
            </a:r>
            <a:endParaRPr lang="en-US" dirty="0"/>
          </a:p>
        </p:txBody>
      </p:sp>
      <p:sp>
        <p:nvSpPr>
          <p:cNvPr id="13" name="Content Placeholder 12">
            <a:extLst>
              <a:ext uri="{FF2B5EF4-FFF2-40B4-BE49-F238E27FC236}">
                <a16:creationId xmlns:a16="http://schemas.microsoft.com/office/drawing/2014/main" id="{4BD187F1-F6DD-4A8C-A04F-9B5B5F122A0E}"/>
              </a:ext>
            </a:extLst>
          </p:cNvPr>
          <p:cNvSpPr>
            <a:spLocks noGrp="1"/>
          </p:cNvSpPr>
          <p:nvPr>
            <p:ph sz="half" idx="1"/>
          </p:nvPr>
        </p:nvSpPr>
        <p:spPr/>
        <p:txBody>
          <a:bodyPr>
            <a:normAutofit lnSpcReduction="10000"/>
          </a:bodyPr>
          <a:lstStyle/>
          <a:p>
            <a:r>
              <a:rPr lang="en-US" dirty="0"/>
              <a:t>A/AAAA</a:t>
            </a:r>
          </a:p>
          <a:p>
            <a:pPr lvl="1"/>
            <a:r>
              <a:rPr lang="en-US" dirty="0"/>
              <a:t>Host records resolve a name to an IPv4 (A) or IPv6 (AAAA) address</a:t>
            </a:r>
          </a:p>
          <a:p>
            <a:r>
              <a:rPr lang="en-US" dirty="0"/>
              <a:t>CNAME</a:t>
            </a:r>
          </a:p>
          <a:p>
            <a:pPr lvl="1"/>
            <a:r>
              <a:rPr lang="en-US" dirty="0"/>
              <a:t>Canonical Name (or alias) is used to represent an alias for a particular host (A or AAAA)</a:t>
            </a:r>
          </a:p>
        </p:txBody>
      </p:sp>
      <p:sp>
        <p:nvSpPr>
          <p:cNvPr id="4" name="Footer Placeholder 3">
            <a:extLst>
              <a:ext uri="{FF2B5EF4-FFF2-40B4-BE49-F238E27FC236}">
                <a16:creationId xmlns:a16="http://schemas.microsoft.com/office/drawing/2014/main" id="{AF65B06F-2005-4904-AEE1-4B2561749DC2}"/>
              </a:ext>
            </a:extLst>
          </p:cNvPr>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5" name="Slide Number Placeholder 4">
            <a:extLst>
              <a:ext uri="{FF2B5EF4-FFF2-40B4-BE49-F238E27FC236}">
                <a16:creationId xmlns:a16="http://schemas.microsoft.com/office/drawing/2014/main" id="{9ECF3EBF-AD45-4E93-970B-B0CA48537809}"/>
              </a:ext>
            </a:extLst>
          </p:cNvPr>
          <p:cNvSpPr>
            <a:spLocks noGrp="1"/>
          </p:cNvSpPr>
          <p:nvPr>
            <p:ph type="sldNum" sz="quarter" idx="4"/>
          </p:nvPr>
        </p:nvSpPr>
        <p:spPr>
          <a:xfrm>
            <a:off x="11460163" y="6308725"/>
            <a:ext cx="731837" cy="549275"/>
          </a:xfrm>
        </p:spPr>
        <p:txBody>
          <a:bodyPr/>
          <a:lstStyle/>
          <a:p>
            <a:r>
              <a:rPr lang="en-US" dirty="0"/>
              <a:t>200</a:t>
            </a:r>
          </a:p>
        </p:txBody>
      </p:sp>
      <p:pic>
        <p:nvPicPr>
          <p:cNvPr id="9" name="Content Placeholder 8" descr="Both types of host record (A and AAAA) in Windows Server DNS (Used with permission from Microsoft)">
            <a:extLst>
              <a:ext uri="{FF2B5EF4-FFF2-40B4-BE49-F238E27FC236}">
                <a16:creationId xmlns:a16="http://schemas.microsoft.com/office/drawing/2014/main" id="{BD77FC1A-80FF-4420-8C44-1FD4499E8CB6}"/>
              </a:ext>
            </a:extLst>
          </p:cNvPr>
          <p:cNvPicPr>
            <a:picLocks noGrp="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bwMode="auto">
          <a:xfrm>
            <a:off x="92075" y="1981211"/>
            <a:ext cx="5943600" cy="60957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1" name="Content Placeholder 10" descr="CNAME record in Windows Server DNS (Used with permission from Microsoft)">
            <a:extLst>
              <a:ext uri="{FF2B5EF4-FFF2-40B4-BE49-F238E27FC236}">
                <a16:creationId xmlns:a16="http://schemas.microsoft.com/office/drawing/2014/main" id="{0E78BCEA-E0B4-413B-9E5F-6DA0234830D7}"/>
              </a:ext>
            </a:extLst>
          </p:cNvPr>
          <p:cNvPicPr>
            <a:picLocks noGrp="1"/>
          </p:cNvPicPr>
          <p:nvPr>
            <p:ph sz="quarter" idx="13"/>
          </p:nvPr>
        </p:nvPicPr>
        <p:blipFill rotWithShape="1">
          <a:blip r:embed="rId4" cstate="print">
            <a:extLst>
              <a:ext uri="{28A0092B-C50C-407E-A947-70E740481C1C}">
                <a14:useLocalDpi xmlns:a14="http://schemas.microsoft.com/office/drawing/2010/main" val="0"/>
              </a:ext>
            </a:extLst>
          </a:blip>
          <a:srcRect/>
          <a:stretch/>
        </p:blipFill>
        <p:spPr bwMode="auto">
          <a:xfrm>
            <a:off x="292548" y="4907602"/>
            <a:ext cx="5542654" cy="427345"/>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55C78B61-E66C-40FF-906C-EAE6BC5AD0FF}"/>
              </a:ext>
            </a:extLst>
          </p:cNvPr>
          <p:cNvSpPr txBox="1"/>
          <p:nvPr/>
        </p:nvSpPr>
        <p:spPr>
          <a:xfrm>
            <a:off x="292548" y="5380032"/>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304669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Resource Records (3)</a:t>
            </a:r>
            <a:endParaRPr lang="en-US" altLang="en-US" noProof="0" dirty="0"/>
          </a:p>
        </p:txBody>
      </p:sp>
      <p:sp>
        <p:nvSpPr>
          <p:cNvPr id="7" name="Content Placeholder 6">
            <a:extLst>
              <a:ext uri="{FF2B5EF4-FFF2-40B4-BE49-F238E27FC236}">
                <a16:creationId xmlns:a16="http://schemas.microsoft.com/office/drawing/2014/main" id="{6FA94BAB-BB01-45C2-A2F9-04EE45328305}"/>
              </a:ext>
            </a:extLst>
          </p:cNvPr>
          <p:cNvSpPr>
            <a:spLocks noGrp="1"/>
          </p:cNvSpPr>
          <p:nvPr>
            <p:ph sz="half" idx="1"/>
          </p:nvPr>
        </p:nvSpPr>
        <p:spPr/>
        <p:txBody>
          <a:bodyPr>
            <a:normAutofit fontScale="62500" lnSpcReduction="20000"/>
          </a:bodyPr>
          <a:lstStyle/>
          <a:p>
            <a:r>
              <a:rPr lang="en-US" dirty="0"/>
              <a:t>MX</a:t>
            </a:r>
          </a:p>
          <a:p>
            <a:pPr lvl="1"/>
            <a:r>
              <a:rPr lang="en-US" dirty="0"/>
              <a:t>Mail Exchanger (MX) is used to identify an email server for the domain</a:t>
            </a:r>
          </a:p>
          <a:p>
            <a:r>
              <a:rPr lang="en-US" dirty="0"/>
              <a:t>SRV</a:t>
            </a:r>
          </a:p>
          <a:p>
            <a:pPr lvl="1"/>
            <a:r>
              <a:rPr lang="en-US" dirty="0"/>
              <a:t>Service record is used to identify a record that is providing a particular network service or protocol</a:t>
            </a:r>
          </a:p>
          <a:p>
            <a:r>
              <a:rPr lang="en-US" dirty="0"/>
              <a:t>TXT</a:t>
            </a:r>
          </a:p>
          <a:p>
            <a:pPr lvl="1"/>
            <a:r>
              <a:rPr lang="en-US" dirty="0"/>
              <a:t>Stores any free form text that may be needed to support other network services</a:t>
            </a:r>
          </a:p>
          <a:p>
            <a:pPr lvl="1"/>
            <a:r>
              <a:rPr lang="en-US" dirty="0"/>
              <a:t>Sender Policy Framework (SPF) </a:t>
            </a:r>
          </a:p>
          <a:p>
            <a:pPr lvl="1"/>
            <a:r>
              <a:rPr lang="en-US" dirty="0"/>
              <a:t>DomainKeys Identified E-mail (DKIM)</a:t>
            </a:r>
          </a:p>
          <a:p>
            <a:pPr lvl="1"/>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201</a:t>
            </a:r>
          </a:p>
        </p:txBody>
      </p:sp>
      <p:sp>
        <p:nvSpPr>
          <p:cNvPr id="14342" name="Rectangle 1"/>
          <p:cNvSpPr>
            <a:spLocks noChangeArrowheads="1"/>
          </p:cNvSpPr>
          <p:nvPr/>
        </p:nvSpPr>
        <p:spPr bwMode="auto">
          <a:xfrm>
            <a:off x="6003635" y="-415498"/>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br>
              <a:rPr lang="en-US" altLang="en-US" sz="2400">
                <a:solidFill>
                  <a:schemeClr val="tx1"/>
                </a:solidFill>
                <a:latin typeface="Times New Roman" panose="02020603050405020304" pitchFamily="18" charset="0"/>
              </a:rPr>
            </a:br>
            <a:endParaRPr lang="en-US" altLang="en-US" sz="2400">
              <a:solidFill>
                <a:schemeClr val="tx1"/>
              </a:solidFill>
              <a:latin typeface="Times New Roman" panose="02020603050405020304" pitchFamily="18" charset="0"/>
            </a:endParaRPr>
          </a:p>
        </p:txBody>
      </p:sp>
      <p:pic>
        <p:nvPicPr>
          <p:cNvPr id="9" name="Content Placeholder 8" descr="MX records in Windows Server DNS (Used with permission from Microsoft)">
            <a:extLst>
              <a:ext uri="{FF2B5EF4-FFF2-40B4-BE49-F238E27FC236}">
                <a16:creationId xmlns:a16="http://schemas.microsoft.com/office/drawing/2014/main" id="{7B798C6B-AEBF-4A18-BE3C-26F4475A0BEF}"/>
              </a:ext>
            </a:extLst>
          </p:cNvPr>
          <p:cNvPicPr>
            <a:picLocks noGrp="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bwMode="auto">
          <a:xfrm>
            <a:off x="6126163" y="2115571"/>
            <a:ext cx="5943600" cy="340858"/>
          </a:xfrm>
          <a:prstGeom prst="rect">
            <a:avLst/>
          </a:prstGeom>
          <a:noFill/>
          <a:ln>
            <a:solidFill>
              <a:schemeClr val="tx1"/>
            </a:solidFill>
          </a:ln>
          <a:extLst>
            <a:ext uri="{53640926-AAD7-44D8-BBD7-CCE9431645EC}">
              <a14:shadowObscured xmlns:a14="http://schemas.microsoft.com/office/drawing/2010/main"/>
            </a:ext>
          </a:extLst>
        </p:spPr>
      </p:pic>
      <p:pic>
        <p:nvPicPr>
          <p:cNvPr id="10" name="Content Placeholder 9" descr="SRV records in Windows Server DNS (Used with permission from Microsoft)">
            <a:extLst>
              <a:ext uri="{FF2B5EF4-FFF2-40B4-BE49-F238E27FC236}">
                <a16:creationId xmlns:a16="http://schemas.microsoft.com/office/drawing/2014/main" id="{C95B0415-4664-4F8A-AE46-B6B1476BD4B4}"/>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126163" y="4370015"/>
            <a:ext cx="5943600" cy="1502520"/>
          </a:xfrm>
          <a:prstGeom prst="rect">
            <a:avLst/>
          </a:prstGeom>
          <a:noFill/>
          <a:ln>
            <a:solidFill>
              <a:schemeClr val="tx1"/>
            </a:solidFill>
          </a:ln>
        </p:spPr>
      </p:pic>
      <p:sp>
        <p:nvSpPr>
          <p:cNvPr id="13" name="TextBox 12">
            <a:extLst>
              <a:ext uri="{FF2B5EF4-FFF2-40B4-BE49-F238E27FC236}">
                <a16:creationId xmlns:a16="http://schemas.microsoft.com/office/drawing/2014/main" id="{02C09EAA-E73E-44F7-B025-3A563003BD0A}"/>
              </a:ext>
            </a:extLst>
          </p:cNvPr>
          <p:cNvSpPr txBox="1"/>
          <p:nvPr/>
        </p:nvSpPr>
        <p:spPr>
          <a:xfrm>
            <a:off x="9662140" y="5872535"/>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44825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4923-0A32-421E-A942-5CFF1B286BCF}"/>
              </a:ext>
            </a:extLst>
          </p:cNvPr>
          <p:cNvSpPr>
            <a:spLocks noGrp="1"/>
          </p:cNvSpPr>
          <p:nvPr>
            <p:ph type="title"/>
          </p:nvPr>
        </p:nvSpPr>
        <p:spPr/>
        <p:txBody>
          <a:bodyPr/>
          <a:lstStyle/>
          <a:p>
            <a:r>
              <a:rPr lang="en-US"/>
              <a:t>Resource Records (4)</a:t>
            </a:r>
            <a:endParaRPr lang="en-US" dirty="0"/>
          </a:p>
        </p:txBody>
      </p:sp>
      <p:sp>
        <p:nvSpPr>
          <p:cNvPr id="3" name="Content Placeholder 2">
            <a:extLst>
              <a:ext uri="{FF2B5EF4-FFF2-40B4-BE49-F238E27FC236}">
                <a16:creationId xmlns:a16="http://schemas.microsoft.com/office/drawing/2014/main" id="{8A45397F-8314-48B3-8191-D8CC88CC62E1}"/>
              </a:ext>
            </a:extLst>
          </p:cNvPr>
          <p:cNvSpPr>
            <a:spLocks noGrp="1"/>
          </p:cNvSpPr>
          <p:nvPr>
            <p:ph sz="half" idx="1"/>
          </p:nvPr>
        </p:nvSpPr>
        <p:spPr/>
        <p:txBody>
          <a:bodyPr>
            <a:normAutofit lnSpcReduction="10000"/>
          </a:bodyPr>
          <a:lstStyle/>
          <a:p>
            <a:r>
              <a:rPr lang="en-US" dirty="0"/>
              <a:t>PTR</a:t>
            </a:r>
          </a:p>
          <a:p>
            <a:pPr lvl="1"/>
            <a:r>
              <a:rPr lang="en-US" dirty="0"/>
              <a:t>Forward versus reverse lookup zones</a:t>
            </a:r>
          </a:p>
          <a:p>
            <a:pPr lvl="1"/>
            <a:r>
              <a:rPr lang="en-US" dirty="0"/>
              <a:t>Pointer record is found in reverse lookup zones and used to resolve an IP address to a host name</a:t>
            </a:r>
          </a:p>
          <a:p>
            <a:pPr lvl="1"/>
            <a:r>
              <a:rPr lang="en-US" dirty="0" err="1"/>
              <a:t>in.addr.arpa</a:t>
            </a:r>
            <a:r>
              <a:rPr lang="en-US" dirty="0"/>
              <a:t> domain</a:t>
            </a:r>
          </a:p>
          <a:p>
            <a:pPr lvl="1"/>
            <a:r>
              <a:rPr lang="en-US" dirty="0"/>
              <a:t>ip6.arpa domain</a:t>
            </a:r>
          </a:p>
        </p:txBody>
      </p:sp>
      <p:sp>
        <p:nvSpPr>
          <p:cNvPr id="5" name="Footer Placeholder 4">
            <a:extLst>
              <a:ext uri="{FF2B5EF4-FFF2-40B4-BE49-F238E27FC236}">
                <a16:creationId xmlns:a16="http://schemas.microsoft.com/office/drawing/2014/main" id="{98712AE5-5D87-4173-9B98-6C559345A599}"/>
              </a:ext>
            </a:extLst>
          </p:cNvPr>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6" name="Slide Number Placeholder 5">
            <a:extLst>
              <a:ext uri="{FF2B5EF4-FFF2-40B4-BE49-F238E27FC236}">
                <a16:creationId xmlns:a16="http://schemas.microsoft.com/office/drawing/2014/main" id="{57E6DB84-533C-4EE6-80A2-D6CFAE420836}"/>
              </a:ext>
            </a:extLst>
          </p:cNvPr>
          <p:cNvSpPr>
            <a:spLocks noGrp="1"/>
          </p:cNvSpPr>
          <p:nvPr>
            <p:ph type="sldNum" sz="quarter" idx="4"/>
          </p:nvPr>
        </p:nvSpPr>
        <p:spPr>
          <a:xfrm>
            <a:off x="11460163" y="6308725"/>
            <a:ext cx="731837" cy="549275"/>
          </a:xfrm>
        </p:spPr>
        <p:txBody>
          <a:bodyPr/>
          <a:lstStyle/>
          <a:p>
            <a:r>
              <a:rPr lang="en-US" dirty="0"/>
              <a:t>202</a:t>
            </a:r>
          </a:p>
        </p:txBody>
      </p:sp>
      <p:pic>
        <p:nvPicPr>
          <p:cNvPr id="7" name="Content Placeholder 6" descr="Reverse lookup zone and pointer records in Windows Server DNS (Used with permission from Microsoft)">
            <a:extLst>
              <a:ext uri="{FF2B5EF4-FFF2-40B4-BE49-F238E27FC236}">
                <a16:creationId xmlns:a16="http://schemas.microsoft.com/office/drawing/2014/main" id="{6E9AEEEA-B5DD-4940-A981-13A75F4F95C8}"/>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24788" y="2189162"/>
            <a:ext cx="2543175" cy="3028950"/>
          </a:xfrm>
          <a:prstGeom prst="rect">
            <a:avLst/>
          </a:prstGeom>
          <a:noFill/>
          <a:ln>
            <a:solidFill>
              <a:schemeClr val="tx1"/>
            </a:solidFill>
          </a:ln>
        </p:spPr>
      </p:pic>
      <p:sp>
        <p:nvSpPr>
          <p:cNvPr id="8" name="TextBox 7">
            <a:extLst>
              <a:ext uri="{FF2B5EF4-FFF2-40B4-BE49-F238E27FC236}">
                <a16:creationId xmlns:a16="http://schemas.microsoft.com/office/drawing/2014/main" id="{33B7A853-F0B2-49F8-BF44-364BD30ABF81}"/>
              </a:ext>
            </a:extLst>
          </p:cNvPr>
          <p:cNvSpPr txBox="1"/>
          <p:nvPr/>
        </p:nvSpPr>
        <p:spPr>
          <a:xfrm>
            <a:off x="8019459" y="5263197"/>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56833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t>Query a name server for resource records</a:t>
            </a:r>
          </a:p>
          <a:p>
            <a:r>
              <a:rPr lang="en-US"/>
              <a:t>nslookup –Option Host Server</a:t>
            </a:r>
          </a:p>
          <a:p>
            <a:r>
              <a:rPr lang="en-US"/>
              <a:t>Interactive mode</a:t>
            </a:r>
            <a:endParaRPr lang="en-US" dirty="0"/>
          </a:p>
        </p:txBody>
      </p:sp>
      <p:sp>
        <p:nvSpPr>
          <p:cNvPr id="15362" name="Title 1"/>
          <p:cNvSpPr>
            <a:spLocks noGrp="1"/>
          </p:cNvSpPr>
          <p:nvPr>
            <p:ph type="title"/>
          </p:nvPr>
        </p:nvSpPr>
        <p:spPr/>
        <p:txBody>
          <a:bodyPr/>
          <a:lstStyle/>
          <a:p>
            <a:r>
              <a:rPr lang="en-US" altLang="en-US" noProof="0"/>
              <a:t>nslookup</a:t>
            </a:r>
            <a:endParaRPr lang="en-US" altLang="en-US" noProof="0" dirty="0"/>
          </a:p>
        </p:txBody>
      </p:sp>
      <p:pic>
        <p:nvPicPr>
          <p:cNvPr id="8" name="Content Placeholder 7" descr="Using nslookup to resolve the gtslearning.com's domain name to an IP address using Google's public DNS servers (8.8.8.8)"/>
          <p:cNvPicPr>
            <a:picLocks noGrp="1"/>
          </p:cNvPicPr>
          <p:nvPr>
            <p:ph idx="12"/>
          </p:nvPr>
        </p:nvPicPr>
        <p:blipFill rotWithShape="1">
          <a:blip r:embed="rId3"/>
          <a:srcRect b="57667"/>
          <a:stretch/>
        </p:blipFill>
        <p:spPr>
          <a:xfrm>
            <a:off x="1892085" y="3933825"/>
            <a:ext cx="8377668" cy="2374900"/>
          </a:xfrm>
        </p:spPr>
      </p:pic>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203</a:t>
            </a:r>
          </a:p>
        </p:txBody>
      </p:sp>
      <p:sp>
        <p:nvSpPr>
          <p:cNvPr id="9" name="TextBox 8">
            <a:extLst>
              <a:ext uri="{FF2B5EF4-FFF2-40B4-BE49-F238E27FC236}">
                <a16:creationId xmlns:a16="http://schemas.microsoft.com/office/drawing/2014/main" id="{3685C861-D865-418D-9509-9681A9FF8BEE}"/>
              </a:ext>
            </a:extLst>
          </p:cNvPr>
          <p:cNvSpPr txBox="1"/>
          <p:nvPr/>
        </p:nvSpPr>
        <p:spPr>
          <a:xfrm>
            <a:off x="7856621" y="3609200"/>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370560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09BF7AD-2C26-452B-8F07-C888D188AEB3}"/>
              </a:ext>
            </a:extLst>
          </p:cNvPr>
          <p:cNvSpPr>
            <a:spLocks noGrp="1"/>
          </p:cNvSpPr>
          <p:nvPr>
            <p:ph idx="1"/>
          </p:nvPr>
        </p:nvSpPr>
        <p:spPr/>
        <p:txBody>
          <a:bodyPr>
            <a:normAutofit fontScale="70000" lnSpcReduction="20000"/>
          </a:bodyPr>
          <a:lstStyle/>
          <a:p>
            <a:r>
              <a:rPr lang="en-US" dirty="0"/>
              <a:t>Resolve-DnsName </a:t>
            </a:r>
            <a:r>
              <a:rPr lang="en-US" i="1" dirty="0"/>
              <a:t>host</a:t>
            </a:r>
          </a:p>
          <a:p>
            <a:r>
              <a:rPr lang="en-US" dirty="0"/>
              <a:t>Resolve-DnsName host -NoHostsFile</a:t>
            </a:r>
          </a:p>
          <a:p>
            <a:r>
              <a:rPr lang="en-US" dirty="0"/>
              <a:t>Resolve-DnsName </a:t>
            </a:r>
            <a:r>
              <a:rPr lang="en-US" i="1" dirty="0"/>
              <a:t>host</a:t>
            </a:r>
            <a:r>
              <a:rPr lang="en-US" dirty="0"/>
              <a:t> -DnsOnly</a:t>
            </a:r>
          </a:p>
          <a:p>
            <a:r>
              <a:rPr lang="en-US" dirty="0"/>
              <a:t>-Server </a:t>
            </a:r>
            <a:r>
              <a:rPr lang="en-US" i="1" dirty="0"/>
              <a:t>IPofDNSserver</a:t>
            </a:r>
          </a:p>
          <a:p>
            <a:endParaRPr lang="en-US" dirty="0"/>
          </a:p>
        </p:txBody>
      </p:sp>
      <p:sp>
        <p:nvSpPr>
          <p:cNvPr id="3" name="Title 2">
            <a:extLst>
              <a:ext uri="{FF2B5EF4-FFF2-40B4-BE49-F238E27FC236}">
                <a16:creationId xmlns:a16="http://schemas.microsoft.com/office/drawing/2014/main" id="{0450CAB1-FC6D-41B1-960C-A27AEE64FBC3}"/>
              </a:ext>
            </a:extLst>
          </p:cNvPr>
          <p:cNvSpPr>
            <a:spLocks noGrp="1"/>
          </p:cNvSpPr>
          <p:nvPr>
            <p:ph type="title"/>
          </p:nvPr>
        </p:nvSpPr>
        <p:spPr/>
        <p:txBody>
          <a:bodyPr/>
          <a:lstStyle/>
          <a:p>
            <a:r>
              <a:rPr lang="en-US"/>
              <a:t>Powershell Name Resolution</a:t>
            </a:r>
            <a:endParaRPr lang="en-US" dirty="0"/>
          </a:p>
        </p:txBody>
      </p:sp>
      <p:sp>
        <p:nvSpPr>
          <p:cNvPr id="5" name="Footer Placeholder 4">
            <a:extLst>
              <a:ext uri="{FF2B5EF4-FFF2-40B4-BE49-F238E27FC236}">
                <a16:creationId xmlns:a16="http://schemas.microsoft.com/office/drawing/2014/main" id="{83C403BC-A76C-44AC-88E0-E0E2A20EADCD}"/>
              </a:ext>
            </a:extLst>
          </p:cNvPr>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6" name="Slide Number Placeholder 5">
            <a:extLst>
              <a:ext uri="{FF2B5EF4-FFF2-40B4-BE49-F238E27FC236}">
                <a16:creationId xmlns:a16="http://schemas.microsoft.com/office/drawing/2014/main" id="{9F24FE1D-45D5-4A4D-AC79-C9926894598F}"/>
              </a:ext>
            </a:extLst>
          </p:cNvPr>
          <p:cNvSpPr>
            <a:spLocks noGrp="1"/>
          </p:cNvSpPr>
          <p:nvPr>
            <p:ph type="sldNum" sz="quarter" idx="4"/>
          </p:nvPr>
        </p:nvSpPr>
        <p:spPr>
          <a:xfrm>
            <a:off x="11460163" y="6308725"/>
            <a:ext cx="731837" cy="549275"/>
          </a:xfrm>
        </p:spPr>
        <p:txBody>
          <a:bodyPr/>
          <a:lstStyle/>
          <a:p>
            <a:r>
              <a:rPr lang="en-US" dirty="0"/>
              <a:t>204</a:t>
            </a:r>
          </a:p>
        </p:txBody>
      </p:sp>
      <p:pic>
        <p:nvPicPr>
          <p:cNvPr id="7" name="Content Placeholder 6" descr="Using Resolve-DNSname (Used with permission from Microsoft)">
            <a:extLst>
              <a:ext uri="{FF2B5EF4-FFF2-40B4-BE49-F238E27FC236}">
                <a16:creationId xmlns:a16="http://schemas.microsoft.com/office/drawing/2014/main" id="{3C30A54A-DDB5-40C1-8A95-9D65B97D3FC5}"/>
              </a:ext>
            </a:extLst>
          </p:cNvPr>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1731705" y="3933825"/>
            <a:ext cx="8698428" cy="2374900"/>
          </a:xfrm>
          <a:prstGeom prst="rect">
            <a:avLst/>
          </a:prstGeom>
          <a:noFill/>
          <a:ln>
            <a:noFill/>
          </a:ln>
        </p:spPr>
      </p:pic>
      <p:sp>
        <p:nvSpPr>
          <p:cNvPr id="8" name="TextBox 7">
            <a:extLst>
              <a:ext uri="{FF2B5EF4-FFF2-40B4-BE49-F238E27FC236}">
                <a16:creationId xmlns:a16="http://schemas.microsoft.com/office/drawing/2014/main" id="{4AC6F118-1A53-48A0-B0F7-5BAA0AF045AE}"/>
              </a:ext>
            </a:extLst>
          </p:cNvPr>
          <p:cNvSpPr txBox="1"/>
          <p:nvPr/>
        </p:nvSpPr>
        <p:spPr>
          <a:xfrm>
            <a:off x="7856621" y="3609200"/>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2924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4FAE7D1-AA54-4E1D-BFD8-69FB3DEDBEBB}"/>
              </a:ext>
            </a:extLst>
          </p:cNvPr>
          <p:cNvSpPr>
            <a:spLocks noGrp="1"/>
          </p:cNvSpPr>
          <p:nvPr>
            <p:ph idx="1"/>
          </p:nvPr>
        </p:nvSpPr>
        <p:spPr/>
        <p:txBody>
          <a:bodyPr>
            <a:normAutofit fontScale="55000" lnSpcReduction="20000"/>
          </a:bodyPr>
          <a:lstStyle/>
          <a:p>
            <a:r>
              <a:rPr lang="en-US" dirty="0"/>
              <a:t>Domain Information Groper (dig) is a Linux command-line tool for querying DNS servers</a:t>
            </a:r>
          </a:p>
          <a:p>
            <a:pPr lvl="1"/>
            <a:r>
              <a:rPr lang="en-US" dirty="0"/>
              <a:t>dig </a:t>
            </a:r>
            <a:r>
              <a:rPr lang="en-US" i="1" dirty="0"/>
              <a:t>host</a:t>
            </a:r>
          </a:p>
          <a:p>
            <a:pPr lvl="1"/>
            <a:r>
              <a:rPr lang="en-US" dirty="0"/>
              <a:t>dig @ns1.isp.com </a:t>
            </a:r>
            <a:r>
              <a:rPr lang="en-US" i="1" dirty="0"/>
              <a:t>host</a:t>
            </a:r>
          </a:p>
          <a:p>
            <a:pPr lvl="1"/>
            <a:r>
              <a:rPr lang="en-US" dirty="0"/>
              <a:t>dig @ns1.isp.com </a:t>
            </a:r>
            <a:r>
              <a:rPr lang="en-US" i="1" dirty="0"/>
              <a:t>host</a:t>
            </a:r>
            <a:r>
              <a:rPr lang="en-US" dirty="0"/>
              <a:t> all</a:t>
            </a:r>
          </a:p>
          <a:p>
            <a:pPr lvl="1"/>
            <a:r>
              <a:rPr lang="en-US" dirty="0"/>
              <a:t>dig @ns1.isp.com </a:t>
            </a:r>
            <a:r>
              <a:rPr lang="en-US" i="1" dirty="0"/>
              <a:t>host</a:t>
            </a:r>
            <a:r>
              <a:rPr lang="en-US" dirty="0"/>
              <a:t> MX</a:t>
            </a:r>
          </a:p>
          <a:p>
            <a:r>
              <a:rPr lang="en-US" dirty="0"/>
              <a:t>Output parameters (+nocomments or +nostats)</a:t>
            </a:r>
          </a:p>
        </p:txBody>
      </p:sp>
      <p:sp>
        <p:nvSpPr>
          <p:cNvPr id="3" name="Title 2">
            <a:extLst>
              <a:ext uri="{FF2B5EF4-FFF2-40B4-BE49-F238E27FC236}">
                <a16:creationId xmlns:a16="http://schemas.microsoft.com/office/drawing/2014/main" id="{DB8DFDFE-6696-41C9-BE67-C050235B340D}"/>
              </a:ext>
            </a:extLst>
          </p:cNvPr>
          <p:cNvSpPr>
            <a:spLocks noGrp="1"/>
          </p:cNvSpPr>
          <p:nvPr>
            <p:ph type="title"/>
          </p:nvPr>
        </p:nvSpPr>
        <p:spPr/>
        <p:txBody>
          <a:bodyPr/>
          <a:lstStyle/>
          <a:p>
            <a:r>
              <a:rPr lang="en-US" dirty="0"/>
              <a:t>dig</a:t>
            </a:r>
          </a:p>
        </p:txBody>
      </p:sp>
      <p:sp>
        <p:nvSpPr>
          <p:cNvPr id="5" name="Footer Placeholder 4">
            <a:extLst>
              <a:ext uri="{FF2B5EF4-FFF2-40B4-BE49-F238E27FC236}">
                <a16:creationId xmlns:a16="http://schemas.microsoft.com/office/drawing/2014/main" id="{7C551BE7-2AD3-4F29-92CA-25E3F864886F}"/>
              </a:ext>
            </a:extLst>
          </p:cNvPr>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6" name="Slide Number Placeholder 5">
            <a:extLst>
              <a:ext uri="{FF2B5EF4-FFF2-40B4-BE49-F238E27FC236}">
                <a16:creationId xmlns:a16="http://schemas.microsoft.com/office/drawing/2014/main" id="{66FAD670-D3BD-444A-8532-A758C772099D}"/>
              </a:ext>
            </a:extLst>
          </p:cNvPr>
          <p:cNvSpPr>
            <a:spLocks noGrp="1"/>
          </p:cNvSpPr>
          <p:nvPr>
            <p:ph type="sldNum" sz="quarter" idx="4"/>
          </p:nvPr>
        </p:nvSpPr>
        <p:spPr>
          <a:xfrm>
            <a:off x="11460163" y="6308725"/>
            <a:ext cx="731837" cy="549275"/>
          </a:xfrm>
        </p:spPr>
        <p:txBody>
          <a:bodyPr/>
          <a:lstStyle/>
          <a:p>
            <a:r>
              <a:rPr lang="en-US" dirty="0"/>
              <a:t>205</a:t>
            </a:r>
          </a:p>
        </p:txBody>
      </p:sp>
      <p:pic>
        <p:nvPicPr>
          <p:cNvPr id="7" name="Content Placeholder 6" descr="Using dig">
            <a:extLst>
              <a:ext uri="{FF2B5EF4-FFF2-40B4-BE49-F238E27FC236}">
                <a16:creationId xmlns:a16="http://schemas.microsoft.com/office/drawing/2014/main" id="{46633DE6-60A7-4BA0-A885-6C5841D91DB7}"/>
              </a:ext>
            </a:extLst>
          </p:cNvPr>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2876644" y="3724623"/>
            <a:ext cx="6408549" cy="2743200"/>
          </a:xfrm>
          <a:prstGeom prst="rect">
            <a:avLst/>
          </a:prstGeom>
          <a:noFill/>
          <a:ln>
            <a:noFill/>
          </a:ln>
        </p:spPr>
      </p:pic>
    </p:spTree>
    <p:extLst>
      <p:ext uri="{BB962C8B-B14F-4D97-AF65-F5344CB8AC3E}">
        <p14:creationId xmlns:p14="http://schemas.microsoft.com/office/powerpoint/2010/main" val="337193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655B5C-B787-4F01-B8EC-9B2EBDF37AC3}"/>
              </a:ext>
            </a:extLst>
          </p:cNvPr>
          <p:cNvSpPr>
            <a:spLocks noGrp="1"/>
          </p:cNvSpPr>
          <p:nvPr>
            <p:ph type="title"/>
          </p:nvPr>
        </p:nvSpPr>
        <p:spPr/>
        <p:txBody>
          <a:bodyPr/>
          <a:lstStyle/>
          <a:p>
            <a:r>
              <a:rPr lang="en-US"/>
              <a:t>IP Address Management (IPAM)</a:t>
            </a:r>
            <a:endParaRPr lang="en-US" dirty="0"/>
          </a:p>
        </p:txBody>
      </p:sp>
      <p:pic>
        <p:nvPicPr>
          <p:cNvPr id="8" name="Content Placeholder 7">
            <a:extLst>
              <a:ext uri="{FF2B5EF4-FFF2-40B4-BE49-F238E27FC236}">
                <a16:creationId xmlns:a16="http://schemas.microsoft.com/office/drawing/2014/main" id="{778216AA-8A88-45B8-A0E3-09EA0721A1D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075" y="1590874"/>
            <a:ext cx="5943600" cy="4225527"/>
          </a:xfrm>
        </p:spPr>
      </p:pic>
      <p:sp>
        <p:nvSpPr>
          <p:cNvPr id="6" name="Content Placeholder 5">
            <a:extLst>
              <a:ext uri="{FF2B5EF4-FFF2-40B4-BE49-F238E27FC236}">
                <a16:creationId xmlns:a16="http://schemas.microsoft.com/office/drawing/2014/main" id="{944CE6B0-C7CE-4497-BD74-9D8AEDA92789}"/>
              </a:ext>
            </a:extLst>
          </p:cNvPr>
          <p:cNvSpPr>
            <a:spLocks noGrp="1"/>
          </p:cNvSpPr>
          <p:nvPr>
            <p:ph sz="half" idx="2"/>
          </p:nvPr>
        </p:nvSpPr>
        <p:spPr/>
        <p:txBody>
          <a:bodyPr>
            <a:normAutofit fontScale="62500" lnSpcReduction="20000"/>
          </a:bodyPr>
          <a:lstStyle/>
          <a:p>
            <a:r>
              <a:rPr lang="en-US" dirty="0"/>
              <a:t>Scan DHCP and DNS servers and log IP address usage to a database</a:t>
            </a:r>
          </a:p>
          <a:p>
            <a:r>
              <a:rPr lang="en-US" dirty="0"/>
              <a:t>Scan IP address ranges to detect use of statically-assigned addresses</a:t>
            </a:r>
          </a:p>
          <a:p>
            <a:r>
              <a:rPr lang="en-US" dirty="0"/>
              <a:t>Tie in with asset/inventory management</a:t>
            </a:r>
          </a:p>
          <a:p>
            <a:r>
              <a:rPr lang="en-US" dirty="0"/>
              <a:t>Manage and reconfigure DHCP and DNS services</a:t>
            </a:r>
          </a:p>
          <a:p>
            <a:r>
              <a:rPr lang="en-US" dirty="0"/>
              <a:t>Analyze address space</a:t>
            </a:r>
          </a:p>
          <a:p>
            <a:r>
              <a:rPr lang="en-US" dirty="0"/>
              <a:t>Log use of IP addresses over time</a:t>
            </a:r>
          </a:p>
        </p:txBody>
      </p:sp>
      <p:sp>
        <p:nvSpPr>
          <p:cNvPr id="4" name="Footer Placeholder 3">
            <a:extLst>
              <a:ext uri="{FF2B5EF4-FFF2-40B4-BE49-F238E27FC236}">
                <a16:creationId xmlns:a16="http://schemas.microsoft.com/office/drawing/2014/main" id="{B34021AB-8D1C-43ED-AECE-7953A75AED9F}"/>
              </a:ext>
            </a:extLst>
          </p:cNvPr>
          <p:cNvSpPr>
            <a:spLocks noGrp="1"/>
          </p:cNvSpPr>
          <p:nvPr>
            <p:ph type="ftr" sz="quarter" idx="3"/>
          </p:nvPr>
        </p:nvSpPr>
        <p:spPr/>
        <p:txBody>
          <a:bodyPr/>
          <a:lstStyle/>
          <a:p>
            <a:r>
              <a:rPr lang="en-GB"/>
              <a:t>3.3 Name Resolution and IPAM</a:t>
            </a:r>
            <a:endParaRPr lang="en-US" dirty="0"/>
          </a:p>
        </p:txBody>
      </p:sp>
      <p:sp>
        <p:nvSpPr>
          <p:cNvPr id="5" name="Slide Number Placeholder 4">
            <a:extLst>
              <a:ext uri="{FF2B5EF4-FFF2-40B4-BE49-F238E27FC236}">
                <a16:creationId xmlns:a16="http://schemas.microsoft.com/office/drawing/2014/main" id="{7C9B1A83-709E-4E42-9031-CC3970092232}"/>
              </a:ext>
            </a:extLst>
          </p:cNvPr>
          <p:cNvSpPr>
            <a:spLocks noGrp="1"/>
          </p:cNvSpPr>
          <p:nvPr>
            <p:ph type="sldNum" sz="quarter" idx="4"/>
          </p:nvPr>
        </p:nvSpPr>
        <p:spPr/>
        <p:txBody>
          <a:bodyPr/>
          <a:lstStyle/>
          <a:p>
            <a:r>
              <a:rPr lang="en-US" dirty="0"/>
              <a:t>206</a:t>
            </a:r>
          </a:p>
        </p:txBody>
      </p:sp>
      <p:sp>
        <p:nvSpPr>
          <p:cNvPr id="10" name="TextBox 9">
            <a:extLst>
              <a:ext uri="{FF2B5EF4-FFF2-40B4-BE49-F238E27FC236}">
                <a16:creationId xmlns:a16="http://schemas.microsoft.com/office/drawing/2014/main" id="{98524E17-B29B-43AD-A33C-72220940BBC4}"/>
              </a:ext>
            </a:extLst>
          </p:cNvPr>
          <p:cNvSpPr txBox="1"/>
          <p:nvPr/>
        </p:nvSpPr>
        <p:spPr>
          <a:xfrm>
            <a:off x="0" y="5816401"/>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272412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1FBFCF-EC27-4E20-8CD2-840C4712E9DD}"/>
              </a:ext>
            </a:extLst>
          </p:cNvPr>
          <p:cNvSpPr>
            <a:spLocks noGrp="1"/>
          </p:cNvSpPr>
          <p:nvPr>
            <p:ph idx="1"/>
          </p:nvPr>
        </p:nvSpPr>
        <p:spPr/>
        <p:txBody>
          <a:bodyPr>
            <a:normAutofit fontScale="40000" lnSpcReduction="20000"/>
          </a:bodyPr>
          <a:lstStyle/>
          <a:p>
            <a:r>
              <a:rPr lang="en-US" dirty="0"/>
              <a:t>A computer can be configured with a host name to provide a simpler means for users to address the system on the network.</a:t>
            </a:r>
          </a:p>
          <a:p>
            <a:r>
              <a:rPr lang="en-US" dirty="0"/>
              <a:t>A Fully Qualified Domain Name provides a unique identity for hosts communicating on an Internet.</a:t>
            </a:r>
          </a:p>
          <a:p>
            <a:r>
              <a:rPr lang="en-US" dirty="0"/>
              <a:t>Name resolution services such as DNS map IP addresses to host names and FQDNs. DNS provides other record types to allow for the discovery services such as email or SIP.</a:t>
            </a:r>
          </a:p>
          <a:p>
            <a:r>
              <a:rPr lang="en-US" dirty="0"/>
              <a:t>nslookup and dig can be used to troubleshoot DNS.</a:t>
            </a:r>
          </a:p>
          <a:p>
            <a:r>
              <a:rPr lang="en-US"/>
              <a:t>IPAM tools give administrators visibility into IP address allocation and usage.</a:t>
            </a:r>
          </a:p>
        </p:txBody>
      </p:sp>
      <p:sp>
        <p:nvSpPr>
          <p:cNvPr id="2" name="Footer Placeholder 1">
            <a:extLst>
              <a:ext uri="{FF2B5EF4-FFF2-40B4-BE49-F238E27FC236}">
                <a16:creationId xmlns:a16="http://schemas.microsoft.com/office/drawing/2014/main" id="{A57DFC8E-64BD-4738-B314-8B7F9DF6F9CC}"/>
              </a:ext>
            </a:extLst>
          </p:cNvPr>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a:extLst>
              <a:ext uri="{FF2B5EF4-FFF2-40B4-BE49-F238E27FC236}">
                <a16:creationId xmlns:a16="http://schemas.microsoft.com/office/drawing/2014/main" id="{E324923E-EB8C-4297-AC7F-71A7BF2AE7AA}"/>
              </a:ext>
            </a:extLst>
          </p:cNvPr>
          <p:cNvSpPr>
            <a:spLocks noGrp="1"/>
          </p:cNvSpPr>
          <p:nvPr>
            <p:ph type="sldNum" sz="quarter" idx="4"/>
          </p:nvPr>
        </p:nvSpPr>
        <p:spPr>
          <a:xfrm>
            <a:off x="11460163" y="6308725"/>
            <a:ext cx="731837" cy="549275"/>
          </a:xfrm>
        </p:spPr>
        <p:txBody>
          <a:bodyPr/>
          <a:lstStyle/>
          <a:p>
            <a:r>
              <a:rPr lang="en-US"/>
              <a:t>207</a:t>
            </a:r>
            <a:endParaRPr lang="en-US" dirty="0"/>
          </a:p>
        </p:txBody>
      </p:sp>
    </p:spTree>
    <p:extLst>
      <p:ext uri="{BB962C8B-B14F-4D97-AF65-F5344CB8AC3E}">
        <p14:creationId xmlns:p14="http://schemas.microsoft.com/office/powerpoint/2010/main" val="34520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sz="half" idx="1"/>
          </p:nvPr>
        </p:nvSpPr>
        <p:spPr/>
        <p:txBody>
          <a:bodyPr/>
          <a:lstStyle/>
          <a:p>
            <a:r>
              <a:rPr lang="en-US" altLang="en-US" noProof="0" dirty="0"/>
              <a:t>Lab 9 / Configuring Name Resolution and IPAM</a:t>
            </a:r>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Tree>
    <p:extLst>
      <p:ext uri="{BB962C8B-B14F-4D97-AF65-F5344CB8AC3E}">
        <p14:creationId xmlns:p14="http://schemas.microsoft.com/office/powerpoint/2010/main" val="279053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B4A7B5-090E-4EB4-9F56-D48B4E3AA581}"/>
              </a:ext>
            </a:extLst>
          </p:cNvPr>
          <p:cNvSpPr>
            <a:spLocks noGrp="1"/>
          </p:cNvSpPr>
          <p:nvPr>
            <p:ph idx="1"/>
          </p:nvPr>
        </p:nvSpPr>
        <p:spPr/>
        <p:txBody>
          <a:bodyPr>
            <a:normAutofit fontScale="62500" lnSpcReduction="20000"/>
          </a:bodyPr>
          <a:lstStyle/>
          <a:p>
            <a:r>
              <a:rPr lang="en-US" dirty="0"/>
              <a:t>Describe the format of host names and Fully Qualified Domain Names</a:t>
            </a:r>
          </a:p>
          <a:p>
            <a:r>
              <a:rPr lang="en-US" dirty="0"/>
              <a:t>Understand the process of name resolution using HOSTS and DNS</a:t>
            </a:r>
          </a:p>
          <a:p>
            <a:r>
              <a:rPr lang="en-US" dirty="0"/>
              <a:t>Identify basic configuration parameters for a DNS server, including different types of DNS records</a:t>
            </a:r>
          </a:p>
          <a:p>
            <a:r>
              <a:rPr lang="en-US" dirty="0"/>
              <a:t>Use nslookup and dig to verify and troubleshoot name resolution</a:t>
            </a:r>
          </a:p>
          <a:p>
            <a:r>
              <a:rPr lang="en-US" dirty="0"/>
              <a:t>Understand the role of </a:t>
            </a:r>
            <a:r>
              <a:rPr lang="en-US"/>
              <a:t>IPAM tools</a:t>
            </a:r>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191</a:t>
            </a:r>
          </a:p>
        </p:txBody>
      </p:sp>
    </p:spTree>
    <p:extLst>
      <p:ext uri="{BB962C8B-B14F-4D97-AF65-F5344CB8AC3E}">
        <p14:creationId xmlns:p14="http://schemas.microsoft.com/office/powerpoint/2010/main" val="187715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62500" lnSpcReduction="20000"/>
          </a:bodyPr>
          <a:lstStyle/>
          <a:p>
            <a:r>
              <a:rPr lang="en-US" noProof="0" dirty="0"/>
              <a:t>Host name</a:t>
            </a:r>
          </a:p>
          <a:p>
            <a:pPr lvl="1"/>
            <a:r>
              <a:rPr lang="en-US" noProof="0" dirty="0"/>
              <a:t>Letters, numbers, and hyphen</a:t>
            </a:r>
          </a:p>
          <a:p>
            <a:pPr lvl="1"/>
            <a:r>
              <a:rPr lang="en-US" noProof="0" dirty="0"/>
              <a:t>Cannot be all numbers</a:t>
            </a:r>
          </a:p>
          <a:p>
            <a:pPr lvl="1"/>
            <a:r>
              <a:rPr lang="en-US" noProof="0" dirty="0"/>
              <a:t>Cannot start or end with hyphen</a:t>
            </a:r>
          </a:p>
          <a:p>
            <a:pPr lvl="1"/>
            <a:r>
              <a:rPr lang="en-US" noProof="0" dirty="0"/>
              <a:t>Not case sensitive</a:t>
            </a:r>
          </a:p>
          <a:p>
            <a:r>
              <a:rPr lang="en-US" noProof="0" dirty="0"/>
              <a:t>Fully Qualified Domain Name (FQDN)</a:t>
            </a:r>
          </a:p>
          <a:p>
            <a:pPr lvl="1"/>
            <a:r>
              <a:rPr lang="en-US" noProof="0" dirty="0"/>
              <a:t>Host name + domain suffix</a:t>
            </a:r>
          </a:p>
          <a:p>
            <a:pPr lvl="1"/>
            <a:r>
              <a:rPr lang="en-US" noProof="0" dirty="0"/>
              <a:t>Host name must be unique within domain</a:t>
            </a:r>
          </a:p>
          <a:p>
            <a:pPr lvl="1"/>
            <a:r>
              <a:rPr lang="en-US" noProof="0" dirty="0"/>
              <a:t>Labels separated by periods</a:t>
            </a:r>
          </a:p>
          <a:p>
            <a:pPr lvl="1"/>
            <a:r>
              <a:rPr lang="en-US" noProof="0" dirty="0"/>
              <a:t>Max length of 253 characters overall and 63 characters per label (excluding periods)</a:t>
            </a:r>
          </a:p>
          <a:p>
            <a:r>
              <a:rPr lang="en-US" dirty="0"/>
              <a:t>Name resolution – application layer/layer 7</a:t>
            </a:r>
            <a:endParaRPr lang="en-US" noProof="0" dirty="0"/>
          </a:p>
          <a:p>
            <a:pPr lvl="1"/>
            <a:endParaRPr lang="en-US" noProof="0" dirty="0"/>
          </a:p>
          <a:p>
            <a:pPr lvl="1"/>
            <a:endParaRPr lang="en-US" noProof="0" dirty="0"/>
          </a:p>
        </p:txBody>
      </p:sp>
      <p:sp>
        <p:nvSpPr>
          <p:cNvPr id="10242" name="Title 1"/>
          <p:cNvSpPr>
            <a:spLocks noGrp="1"/>
          </p:cNvSpPr>
          <p:nvPr>
            <p:ph type="title"/>
          </p:nvPr>
        </p:nvSpPr>
        <p:spPr/>
        <p:txBody>
          <a:bodyPr/>
          <a:lstStyle/>
          <a:p>
            <a:r>
              <a:rPr lang="en-US" altLang="en-US" noProof="0"/>
              <a:t>Host Names and FQDNs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192</a:t>
            </a:r>
          </a:p>
        </p:txBody>
      </p:sp>
      <p:sp>
        <p:nvSpPr>
          <p:cNvPr id="10246"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7478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70000" lnSpcReduction="20000"/>
          </a:bodyPr>
          <a:lstStyle/>
          <a:p>
            <a:r>
              <a:rPr lang="en-US" noProof="0" dirty="0"/>
              <a:t>HOSTS was a text file containing list of IP &gt; host name or FQDN mappings</a:t>
            </a:r>
          </a:p>
          <a:p>
            <a:r>
              <a:rPr lang="en-US" noProof="0" dirty="0"/>
              <a:t>Distributed manually between network administrators</a:t>
            </a:r>
          </a:p>
          <a:p>
            <a:r>
              <a:rPr lang="en-US" noProof="0" dirty="0"/>
              <a:t>Long replaced by Domain Name System (DNS) but each host is still installed with HOSTS file</a:t>
            </a:r>
          </a:p>
          <a:p>
            <a:pPr lvl="1"/>
            <a:r>
              <a:rPr lang="en-US" noProof="0" dirty="0"/>
              <a:t>Windows</a:t>
            </a:r>
          </a:p>
          <a:p>
            <a:pPr marL="914400" lvl="2" indent="0">
              <a:buNone/>
            </a:pPr>
            <a:r>
              <a:rPr lang="en-US" noProof="0" dirty="0"/>
              <a:t>%SystemRoot%\System32\drivers\etc\hosts</a:t>
            </a:r>
          </a:p>
          <a:p>
            <a:pPr lvl="1"/>
            <a:r>
              <a:rPr lang="en-US" noProof="0" dirty="0"/>
              <a:t>Linux</a:t>
            </a:r>
          </a:p>
          <a:p>
            <a:pPr marL="914400" lvl="2" indent="0">
              <a:buNone/>
            </a:pPr>
            <a:r>
              <a:rPr lang="en-US" noProof="0" dirty="0"/>
              <a:t>/etc/hosts</a:t>
            </a:r>
          </a:p>
          <a:p>
            <a:r>
              <a:rPr lang="en-US" noProof="0" dirty="0"/>
              <a:t>Administrators can configure static mappings in HOSTS and these take precedence over DNS</a:t>
            </a:r>
          </a:p>
        </p:txBody>
      </p:sp>
      <p:sp>
        <p:nvSpPr>
          <p:cNvPr id="11266" name="Title 1"/>
          <p:cNvSpPr>
            <a:spLocks noGrp="1"/>
          </p:cNvSpPr>
          <p:nvPr>
            <p:ph type="title"/>
          </p:nvPr>
        </p:nvSpPr>
        <p:spPr/>
        <p:txBody>
          <a:bodyPr/>
          <a:lstStyle/>
          <a:p>
            <a:r>
              <a:rPr lang="en-US" altLang="en-US" noProof="0"/>
              <a:t>Name Resolution using HOSTS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193</a:t>
            </a:r>
          </a:p>
        </p:txBody>
      </p:sp>
      <p:sp>
        <p:nvSpPr>
          <p:cNvPr id="11270"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7806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noProof="0"/>
              <a:t>Domain Name System (DNS)</a:t>
            </a:r>
            <a:endParaRPr lang="en-US" altLang="en-US" noProof="0" dirty="0"/>
          </a:p>
        </p:txBody>
      </p:sp>
      <p:sp>
        <p:nvSpPr>
          <p:cNvPr id="8195" name="Content Placeholder 2"/>
          <p:cNvSpPr>
            <a:spLocks noGrp="1"/>
          </p:cNvSpPr>
          <p:nvPr>
            <p:ph sz="half" idx="1"/>
          </p:nvPr>
        </p:nvSpPr>
        <p:spPr/>
        <p:txBody>
          <a:bodyPr>
            <a:normAutofit fontScale="85000" lnSpcReduction="20000"/>
          </a:bodyPr>
          <a:lstStyle/>
          <a:p>
            <a:r>
              <a:rPr lang="en-US" noProof="0"/>
              <a:t>Hierarchical database of IP and name records</a:t>
            </a:r>
          </a:p>
          <a:p>
            <a:r>
              <a:rPr lang="en-US" noProof="0"/>
              <a:t>Root domain contains 13 servers (A…M)</a:t>
            </a:r>
          </a:p>
          <a:p>
            <a:r>
              <a:rPr lang="en-US" noProof="0"/>
              <a:t>Top Level Domains (TLD) managed by ICANN and regional registries</a:t>
            </a:r>
          </a:p>
          <a:p>
            <a:r>
              <a:rPr lang="en-US" noProof="0"/>
              <a:t>Domains can be registered within an appropriate TLD</a:t>
            </a:r>
            <a:endParaRPr lang="en-US" noProof="0" dirty="0"/>
          </a:p>
        </p:txBody>
      </p:sp>
      <p:pic>
        <p:nvPicPr>
          <p:cNvPr id="12295"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326277" y="1244469"/>
            <a:ext cx="5540196" cy="4918336"/>
          </a:xfrm>
        </p:spPr>
      </p:pic>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194</a:t>
            </a:r>
          </a:p>
        </p:txBody>
      </p:sp>
      <p:sp>
        <p:nvSpPr>
          <p:cNvPr id="1229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510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593303" y="869950"/>
            <a:ext cx="6975232" cy="5667376"/>
          </a:xfrm>
        </p:spPr>
      </p:pic>
      <p:sp>
        <p:nvSpPr>
          <p:cNvPr id="13314" name="Title 1"/>
          <p:cNvSpPr>
            <a:spLocks noGrp="1"/>
          </p:cNvSpPr>
          <p:nvPr>
            <p:ph type="title"/>
          </p:nvPr>
        </p:nvSpPr>
        <p:spPr/>
        <p:txBody>
          <a:bodyPr/>
          <a:lstStyle/>
          <a:p>
            <a:r>
              <a:rPr lang="en-US" altLang="en-US" noProof="0"/>
              <a:t>Name Resolution using DNS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195</a:t>
            </a:r>
          </a:p>
        </p:txBody>
      </p:sp>
      <p:sp>
        <p:nvSpPr>
          <p:cNvPr id="13317"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6421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12"/>
          <p:cNvSpPr>
            <a:spLocks noGrp="1"/>
          </p:cNvSpPr>
          <p:nvPr>
            <p:ph idx="1"/>
          </p:nvPr>
        </p:nvSpPr>
        <p:spPr/>
        <p:txBody>
          <a:bodyPr>
            <a:normAutofit fontScale="85000" lnSpcReduction="20000"/>
          </a:bodyPr>
          <a:lstStyle/>
          <a:p>
            <a:r>
              <a:rPr lang="en-US" noProof="0" dirty="0"/>
              <a:t>Service port</a:t>
            </a:r>
          </a:p>
          <a:p>
            <a:pPr lvl="1"/>
            <a:r>
              <a:rPr lang="en-US" dirty="0"/>
              <a:t>UDP Port 53</a:t>
            </a:r>
          </a:p>
          <a:p>
            <a:pPr lvl="1"/>
            <a:r>
              <a:rPr lang="en-US" noProof="0" dirty="0"/>
              <a:t>TCP Port 53</a:t>
            </a:r>
          </a:p>
          <a:p>
            <a:r>
              <a:rPr lang="en-US" noProof="0" dirty="0"/>
              <a:t>Zones</a:t>
            </a:r>
          </a:p>
          <a:p>
            <a:pPr lvl="1"/>
            <a:r>
              <a:rPr lang="en-US" noProof="0" dirty="0"/>
              <a:t>Primary</a:t>
            </a:r>
          </a:p>
          <a:p>
            <a:pPr lvl="1"/>
            <a:r>
              <a:rPr lang="en-US" noProof="0" dirty="0"/>
              <a:t>Secondary</a:t>
            </a:r>
          </a:p>
          <a:p>
            <a:pPr lvl="1"/>
            <a:r>
              <a:rPr lang="en-US" noProof="0" dirty="0"/>
              <a:t>Cache-only</a:t>
            </a:r>
          </a:p>
          <a:p>
            <a:r>
              <a:rPr lang="en-US" noProof="0" dirty="0"/>
              <a:t>DNS forwarder (internal versus external DNS)</a:t>
            </a:r>
          </a:p>
          <a:p>
            <a:r>
              <a:rPr lang="en-US" noProof="0" dirty="0"/>
              <a:t>Iterative versus recursive queries</a:t>
            </a:r>
          </a:p>
        </p:txBody>
      </p:sp>
      <p:sp>
        <p:nvSpPr>
          <p:cNvPr id="14338" name="Title 1"/>
          <p:cNvSpPr>
            <a:spLocks noGrp="1"/>
          </p:cNvSpPr>
          <p:nvPr>
            <p:ph type="title"/>
          </p:nvPr>
        </p:nvSpPr>
        <p:spPr/>
        <p:txBody>
          <a:bodyPr/>
          <a:lstStyle/>
          <a:p>
            <a:r>
              <a:rPr lang="en-US" altLang="en-US" noProof="0"/>
              <a:t>Configuring DNS Servers (1)</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196</a:t>
            </a:r>
          </a:p>
        </p:txBody>
      </p:sp>
      <p:sp>
        <p:nvSpPr>
          <p:cNvPr id="14342" name="Rectangle 1"/>
          <p:cNvSpPr>
            <a:spLocks noChangeArrowheads="1"/>
          </p:cNvSpPr>
          <p:nvPr/>
        </p:nvSpPr>
        <p:spPr bwMode="auto">
          <a:xfrm>
            <a:off x="6003635" y="-415498"/>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br>
              <a:rPr lang="en-US" altLang="en-US" sz="2400">
                <a:solidFill>
                  <a:schemeClr val="tx1"/>
                </a:solidFill>
                <a:latin typeface="Times New Roman" panose="02020603050405020304" pitchFamily="18" charset="0"/>
              </a:rPr>
            </a:b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2752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12"/>
          <p:cNvSpPr>
            <a:spLocks noGrp="1"/>
          </p:cNvSpPr>
          <p:nvPr>
            <p:ph idx="1"/>
          </p:nvPr>
        </p:nvSpPr>
        <p:spPr/>
        <p:txBody>
          <a:bodyPr>
            <a:normAutofit fontScale="92500" lnSpcReduction="20000"/>
          </a:bodyPr>
          <a:lstStyle/>
          <a:p>
            <a:r>
              <a:rPr lang="en-US" altLang="en-US" dirty="0"/>
              <a:t>Secure configuration</a:t>
            </a:r>
          </a:p>
          <a:p>
            <a:r>
              <a:rPr lang="en-US" dirty="0"/>
              <a:t>Third party/cloud-hosted DNS</a:t>
            </a:r>
          </a:p>
          <a:p>
            <a:r>
              <a:rPr lang="en-US" altLang="en-US" dirty="0"/>
              <a:t>Dynamic DNS</a:t>
            </a:r>
            <a:endParaRPr lang="en-US" noProof="0" dirty="0"/>
          </a:p>
          <a:p>
            <a:pPr lvl="1"/>
            <a:r>
              <a:rPr lang="en-US" noProof="0" dirty="0"/>
              <a:t>Allows clients to notify DNS server of IP address changes</a:t>
            </a:r>
          </a:p>
          <a:p>
            <a:pPr lvl="1"/>
            <a:r>
              <a:rPr lang="en-US" dirty="0"/>
              <a:t>Might be implemented through DHCP on enterprise network – update packets must be authenticated</a:t>
            </a:r>
          </a:p>
          <a:p>
            <a:pPr lvl="1"/>
            <a:r>
              <a:rPr lang="en-GB" dirty="0"/>
              <a:t>Update to DNS server records may be requested by host</a:t>
            </a:r>
            <a:endParaRPr lang="en-US" dirty="0"/>
          </a:p>
          <a:p>
            <a:pPr lvl="1"/>
            <a:r>
              <a:rPr lang="en-US" noProof="0" dirty="0"/>
              <a:t>Internet dynamic DNS services can be used with SOHO routers (where ISP does not allocate fixed IP address)x</a:t>
            </a:r>
          </a:p>
        </p:txBody>
      </p:sp>
      <p:sp>
        <p:nvSpPr>
          <p:cNvPr id="14338" name="Title 1"/>
          <p:cNvSpPr>
            <a:spLocks noGrp="1"/>
          </p:cNvSpPr>
          <p:nvPr>
            <p:ph type="title"/>
          </p:nvPr>
        </p:nvSpPr>
        <p:spPr/>
        <p:txBody>
          <a:bodyPr/>
          <a:lstStyle/>
          <a:p>
            <a:r>
              <a:rPr lang="en-US" altLang="en-US"/>
              <a:t>Configuring DNS Servers (2)</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197</a:t>
            </a:r>
          </a:p>
        </p:txBody>
      </p:sp>
      <p:sp>
        <p:nvSpPr>
          <p:cNvPr id="14342" name="Rectangle 1"/>
          <p:cNvSpPr>
            <a:spLocks noChangeArrowheads="1"/>
          </p:cNvSpPr>
          <p:nvPr/>
        </p:nvSpPr>
        <p:spPr bwMode="auto">
          <a:xfrm>
            <a:off x="6003635" y="-415498"/>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br>
              <a:rPr lang="en-US" altLang="en-US" sz="2400">
                <a:solidFill>
                  <a:schemeClr val="tx1"/>
                </a:solidFill>
                <a:latin typeface="Times New Roman" panose="02020603050405020304" pitchFamily="18" charset="0"/>
              </a:rPr>
            </a:b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7766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Resource Records (1)</a:t>
            </a:r>
            <a:endParaRPr lang="en-US" altLang="en-US" noProof="0" dirty="0"/>
          </a:p>
        </p:txBody>
      </p:sp>
      <p:sp>
        <p:nvSpPr>
          <p:cNvPr id="7" name="Content Placeholder 6">
            <a:extLst>
              <a:ext uri="{FF2B5EF4-FFF2-40B4-BE49-F238E27FC236}">
                <a16:creationId xmlns:a16="http://schemas.microsoft.com/office/drawing/2014/main" id="{6FA94BAB-BB01-45C2-A2F9-04EE45328305}"/>
              </a:ext>
            </a:extLst>
          </p:cNvPr>
          <p:cNvSpPr>
            <a:spLocks noGrp="1"/>
          </p:cNvSpPr>
          <p:nvPr>
            <p:ph sz="half" idx="1"/>
          </p:nvPr>
        </p:nvSpPr>
        <p:spPr/>
        <p:txBody>
          <a:bodyPr/>
          <a:lstStyle/>
          <a:p>
            <a:r>
              <a:rPr lang="en-US" dirty="0"/>
              <a:t>Start of Authority (SOA)</a:t>
            </a:r>
          </a:p>
          <a:p>
            <a:pPr lvl="1"/>
            <a:r>
              <a:rPr lang="en-US" dirty="0"/>
              <a:t>Primary DNS name server that is authoritative for the zone</a:t>
            </a:r>
          </a:p>
          <a:p>
            <a:r>
              <a:rPr lang="en-US" dirty="0"/>
              <a:t>Name Server (NS)</a:t>
            </a:r>
          </a:p>
          <a:p>
            <a:pPr lvl="1"/>
            <a:r>
              <a:rPr lang="en-US" dirty="0"/>
              <a:t>Two or more NS records are usually configured for redundancy</a:t>
            </a:r>
          </a:p>
        </p:txBody>
      </p:sp>
      <p:sp>
        <p:nvSpPr>
          <p:cNvPr id="2" name="Footer Placeholder 1"/>
          <p:cNvSpPr>
            <a:spLocks noGrp="1"/>
          </p:cNvSpPr>
          <p:nvPr>
            <p:ph type="ftr" sz="quarter" idx="3"/>
          </p:nvPr>
        </p:nvSpPr>
        <p:spPr>
          <a:xfrm>
            <a:off x="0" y="6537325"/>
            <a:ext cx="12192000" cy="320675"/>
          </a:xfrm>
        </p:spPr>
        <p:txBody>
          <a:bodyPr/>
          <a:lstStyle/>
          <a:p>
            <a:r>
              <a:rPr lang="en-GB"/>
              <a:t>3.3 Name Resolution and IPAM</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198</a:t>
            </a:r>
          </a:p>
        </p:txBody>
      </p:sp>
      <p:sp>
        <p:nvSpPr>
          <p:cNvPr id="14342" name="Rectangle 1"/>
          <p:cNvSpPr>
            <a:spLocks noChangeArrowheads="1"/>
          </p:cNvSpPr>
          <p:nvPr/>
        </p:nvSpPr>
        <p:spPr bwMode="auto">
          <a:xfrm>
            <a:off x="6003635" y="-415498"/>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br>
              <a:rPr lang="en-US" altLang="en-US" sz="2400">
                <a:solidFill>
                  <a:schemeClr val="tx1"/>
                </a:solidFill>
                <a:latin typeface="Times New Roman" panose="02020603050405020304" pitchFamily="18" charset="0"/>
              </a:rPr>
            </a:br>
            <a:endParaRPr lang="en-US" altLang="en-US" sz="2400">
              <a:solidFill>
                <a:schemeClr val="tx1"/>
              </a:solidFill>
              <a:latin typeface="Times New Roman" panose="02020603050405020304" pitchFamily="18" charset="0"/>
            </a:endParaRPr>
          </a:p>
        </p:txBody>
      </p:sp>
      <p:pic>
        <p:nvPicPr>
          <p:cNvPr id="9" name="Content Placeholder 8" descr="Start of Authority record in Windows Server DNS (Used with permission from Microsoft)">
            <a:extLst>
              <a:ext uri="{FF2B5EF4-FFF2-40B4-BE49-F238E27FC236}">
                <a16:creationId xmlns:a16="http://schemas.microsoft.com/office/drawing/2014/main" id="{80C74EF8-9A46-4EF0-BE3E-DC137485FA1D}"/>
              </a:ext>
            </a:extLst>
          </p:cNvPr>
          <p:cNvPicPr>
            <a:picLocks noGrp="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bwMode="auto">
          <a:xfrm>
            <a:off x="6447374" y="1562386"/>
            <a:ext cx="5301177" cy="1447227"/>
          </a:xfrm>
          <a:prstGeom prst="rect">
            <a:avLst/>
          </a:prstGeom>
          <a:noFill/>
          <a:ln>
            <a:solidFill>
              <a:schemeClr val="tx1"/>
            </a:solidFill>
          </a:ln>
          <a:extLst>
            <a:ext uri="{53640926-AAD7-44D8-BBD7-CCE9431645EC}">
              <a14:shadowObscured xmlns:a14="http://schemas.microsoft.com/office/drawing/2010/main"/>
            </a:ext>
          </a:extLst>
        </p:spPr>
      </p:pic>
      <p:pic>
        <p:nvPicPr>
          <p:cNvPr id="10" name="Content Placeholder 9" descr="Name Server records in Windows Server DNS (Used with permission from Microsoft)">
            <a:extLst>
              <a:ext uri="{FF2B5EF4-FFF2-40B4-BE49-F238E27FC236}">
                <a16:creationId xmlns:a16="http://schemas.microsoft.com/office/drawing/2014/main" id="{E1C0E22E-DC19-433E-AE92-34D20E532889}"/>
              </a:ext>
            </a:extLst>
          </p:cNvPr>
          <p:cNvPicPr>
            <a:picLocks noGrp="1"/>
          </p:cNvPicPr>
          <p:nvPr>
            <p:ph sz="quarter" idx="13"/>
          </p:nvPr>
        </p:nvPicPr>
        <p:blipFill rotWithShape="1">
          <a:blip r:embed="rId4" cstate="print">
            <a:extLst>
              <a:ext uri="{28A0092B-C50C-407E-A947-70E740481C1C}">
                <a14:useLocalDpi xmlns:a14="http://schemas.microsoft.com/office/drawing/2010/main" val="0"/>
              </a:ext>
            </a:extLst>
          </a:blip>
          <a:srcRect/>
          <a:stretch/>
        </p:blipFill>
        <p:spPr bwMode="auto">
          <a:xfrm>
            <a:off x="6126163" y="4854283"/>
            <a:ext cx="5943600" cy="533983"/>
          </a:xfrm>
          <a:prstGeom prst="rect">
            <a:avLst/>
          </a:prstGeom>
          <a:noFill/>
          <a:ln>
            <a:solidFill>
              <a:schemeClr val="tx1"/>
            </a:solid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129CB8C8-D29B-44D1-A79C-72C93B25D041}"/>
              </a:ext>
            </a:extLst>
          </p:cNvPr>
          <p:cNvSpPr txBox="1"/>
          <p:nvPr/>
        </p:nvSpPr>
        <p:spPr>
          <a:xfrm>
            <a:off x="9662140" y="5432997"/>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576493350"/>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36</TotalTime>
  <Words>1585</Words>
  <Application>Microsoft Office PowerPoint</Application>
  <PresentationFormat>Widescreen</PresentationFormat>
  <Paragraphs>170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Host Names and FQDNs</vt:lpstr>
      <vt:lpstr>Name Resolution using HOSTS</vt:lpstr>
      <vt:lpstr>Domain Name System (DNS)</vt:lpstr>
      <vt:lpstr>Name Resolution using DNS</vt:lpstr>
      <vt:lpstr>Configuring DNS Servers (1)</vt:lpstr>
      <vt:lpstr>Configuring DNS Servers (2)</vt:lpstr>
      <vt:lpstr>Resource Records (1)</vt:lpstr>
      <vt:lpstr>Resource Records (2)</vt:lpstr>
      <vt:lpstr>Resource Records (3)</vt:lpstr>
      <vt:lpstr>Resource Records (4)</vt:lpstr>
      <vt:lpstr>nslookup</vt:lpstr>
      <vt:lpstr>Powershell Name Resolution</vt:lpstr>
      <vt:lpstr>dig</vt:lpstr>
      <vt:lpstr>IP Address Management (IPAM)</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Name Resolution and IPAM</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16</cp:revision>
  <dcterms:created xsi:type="dcterms:W3CDTF">2018-02-13T01:40:54Z</dcterms:created>
  <dcterms:modified xsi:type="dcterms:W3CDTF">2018-05-25T23:42:17Z</dcterms:modified>
  <cp:category>© 2018 gtslearning</cp:category>
</cp:coreProperties>
</file>