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7"/>
  </p:notesMasterIdLst>
  <p:handoutMasterIdLst>
    <p:handoutMasterId r:id="rId1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6558" autoAdjust="0"/>
  </p:normalViewPr>
  <p:slideViewPr>
    <p:cSldViewPr snapToGrid="0">
      <p:cViewPr varScale="1">
        <p:scale>
          <a:sx n="75" d="100"/>
          <a:sy n="75" d="100"/>
        </p:scale>
        <p:origin x="974" y="5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325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799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CE24EC-68B1-4280-883D-EF0309E00D68}"/>
              </a:ext>
            </a:extLst>
          </p:cNvPr>
          <p:cNvSpPr>
            <a:spLocks noGrp="1" noRot="1" noChangeAspect="1"/>
          </p:cNvSpPr>
          <p:nvPr>
            <p:ph type="sldImg" idx="2"/>
          </p:nvPr>
        </p:nvSpPr>
        <p:spPr>
          <a:xfrm>
            <a:off x="685800" y="242888"/>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3" name="Notes Placeholder 2">
            <a:extLst>
              <a:ext uri="{FF2B5EF4-FFF2-40B4-BE49-F238E27FC236}">
                <a16:creationId xmlns:a16="http://schemas.microsoft.com/office/drawing/2014/main" id="{076C9C4A-5E92-4E29-A351-C9A277F636E9}"/>
              </a:ext>
            </a:extLst>
          </p:cNvPr>
          <p:cNvSpPr>
            <a:spLocks noGrp="1"/>
          </p:cNvSpPr>
          <p:nvPr>
            <p:ph type="body" sz="quarter" idx="3"/>
          </p:nvPr>
        </p:nvSpPr>
        <p:spPr>
          <a:xfrm>
            <a:off x="685800" y="3686629"/>
            <a:ext cx="5486400" cy="5079999"/>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4164932"/>
      </p:ext>
    </p:extLst>
  </p:cSld>
  <p:clrMap bg1="dk1" tx1="lt1" bg2="dk2" tx2="lt2" accent1="accent1" accent2="accent2" accent3="accent3" accent4="accent4" accent5="accent5" accent6="accent6" hlink="hlink" folHlink="folHlink"/>
  <p:notesStyle>
    <a:lvl1pPr marL="57150" indent="0" algn="l" defTabSz="914400" rtl="0" eaLnBrk="1" latinLnBrk="0" hangingPunct="1">
      <a:spcAft>
        <a:spcPts val="1200"/>
      </a:spcAft>
      <a:buFont typeface="+mj-lt"/>
      <a:buNone/>
      <a:defRPr sz="1200" b="0" kern="1200">
        <a:solidFill>
          <a:schemeClr val="tx1"/>
        </a:solidFill>
        <a:latin typeface="+mn-lt"/>
        <a:ea typeface="Verdana" panose="020B0604030504040204" pitchFamily="34" charset="0"/>
        <a:cs typeface="Verdana" panose="020B0604030504040204" pitchFamily="34" charset="0"/>
      </a:defRPr>
    </a:lvl1pPr>
    <a:lvl2pPr marL="285750" indent="-228600" algn="l" defTabSz="914400" rtl="0" eaLnBrk="1" latinLnBrk="0" hangingPunct="1">
      <a:spcAft>
        <a:spcPts val="0"/>
      </a:spcAft>
      <a:buFont typeface="+mj-lt"/>
      <a:buAutoNum type="arabicPeriod"/>
      <a:defRPr sz="1200" b="1" i="0" kern="1200">
        <a:solidFill>
          <a:schemeClr val="tx1"/>
        </a:solidFill>
        <a:latin typeface="+mn-lt"/>
        <a:ea typeface="Verdana" panose="020B0604030504040204" pitchFamily="34" charset="0"/>
        <a:cs typeface="Verdana" panose="020B0604030504040204" pitchFamily="34" charset="0"/>
      </a:defRPr>
    </a:lvl2pPr>
    <a:lvl3pPr marL="285750" indent="0" algn="l" defTabSz="914400" rtl="0" eaLnBrk="1" latinLnBrk="0" hangingPunct="1">
      <a:spcAft>
        <a:spcPts val="1200"/>
      </a:spcAft>
      <a:defRPr sz="1200" i="1" kern="1200">
        <a:solidFill>
          <a:schemeClr val="tx1"/>
        </a:solidFill>
        <a:latin typeface="+mn-lt"/>
        <a:ea typeface="Verdana" panose="020B0604030504040204" pitchFamily="34" charset="0"/>
        <a:cs typeface="Verdana" panose="020B0604030504040204" pitchFamily="34" charset="0"/>
      </a:defRPr>
    </a:lvl3pPr>
    <a:lvl4pPr marL="285750" indent="0" algn="l" defTabSz="914400" rtl="0" eaLnBrk="1" latinLnBrk="0" hangingPunct="1">
      <a:defRPr sz="1200" kern="1200">
        <a:solidFill>
          <a:schemeClr val="tx1"/>
        </a:solidFill>
        <a:latin typeface="+mn-lt"/>
        <a:ea typeface="Verdana" panose="020B0604030504040204" pitchFamily="34" charset="0"/>
        <a:cs typeface="Verdana" panose="020B0604030504040204" pitchFamily="34" charset="0"/>
      </a:defRPr>
    </a:lvl4pPr>
    <a:lvl5pPr marL="457200" indent="-171450" algn="l" defTabSz="914400" rtl="0" eaLnBrk="1" latinLnBrk="0" hangingPunct="1">
      <a:buFont typeface="Arial" panose="020B0604020202020204" pitchFamily="34" charset="0"/>
      <a:buChar char="•"/>
      <a:defRPr sz="1200" kern="1200">
        <a:solidFill>
          <a:schemeClr val="tx1"/>
        </a:solidFill>
        <a:latin typeface="+mn-lt"/>
        <a:ea typeface="Verdana" panose="020B0604030504040204" pitchFamily="34" charset="0"/>
        <a:cs typeface="Verdan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890FB7-4943-48D8-BB47-AF502E2479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84866C-B92E-447D-AB51-C0628766F90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21995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38E476-E4ED-4431-A657-9B72222980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41E16C-7515-4122-A378-85184F43B0D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10493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8D6B5B-076D-4697-B4B8-91412478CC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0A0210-67F9-4DF0-94CB-2BE08FB7083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85540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112D92-2D1F-4CB4-AB85-BC1D6D68D6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ADA46A-17C6-4F83-B84A-E5C89F896EC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558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08E069-318E-4D65-8DC1-2347F7FC56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953D1E-117A-4032-B96B-722F97F360B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78596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BA97EE-97F5-4BCA-A350-3620229801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ABE0B9-4D1E-42D8-AEC1-57F3C76A573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14866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otes Placeholder 7">
            <a:extLst>
              <a:ext uri="{FF2B5EF4-FFF2-40B4-BE49-F238E27FC236}">
                <a16:creationId xmlns:a16="http://schemas.microsoft.com/office/drawing/2014/main" id="{E6B7BA70-A119-4C5D-BCAF-1CFD939FB40F}"/>
              </a:ext>
            </a:extLst>
          </p:cNvPr>
          <p:cNvSpPr>
            <a:spLocks noGrp="1"/>
          </p:cNvSpPr>
          <p:nvPr>
            <p:ph type="body" idx="1"/>
          </p:nvPr>
        </p:nvSpPr>
        <p:spPr/>
        <p:txBody>
          <a:bodyPr/>
          <a:lstStyle/>
          <a:p>
            <a:pPr lvl="1"/>
            <a:r>
              <a:rPr lang="en-GB" b="0" dirty="0"/>
              <a:t>What is a WLAN? </a:t>
            </a:r>
            <a:r>
              <a:rPr lang="en-GB" dirty="0"/>
              <a:t>Wireless Local Area Network.</a:t>
            </a:r>
            <a:endParaRPr lang="en-US" b="0" dirty="0"/>
          </a:p>
          <a:p>
            <a:pPr lvl="1"/>
            <a:r>
              <a:rPr lang="en-GB" b="0" dirty="0"/>
              <a:t>What network infrastructure implementation is larger than a LAN but smaller than a WAN? </a:t>
            </a:r>
            <a:r>
              <a:rPr lang="en-GB" dirty="0"/>
              <a:t>Metropolitan Area Network (MAN). You could also mention Campus Area Network (CAN).</a:t>
            </a:r>
            <a:endParaRPr lang="en-US" b="0" dirty="0"/>
          </a:p>
          <a:p>
            <a:pPr lvl="1"/>
            <a:r>
              <a:rPr lang="en-GB" b="0" dirty="0"/>
              <a:t>What is the purpose of a SAN? </a:t>
            </a:r>
            <a:r>
              <a:rPr lang="en-GB" dirty="0"/>
              <a:t>A Storage Area Network links together different kinds of storage device (RAID array, hard disks, SSDs, tape drives, and so on) and makes "pools" of storage capacity available to servers to access using block-level file read/write commands.</a:t>
            </a:r>
            <a:endParaRPr lang="en-US" b="0" dirty="0"/>
          </a:p>
          <a:p>
            <a:pPr lvl="1"/>
            <a:r>
              <a:rPr lang="en-GB" b="0" dirty="0"/>
              <a:t>What type of devices are connected in a PAN? </a:t>
            </a:r>
            <a:r>
              <a:rPr lang="en-GB" dirty="0"/>
              <a:t>A Personal Area Network (PAN) is used to link devices such as laptops and smartphone and provide connectivity with peripheral devices (printers, input, headsets, and so on) plus wearable technology, such as fitness trackers and smart watches.</a:t>
            </a:r>
            <a:endParaRPr lang="en-US" b="0" dirty="0"/>
          </a:p>
          <a:p>
            <a:pPr lvl="1"/>
            <a:r>
              <a:rPr lang="en-GB" b="0" dirty="0"/>
              <a:t>What general requirements and limitations should you consider when implementing a basic network? </a:t>
            </a:r>
            <a:r>
              <a:rPr lang="en-GB" dirty="0"/>
              <a:t>Device types, environment, equipment, compatibility, wired/wireless, and security.</a:t>
            </a:r>
            <a:endParaRPr lang="en-US" b="0" dirty="0"/>
          </a:p>
          <a:p>
            <a:pPr lvl="1"/>
            <a:r>
              <a:rPr lang="en-GB" b="0" dirty="0"/>
              <a:t>What is the function of a network controller? </a:t>
            </a:r>
            <a:r>
              <a:rPr lang="en-GB" dirty="0"/>
              <a:t>Implements the policies defined by Software Defined Networking (SDN) control applications by interfacing with the configuration interfaces of network appliances.</a:t>
            </a:r>
            <a:endParaRPr lang="en-US" b="0" dirty="0"/>
          </a:p>
          <a:p>
            <a:pPr lvl="1"/>
            <a:r>
              <a:rPr lang="en-GB" b="0" dirty="0"/>
              <a:t>What four layers can be used to conceptualize network design hierarchy? </a:t>
            </a:r>
            <a:r>
              <a:rPr lang="en-GB" dirty="0"/>
              <a:t>Access, distribution, core, and data </a:t>
            </a:r>
            <a:r>
              <a:rPr lang="en-GB" dirty="0" err="1"/>
              <a:t>center</a:t>
            </a:r>
            <a:r>
              <a:rPr lang="en-GB" dirty="0"/>
              <a:t>.</a:t>
            </a:r>
            <a:endParaRPr lang="en-US" b="0" dirty="0"/>
          </a:p>
          <a:p>
            <a:pPr lvl="1"/>
            <a:r>
              <a:rPr lang="en-GB" b="0" dirty="0"/>
              <a:t>To which layer of the OSI model does the TCP/IP Internet layer correspond? </a:t>
            </a:r>
            <a:r>
              <a:rPr lang="en-GB" dirty="0"/>
              <a:t>Network.</a:t>
            </a:r>
            <a:endParaRPr lang="en-US" b="0" dirty="0"/>
          </a:p>
          <a:p>
            <a:pPr lvl="1"/>
            <a:endParaRPr lang="en-US" dirty="0"/>
          </a:p>
        </p:txBody>
      </p:sp>
      <p:sp>
        <p:nvSpPr>
          <p:cNvPr id="3" name="Slide Image Placeholder 2">
            <a:extLst>
              <a:ext uri="{FF2B5EF4-FFF2-40B4-BE49-F238E27FC236}">
                <a16:creationId xmlns:a16="http://schemas.microsoft.com/office/drawing/2014/main" id="{3244B373-5DCC-42A9-8D97-A4A448A17A01}"/>
              </a:ext>
            </a:extLst>
          </p:cNvPr>
          <p:cNvSpPr>
            <a:spLocks noGrp="1" noRot="1" noChangeAspect="1"/>
          </p:cNvSpPr>
          <p:nvPr>
            <p:ph type="sldImg"/>
          </p:nvPr>
        </p:nvSpPr>
        <p:spPr/>
      </p:sp>
    </p:spTree>
    <p:extLst>
      <p:ext uri="{BB962C8B-B14F-4D97-AF65-F5344CB8AC3E}">
        <p14:creationId xmlns:p14="http://schemas.microsoft.com/office/powerpoint/2010/main" val="3194374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a:t>The number in the bottom right corner of the slides refers back to the page where this topic starts in the course book.</a:t>
            </a:r>
          </a:p>
          <a:p>
            <a:pPr lvl="1"/>
            <a:endParaRPr lang="en-GB"/>
          </a:p>
          <a:p>
            <a:endParaRPr lang="en-US" dirty="0"/>
          </a:p>
        </p:txBody>
      </p:sp>
      <p:sp>
        <p:nvSpPr>
          <p:cNvPr id="4" name="Slide Image Placeholder 3">
            <a:extLst>
              <a:ext uri="{FF2B5EF4-FFF2-40B4-BE49-F238E27FC236}">
                <a16:creationId xmlns:a16="http://schemas.microsoft.com/office/drawing/2014/main" id="{7511ABA3-89DA-427E-A067-EC46324FA775}"/>
              </a:ext>
            </a:extLst>
          </p:cNvPr>
          <p:cNvSpPr>
            <a:spLocks noGrp="1" noRot="1" noChangeAspect="1"/>
          </p:cNvSpPr>
          <p:nvPr>
            <p:ph type="sldImg"/>
          </p:nvPr>
        </p:nvSpPr>
        <p:spPr/>
      </p:sp>
    </p:spTree>
    <p:extLst>
      <p:ext uri="{BB962C8B-B14F-4D97-AF65-F5344CB8AC3E}">
        <p14:creationId xmlns:p14="http://schemas.microsoft.com/office/powerpoint/2010/main" val="3562024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AC15B0-3414-4D81-90CF-B2E0E1744B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C98B77-25A9-4E0B-9B69-5FC889A86B4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49881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F2C1EF-FEC4-4A09-9450-B2AD1E2EC2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304961-A5F8-4527-A03A-810E0148716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86037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258BA6-E10C-463C-9196-20341E1479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55DF13-9200-4A15-94C6-65E13ACF9A5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04187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6CE352-7ACC-4ADE-B384-6DEA624F2F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A92505-E5FD-42B3-9417-3F95931975C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95445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47FE63-4A64-46EC-A3F8-2301220101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989269-D831-4C60-B94E-6FC7FF69AA5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35905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15A421-2EAE-499D-B78F-F974DD0CFD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B4A670-02C3-412F-91BE-8A25A6E3A91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1223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1411723D-6BC1-440A-B2E2-79FC6F1E4F83}"/>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652A1562-264B-4F37-A4A9-44EEB1D92DA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94054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Text Box 1032"/>
          <p:cNvSpPr txBox="1">
            <a:spLocks noChangeArrowheads="1"/>
          </p:cNvSpPr>
          <p:nvPr userDrawn="1"/>
        </p:nvSpPr>
        <p:spPr bwMode="black">
          <a:xfrm>
            <a:off x="0" y="4498110"/>
            <a:ext cx="12192000" cy="2379617"/>
          </a:xfrm>
          <a:prstGeom prst="rect">
            <a:avLst/>
          </a:prstGeom>
          <a:solidFill>
            <a:schemeClr val="accent5"/>
          </a:solidFill>
          <a:ln w="9525">
            <a:noFill/>
            <a:miter lim="800000"/>
            <a:headEnd/>
            <a:tailEnd/>
          </a:ln>
          <a:effectLst/>
        </p:spPr>
        <p:txBody>
          <a:bodyPr anchor="b" anchorCtr="1">
            <a:noAutofit/>
          </a:bodyPr>
          <a:lstStyle/>
          <a:p>
            <a:pPr algn="ctr">
              <a:spcBef>
                <a:spcPct val="50000"/>
              </a:spcBef>
              <a:defRPr/>
            </a:pPr>
            <a:r>
              <a:rPr lang="en-US" sz="900" noProof="0" dirty="0">
                <a:solidFill>
                  <a:schemeClr val="accent1"/>
                </a:solidFill>
                <a:latin typeface="+mn-lt"/>
                <a:cs typeface="Times New Roman" pitchFamily="18" charset="0"/>
              </a:rPr>
              <a:t>This courseware is copyrighted </a:t>
            </a:r>
            <a:r>
              <a:rPr lang="en-US" sz="900" i="1" noProof="0" dirty="0">
                <a:solidFill>
                  <a:schemeClr val="accent1"/>
                </a:solidFill>
                <a:latin typeface="+mn-lt"/>
                <a:cs typeface="Times New Roman" pitchFamily="18" charset="0"/>
              </a:rPr>
              <a:t>© 2018 gtslearning</a:t>
            </a:r>
            <a:r>
              <a:rPr lang="en-US" sz="900" noProof="0" dirty="0">
                <a:solidFill>
                  <a:schemeClr val="accent1"/>
                </a:solidFill>
                <a:latin typeface="+mn-lt"/>
                <a:cs typeface="Times New Roman" pitchFamily="18" charset="0"/>
              </a:rPr>
              <a:t>. </a:t>
            </a:r>
            <a:r>
              <a:rPr lang="en-GB" sz="900" noProof="0" dirty="0">
                <a:solidFill>
                  <a:schemeClr val="accent1"/>
                </a:solidFill>
                <a:latin typeface="+mn-lt"/>
                <a:cs typeface="Times New Roman" pitchFamily="18" charset="0"/>
              </a:rPr>
              <a:t>Product images are the copyright of the vendor or manufacturer named in the caption and used by permission. </a:t>
            </a:r>
            <a:r>
              <a:rPr lang="en-US" sz="900" noProof="0" dirty="0">
                <a:solidFill>
                  <a:schemeClr val="accent1"/>
                </a:solidFill>
                <a:latin typeface="+mn-lt"/>
                <a:cs typeface="Times New Roman" pitchFamily="18" charset="0"/>
              </a:rPr>
              <a:t>No part of this courseware or any training material supplied by gtslearning International Limited to accompany the courseware may be copied, photocopied, reproduced, or re-used in any form or by any means without permission in writing from a director of gtslearning International Limited. Violation of these laws will lead to prosecution. All trademarks, service marks, products, or services are trademarks or registered trademarks of their respective holders and are acknowledged by the publisher. </a:t>
            </a:r>
          </a:p>
          <a:p>
            <a:pPr algn="ctr">
              <a:spcBef>
                <a:spcPct val="50000"/>
              </a:spcBef>
              <a:defRPr/>
            </a:pPr>
            <a:r>
              <a:rPr lang="en-US" sz="900" noProof="0" dirty="0">
                <a:solidFill>
                  <a:schemeClr val="accent1"/>
                </a:solidFill>
                <a:latin typeface="+mn-lt"/>
                <a:cs typeface="Times New Roman" pitchFamily="18" charset="0"/>
              </a:rPr>
              <a:t>All gtslearning products are supplied on the basis of a single copy of a course per student. Additional resources that may be made available from gtslearning may only be used in conjunction with courses sold by gtslearning. No material changes to these resources are permitted without express written permission by a director of gtslearning. These resources may not be used in conjunction with content from any other supplier. </a:t>
            </a:r>
            <a:br>
              <a:rPr lang="en-US" sz="900" noProof="0" dirty="0">
                <a:solidFill>
                  <a:schemeClr val="accent1"/>
                </a:solidFill>
                <a:latin typeface="+mn-lt"/>
                <a:cs typeface="Times New Roman" pitchFamily="18" charset="0"/>
              </a:rPr>
            </a:br>
            <a:r>
              <a:rPr lang="en-US" sz="900" b="1" noProof="0" dirty="0">
                <a:solidFill>
                  <a:schemeClr val="accent1"/>
                </a:solidFill>
                <a:latin typeface="+mn-lt"/>
                <a:cs typeface="Times New Roman" pitchFamily="18" charset="0"/>
              </a:rPr>
              <a:t>If you suspect that this course has been copied or distributed illegally, please telephone or email gtslearning.</a:t>
            </a:r>
            <a:r>
              <a:rPr lang="en-US" sz="900" noProof="0" dirty="0">
                <a:solidFill>
                  <a:schemeClr val="accent1"/>
                </a:solidFill>
                <a:latin typeface="+mn-lt"/>
                <a:cs typeface="Times New Roman" pitchFamily="18" charset="0"/>
              </a:rPr>
              <a:t> </a:t>
            </a:r>
          </a:p>
        </p:txBody>
      </p:sp>
      <p:sp>
        <p:nvSpPr>
          <p:cNvPr id="3" name="Subtitle 2"/>
          <p:cNvSpPr>
            <a:spLocks noGrp="1"/>
          </p:cNvSpPr>
          <p:nvPr>
            <p:ph type="subTitle" idx="1"/>
          </p:nvPr>
        </p:nvSpPr>
        <p:spPr>
          <a:xfrm>
            <a:off x="0" y="3812309"/>
            <a:ext cx="12192000" cy="685800"/>
          </a:xfrm>
          <a:solidFill>
            <a:schemeClr val="accent4"/>
          </a:solidFill>
        </p:spPr>
        <p:txBody>
          <a:bodyPr anchor="ctr" anchorCtr="0">
            <a:noAutofit/>
          </a:bodyPr>
          <a:lstStyle>
            <a:lvl1pPr marL="0" indent="0" algn="ctr">
              <a:buNone/>
              <a:defRPr sz="4400" b="1">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9" name="Title 8"/>
          <p:cNvSpPr>
            <a:spLocks noGrp="1"/>
          </p:cNvSpPr>
          <p:nvPr>
            <p:ph type="title"/>
          </p:nvPr>
        </p:nvSpPr>
        <p:spPr>
          <a:xfrm>
            <a:off x="0" y="2673276"/>
            <a:ext cx="12192000" cy="1143000"/>
          </a:xfrm>
          <a:solidFill>
            <a:schemeClr val="tx1"/>
          </a:solidFill>
        </p:spPr>
        <p:txBody>
          <a:bodyPr lIns="91440" tIns="45720" rIns="91440" bIns="45720">
            <a:normAutofit/>
          </a:bodyPr>
          <a:lstStyle>
            <a:lvl1pPr>
              <a:defRPr sz="6000" b="0" i="0">
                <a:solidFill>
                  <a:schemeClr val="accent5"/>
                </a:solidFill>
                <a:latin typeface="+mj-lt"/>
              </a:defRPr>
            </a:lvl1pPr>
          </a:lstStyle>
          <a:p>
            <a:r>
              <a:rPr lang="en-US" noProof="0"/>
              <a:t>Click to edit Master title style</a:t>
            </a:r>
            <a:endParaRPr lang="en-US" noProof="0" dirty="0"/>
          </a:p>
        </p:txBody>
      </p:sp>
      <p:pic>
        <p:nvPicPr>
          <p:cNvPr id="10" name="Picture 1034" descr="gtslearning2007"/>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466120" y="215675"/>
            <a:ext cx="1438102" cy="143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a:extLst>
              <a:ext uri="{FF2B5EF4-FFF2-40B4-BE49-F238E27FC236}">
                <a16:creationId xmlns:a16="http://schemas.microsoft.com/office/drawing/2014/main" id="{9D649E4D-936F-4713-8A06-BCADB8934563}"/>
              </a:ext>
            </a:extLst>
          </p:cNvPr>
          <p:cNvGrpSpPr/>
          <p:nvPr userDrawn="1"/>
        </p:nvGrpSpPr>
        <p:grpSpPr>
          <a:xfrm>
            <a:off x="240030" y="478439"/>
            <a:ext cx="3111012" cy="914400"/>
            <a:chOff x="240030" y="204404"/>
            <a:chExt cx="3111012" cy="914400"/>
          </a:xfrm>
        </p:grpSpPr>
        <p:pic>
          <p:nvPicPr>
            <p:cNvPr id="15" name="Picture 14" descr="CompTIA Authorized Platinum Partner Logo">
              <a:extLst>
                <a:ext uri="{FF2B5EF4-FFF2-40B4-BE49-F238E27FC236}">
                  <a16:creationId xmlns:a16="http://schemas.microsoft.com/office/drawing/2014/main" id="{5DB40F13-99AE-4043-8C42-BFE13702B2AF}"/>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0030" y="204404"/>
              <a:ext cx="896815" cy="914400"/>
            </a:xfrm>
            <a:prstGeom prst="rect">
              <a:avLst/>
            </a:prstGeom>
            <a:noFill/>
            <a:ln w="9525">
              <a:noFill/>
              <a:miter lim="800000"/>
              <a:headEnd/>
              <a:tailEnd/>
            </a:ln>
          </p:spPr>
        </p:pic>
        <p:pic>
          <p:nvPicPr>
            <p:cNvPr id="17" name="Picture 16" descr="CAQC Logo">
              <a:extLst>
                <a:ext uri="{FF2B5EF4-FFF2-40B4-BE49-F238E27FC236}">
                  <a16:creationId xmlns:a16="http://schemas.microsoft.com/office/drawing/2014/main" id="{DC9148EB-8ADD-4014-9F66-F5908C2D19B5}"/>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185216" y="204404"/>
              <a:ext cx="994116" cy="914400"/>
            </a:xfrm>
            <a:prstGeom prst="rect">
              <a:avLst/>
            </a:prstGeom>
            <a:noFill/>
            <a:ln w="9525">
              <a:noFill/>
              <a:miter lim="800000"/>
              <a:headEnd/>
              <a:tailEnd/>
            </a:ln>
          </p:spPr>
        </p:pic>
        <p:pic>
          <p:nvPicPr>
            <p:cNvPr id="18" name="Picture 17" descr="CompTIA Network+ Logo">
              <a:extLst>
                <a:ext uri="{FF2B5EF4-FFF2-40B4-BE49-F238E27FC236}">
                  <a16:creationId xmlns:a16="http://schemas.microsoft.com/office/drawing/2014/main" id="{FB5DD742-C553-4237-A7C0-04FEA551AB2A}"/>
                </a:ext>
              </a:extLst>
            </p:cNvPr>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53762" y="205547"/>
              <a:ext cx="1097280" cy="912113"/>
            </a:xfrm>
            <a:prstGeom prst="rect">
              <a:avLst/>
            </a:prstGeom>
          </p:spPr>
        </p:pic>
      </p:grpSp>
      <p:pic>
        <p:nvPicPr>
          <p:cNvPr id="19" name="Picture 18" descr="Procert Certified Logo">
            <a:extLst>
              <a:ext uri="{FF2B5EF4-FFF2-40B4-BE49-F238E27FC236}">
                <a16:creationId xmlns:a16="http://schemas.microsoft.com/office/drawing/2014/main" id="{A75527A5-519F-4563-9378-3B57B5B7AECA}"/>
              </a:ext>
            </a:extLst>
          </p:cNvPr>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57928" y="579946"/>
            <a:ext cx="1224241" cy="824905"/>
          </a:xfrm>
          <a:prstGeom prst="rect">
            <a:avLst/>
          </a:prstGeom>
        </p:spPr>
      </p:pic>
    </p:spTree>
    <p:extLst>
      <p:ext uri="{BB962C8B-B14F-4D97-AF65-F5344CB8AC3E}">
        <p14:creationId xmlns:p14="http://schemas.microsoft.com/office/powerpoint/2010/main" val="302255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Out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400"/>
            <a:ext cx="11978640" cy="5577840"/>
          </a:xfrm>
        </p:spPr>
        <p:txBody>
          <a:bodyPr/>
          <a:lstStyle>
            <a:lvl1pPr marL="0" indent="0">
              <a:spcBef>
                <a:spcPts val="2400"/>
              </a:spcBef>
              <a:spcAft>
                <a:spcPts val="2400"/>
              </a:spcAft>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normAutofit/>
          </a:bodyPr>
          <a:lstStyle>
            <a:lvl1pPr algn="ctr">
              <a:defRPr sz="48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58A365D4-CB39-4DD5-9171-D491B0401A7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6" name="Slide Number Placeholder 7">
            <a:extLst>
              <a:ext uri="{FF2B5EF4-FFF2-40B4-BE49-F238E27FC236}">
                <a16:creationId xmlns:a16="http://schemas.microsoft.com/office/drawing/2014/main" id="{7DB4F6E3-B7B7-47B4-88B2-4B4973B49B30}"/>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417121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9D882FC-8A2F-4BB3-A76C-2A2A28761589}"/>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058669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6200178"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a:extLst>
              <a:ext uri="{FF2B5EF4-FFF2-40B4-BE49-F238E27FC236}">
                <a16:creationId xmlns:a16="http://schemas.microsoft.com/office/drawing/2014/main" id="{1C7F5C99-0345-4FCE-A9C4-F860AC4C87D7}"/>
              </a:ext>
            </a:extLst>
          </p:cNvPr>
          <p:cNvGrpSpPr/>
          <p:nvPr userDrawn="1"/>
        </p:nvGrpSpPr>
        <p:grpSpPr>
          <a:xfrm>
            <a:off x="6291618" y="822960"/>
            <a:ext cx="5900382" cy="5715000"/>
            <a:chOff x="6291618" y="822960"/>
            <a:chExt cx="5900382" cy="5715000"/>
          </a:xfrm>
        </p:grpSpPr>
        <p:pic>
          <p:nvPicPr>
            <p:cNvPr id="8" name="Picture 7">
              <a:extLst>
                <a:ext uri="{FF2B5EF4-FFF2-40B4-BE49-F238E27FC236}">
                  <a16:creationId xmlns:a16="http://schemas.microsoft.com/office/drawing/2014/main" id="{93F9B8EA-F0FB-4DAE-9D71-AB3B17E128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91618" y="822960"/>
              <a:ext cx="5900382" cy="5715000"/>
            </a:xfrm>
            <a:prstGeom prst="rect">
              <a:avLst/>
            </a:prstGeom>
          </p:spPr>
        </p:pic>
        <p:sp>
          <p:nvSpPr>
            <p:cNvPr id="10" name="TextBox 9" descr="Unit objectives (Image by racorn © 123rf.com)">
              <a:extLst>
                <a:ext uri="{FF2B5EF4-FFF2-40B4-BE49-F238E27FC236}">
                  <a16:creationId xmlns:a16="http://schemas.microsoft.com/office/drawing/2014/main" id="{E3194958-6F33-40AC-AD10-F14190F7280D}"/>
                </a:ext>
              </a:extLst>
            </p:cNvPr>
            <p:cNvSpPr txBox="1"/>
            <p:nvPr userDrawn="1"/>
          </p:nvSpPr>
          <p:spPr>
            <a:xfrm>
              <a:off x="6447304" y="6177439"/>
              <a:ext cx="1729961" cy="246221"/>
            </a:xfrm>
            <a:prstGeom prst="rect">
              <a:avLst/>
            </a:prstGeom>
            <a:noFill/>
          </p:spPr>
          <p:txBody>
            <a:bodyPr wrap="none" rtlCol="0">
              <a:spAutoFit/>
            </a:bodyPr>
            <a:lstStyle/>
            <a:p>
              <a:r>
                <a:rPr lang="en-US" sz="1000" dirty="0">
                  <a:solidFill>
                    <a:schemeClr val="accent5"/>
                  </a:solidFill>
                </a:rPr>
                <a:t>Image by </a:t>
              </a:r>
              <a:r>
                <a:rPr lang="en-US" sz="1000" dirty="0" err="1">
                  <a:solidFill>
                    <a:schemeClr val="accent5"/>
                  </a:solidFill>
                </a:rPr>
                <a:t>racorn</a:t>
              </a:r>
              <a:r>
                <a:rPr lang="en-US" sz="1000" dirty="0">
                  <a:solidFill>
                    <a:schemeClr val="accent5"/>
                  </a:solidFill>
                </a:rPr>
                <a:t> © 123rf.com</a:t>
              </a:r>
            </a:p>
          </p:txBody>
        </p:sp>
      </p:gr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Objectives</a:t>
            </a:r>
          </a:p>
        </p:txBody>
      </p:sp>
      <p:sp>
        <p:nvSpPr>
          <p:cNvPr id="12" name="Footer Placeholder 4">
            <a:extLst>
              <a:ext uri="{FF2B5EF4-FFF2-40B4-BE49-F238E27FC236}">
                <a16:creationId xmlns:a16="http://schemas.microsoft.com/office/drawing/2014/main" id="{3F0C4344-A7A7-4D9C-B4A8-FD2FF9DF2F54}"/>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3" name="Slide Number Placeholder 7">
            <a:extLst>
              <a:ext uri="{FF2B5EF4-FFF2-40B4-BE49-F238E27FC236}">
                <a16:creationId xmlns:a16="http://schemas.microsoft.com/office/drawing/2014/main" id="{83D030B0-7AAF-4D10-AC33-2A9D68EE8F66}"/>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039452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Content Placeholder 2"/>
          <p:cNvSpPr>
            <a:spLocks noGrp="1"/>
          </p:cNvSpPr>
          <p:nvPr>
            <p:ph idx="1"/>
          </p:nvPr>
        </p:nvSpPr>
        <p:spPr>
          <a:xfrm>
            <a:off x="7161362" y="914399"/>
            <a:ext cx="5030638"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Review</a:t>
            </a:r>
          </a:p>
        </p:txBody>
      </p:sp>
      <p:grpSp>
        <p:nvGrpSpPr>
          <p:cNvPr id="12" name="Group 11">
            <a:extLst>
              <a:ext uri="{FF2B5EF4-FFF2-40B4-BE49-F238E27FC236}">
                <a16:creationId xmlns:a16="http://schemas.microsoft.com/office/drawing/2014/main" id="{D9D5A189-4666-4772-A9C8-16648CDE9AE8}"/>
              </a:ext>
            </a:extLst>
          </p:cNvPr>
          <p:cNvGrpSpPr/>
          <p:nvPr userDrawn="1"/>
        </p:nvGrpSpPr>
        <p:grpSpPr>
          <a:xfrm>
            <a:off x="17612" y="822960"/>
            <a:ext cx="7143750" cy="5715000"/>
            <a:chOff x="17612" y="822960"/>
            <a:chExt cx="7143750" cy="5715000"/>
          </a:xfrm>
        </p:grpSpPr>
        <p:pic>
          <p:nvPicPr>
            <p:cNvPr id="13" name="Picture 12" descr="Review (Image by Wavebreak Media © 123rf.com)">
              <a:extLst>
                <a:ext uri="{FF2B5EF4-FFF2-40B4-BE49-F238E27FC236}">
                  <a16:creationId xmlns:a16="http://schemas.microsoft.com/office/drawing/2014/main" id="{E6C7E7FE-ED67-4556-8E17-D224225F3C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612" y="822960"/>
              <a:ext cx="7143750" cy="5715000"/>
            </a:xfrm>
            <a:prstGeom prst="rect">
              <a:avLst/>
            </a:prstGeom>
          </p:spPr>
        </p:pic>
        <p:sp>
          <p:nvSpPr>
            <p:cNvPr id="14" name="TextBox 13">
              <a:extLst>
                <a:ext uri="{FF2B5EF4-FFF2-40B4-BE49-F238E27FC236}">
                  <a16:creationId xmlns:a16="http://schemas.microsoft.com/office/drawing/2014/main" id="{FE75F581-47F3-447A-8CF0-D183ECAAF9EB}"/>
                </a:ext>
              </a:extLst>
            </p:cNvPr>
            <p:cNvSpPr txBox="1"/>
            <p:nvPr userDrawn="1"/>
          </p:nvSpPr>
          <p:spPr>
            <a:xfrm>
              <a:off x="4820657" y="859869"/>
              <a:ext cx="2340705" cy="246221"/>
            </a:xfrm>
            <a:prstGeom prst="rect">
              <a:avLst/>
            </a:prstGeom>
            <a:noFill/>
          </p:spPr>
          <p:txBody>
            <a:bodyPr wrap="none" rtlCol="0">
              <a:spAutoFit/>
            </a:bodyPr>
            <a:lstStyle/>
            <a:p>
              <a:r>
                <a:rPr lang="en-US" sz="1000" dirty="0">
                  <a:solidFill>
                    <a:schemeClr val="accent3"/>
                  </a:solidFill>
                </a:rPr>
                <a:t>Image by Wavebreak Media © 123rf.com</a:t>
              </a:r>
            </a:p>
          </p:txBody>
        </p:sp>
      </p:grpSp>
      <p:sp>
        <p:nvSpPr>
          <p:cNvPr id="15" name="Footer Placeholder 4">
            <a:extLst>
              <a:ext uri="{FF2B5EF4-FFF2-40B4-BE49-F238E27FC236}">
                <a16:creationId xmlns:a16="http://schemas.microsoft.com/office/drawing/2014/main" id="{8142CB92-11C2-4AC8-B0CA-A561CB4AFA8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6" name="Slide Number Placeholder 7">
            <a:extLst>
              <a:ext uri="{FF2B5EF4-FFF2-40B4-BE49-F238E27FC236}">
                <a16:creationId xmlns:a16="http://schemas.microsoft.com/office/drawing/2014/main" id="{E40D7C81-3927-4525-A429-18EA59538F94}"/>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453946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bs">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5DCDA32-F80C-4AAC-996B-6E8032FB392A}"/>
              </a:ext>
            </a:extLst>
          </p:cNvPr>
          <p:cNvGrpSpPr/>
          <p:nvPr userDrawn="1"/>
        </p:nvGrpSpPr>
        <p:grpSpPr>
          <a:xfrm>
            <a:off x="5423065" y="813435"/>
            <a:ext cx="6768936" cy="5724525"/>
            <a:chOff x="5423065" y="813435"/>
            <a:chExt cx="6768936" cy="5724525"/>
          </a:xfrm>
        </p:grpSpPr>
        <p:pic>
          <p:nvPicPr>
            <p:cNvPr id="15" name="Picture 14" descr="Time for a lab... (Image by goodluz © 123rf.com)">
              <a:extLst>
                <a:ext uri="{FF2B5EF4-FFF2-40B4-BE49-F238E27FC236}">
                  <a16:creationId xmlns:a16="http://schemas.microsoft.com/office/drawing/2014/main" id="{03CE7AE5-8E7D-44CF-8BC6-5CA092633B1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423065" y="813435"/>
              <a:ext cx="6768936" cy="5724525"/>
            </a:xfrm>
            <a:prstGeom prst="rect">
              <a:avLst/>
            </a:prstGeom>
          </p:spPr>
        </p:pic>
        <p:sp>
          <p:nvSpPr>
            <p:cNvPr id="16" name="TextBox 15">
              <a:extLst>
                <a:ext uri="{FF2B5EF4-FFF2-40B4-BE49-F238E27FC236}">
                  <a16:creationId xmlns:a16="http://schemas.microsoft.com/office/drawing/2014/main" id="{E3D322FC-6A40-41D9-9421-BCEEDBFE2A81}"/>
                </a:ext>
              </a:extLst>
            </p:cNvPr>
            <p:cNvSpPr txBox="1"/>
            <p:nvPr userDrawn="1"/>
          </p:nvSpPr>
          <p:spPr>
            <a:xfrm>
              <a:off x="10391507" y="859869"/>
              <a:ext cx="1800493" cy="246221"/>
            </a:xfrm>
            <a:prstGeom prst="rect">
              <a:avLst/>
            </a:prstGeom>
            <a:noFill/>
          </p:spPr>
          <p:txBody>
            <a:bodyPr wrap="none" rtlCol="0">
              <a:spAutoFit/>
            </a:bodyPr>
            <a:lstStyle/>
            <a:p>
              <a:r>
                <a:rPr lang="en-US" sz="1000" dirty="0">
                  <a:solidFill>
                    <a:schemeClr val="accent3"/>
                  </a:solidFill>
                </a:rPr>
                <a:t>Image by </a:t>
              </a:r>
              <a:r>
                <a:rPr lang="en-US" sz="1000" dirty="0" err="1">
                  <a:solidFill>
                    <a:schemeClr val="accent3"/>
                  </a:solidFill>
                </a:rPr>
                <a:t>goodluz</a:t>
              </a:r>
              <a:r>
                <a:rPr lang="en-US" sz="1000" dirty="0">
                  <a:solidFill>
                    <a:schemeClr val="accent3"/>
                  </a:solidFill>
                </a:rPr>
                <a:t> © 123rf.com</a:t>
              </a:r>
            </a:p>
          </p:txBody>
        </p:sp>
      </p:grpSp>
      <p:sp>
        <p:nvSpPr>
          <p:cNvPr id="3" name="Content Placeholder 2"/>
          <p:cNvSpPr>
            <a:spLocks noGrp="1"/>
          </p:cNvSpPr>
          <p:nvPr>
            <p:ph idx="1"/>
          </p:nvPr>
        </p:nvSpPr>
        <p:spPr>
          <a:xfrm>
            <a:off x="91440" y="914400"/>
            <a:ext cx="5331624"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Labs</a:t>
            </a:r>
          </a:p>
        </p:txBody>
      </p:sp>
      <p:sp>
        <p:nvSpPr>
          <p:cNvPr id="17" name="Footer Placeholder 4">
            <a:extLst>
              <a:ext uri="{FF2B5EF4-FFF2-40B4-BE49-F238E27FC236}">
                <a16:creationId xmlns:a16="http://schemas.microsoft.com/office/drawing/2014/main" id="{0AD369E6-3008-4AB3-8D39-2CAC2676621F}"/>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416572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actice Lab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0376" y="914400"/>
            <a:ext cx="5331624"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Practice Labs</a:t>
            </a:r>
          </a:p>
        </p:txBody>
      </p:sp>
      <p:pic>
        <p:nvPicPr>
          <p:cNvPr id="8" name="Picture 7" descr="Self-study Live Labs">
            <a:extLst>
              <a:ext uri="{FF2B5EF4-FFF2-40B4-BE49-F238E27FC236}">
                <a16:creationId xmlns:a16="http://schemas.microsoft.com/office/drawing/2014/main" id="{433843D1-A3A3-4680-9E48-8B7F278231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607" y="2105072"/>
            <a:ext cx="6524576" cy="2949942"/>
          </a:xfrm>
          <a:prstGeom prst="rect">
            <a:avLst/>
          </a:prstGeom>
        </p:spPr>
      </p:pic>
      <p:sp>
        <p:nvSpPr>
          <p:cNvPr id="9" name="Footer Placeholder 4">
            <a:extLst>
              <a:ext uri="{FF2B5EF4-FFF2-40B4-BE49-F238E27FC236}">
                <a16:creationId xmlns:a16="http://schemas.microsoft.com/office/drawing/2014/main" id="{C3F1B87B-5ECD-4CA5-A6A4-906673AE1CE3}"/>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392165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1197864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72996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Over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1197864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6" name="Content Placeholder 2"/>
          <p:cNvSpPr>
            <a:spLocks noGrp="1"/>
          </p:cNvSpPr>
          <p:nvPr>
            <p:ph idx="12"/>
          </p:nvPr>
        </p:nvSpPr>
        <p:spPr>
          <a:xfrm>
            <a:off x="91440" y="3749040"/>
            <a:ext cx="1197864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1F726AD9-D0F2-4891-952C-2475E49333BF}"/>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4A9DE424-77D6-4C3C-9EEE-5594EE5DB665}"/>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80494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39" y="914400"/>
            <a:ext cx="594360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914400"/>
            <a:ext cx="593956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B305F697-A50F-454E-A5B3-6B700EF5400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AFBDB162-864E-4CAD-8093-B010B513A801}"/>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191844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40" y="914400"/>
            <a:ext cx="594360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612648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612648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E09A755E-6A49-4C8C-82B5-FDE250A6C36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546376-DDFD-4688-8065-371F7D41E36E}"/>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133306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126480" y="914400"/>
            <a:ext cx="593956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9144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9144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36743D9A-8760-4675-9653-FCA0CE7ECC2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F742A9D7-CC31-40BE-98A1-1236E292A791}"/>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62023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5"/>
          <p:cNvSpPr>
            <a:spLocks noGrp="1"/>
          </p:cNvSpPr>
          <p:nvPr>
            <p:ph sz="quarter" idx="12"/>
          </p:nvPr>
        </p:nvSpPr>
        <p:spPr>
          <a:xfrm>
            <a:off x="9144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9144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5"/>
          <p:cNvSpPr>
            <a:spLocks noGrp="1"/>
          </p:cNvSpPr>
          <p:nvPr>
            <p:ph sz="quarter" idx="14"/>
          </p:nvPr>
        </p:nvSpPr>
        <p:spPr>
          <a:xfrm>
            <a:off x="612648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8"/>
          <p:cNvSpPr>
            <a:spLocks noGrp="1"/>
          </p:cNvSpPr>
          <p:nvPr>
            <p:ph sz="quarter" idx="15"/>
          </p:nvPr>
        </p:nvSpPr>
        <p:spPr>
          <a:xfrm>
            <a:off x="612648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D31C88DF-ED55-42FA-8000-06B9063FEDF3}"/>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3" name="Slide Number Placeholder 7">
            <a:extLst>
              <a:ext uri="{FF2B5EF4-FFF2-40B4-BE49-F238E27FC236}">
                <a16:creationId xmlns:a16="http://schemas.microsoft.com/office/drawing/2014/main" id="{3EE30B81-82AD-4699-9F21-CE4AFA96D0F0}"/>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957444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A0A27573-ABD4-4DEB-A1ED-921C0BA9A820}"/>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8" name="Slide Number Placeholder 7">
            <a:extLst>
              <a:ext uri="{FF2B5EF4-FFF2-40B4-BE49-F238E27FC236}">
                <a16:creationId xmlns:a16="http://schemas.microsoft.com/office/drawing/2014/main" id="{16E9CA2A-030E-447C-A327-BD1B96480168}"/>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447467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03BBC94A-E716-4C5B-9551-6AA8BA10D5F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7" name="Slide Number Placeholder 7">
            <a:extLst>
              <a:ext uri="{FF2B5EF4-FFF2-40B4-BE49-F238E27FC236}">
                <a16:creationId xmlns:a16="http://schemas.microsoft.com/office/drawing/2014/main" id="{E965B00A-B150-494F-B7D0-22A1D5AAF908}"/>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702673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822960"/>
          </a:xfrm>
          <a:prstGeom prst="rect">
            <a:avLst/>
          </a:prstGeom>
          <a:solidFill>
            <a:schemeClr val="tx1"/>
          </a:solidFill>
        </p:spPr>
        <p:txBody>
          <a:bodyPr vert="horz" lIns="91440" tIns="45720" rIns="91440" bIns="45720" rtlCol="0" anchor="ctr">
            <a:no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91440" y="914400"/>
            <a:ext cx="11978640" cy="5577840"/>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Footer Placeholder 4"/>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8" name="Slide Number Placeholder 7"/>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358617278"/>
      </p:ext>
    </p:extLst>
  </p:cSld>
  <p:clrMap bg1="lt1" tx1="dk1" bg2="lt2" tx2="dk2" accent1="accent1" accent2="accent2" accent3="accent3" accent4="accent4" accent5="accent5" accent6="accent6" hlink="hlink" folHlink="folHlink"/>
  <p:sldLayoutIdLst>
    <p:sldLayoutId id="2147483661" r:id="rId1"/>
    <p:sldLayoutId id="2147483686" r:id="rId2"/>
    <p:sldLayoutId id="2147483682" r:id="rId3"/>
    <p:sldLayoutId id="2147483664" r:id="rId4"/>
    <p:sldLayoutId id="2147483674" r:id="rId5"/>
    <p:sldLayoutId id="2147483675" r:id="rId6"/>
    <p:sldLayoutId id="2147483676" r:id="rId7"/>
    <p:sldLayoutId id="2147483666" r:id="rId8"/>
    <p:sldLayoutId id="2147483677" r:id="rId9"/>
    <p:sldLayoutId id="2147483681" r:id="rId10"/>
    <p:sldLayoutId id="2147483667" r:id="rId11"/>
    <p:sldLayoutId id="2147483687" r:id="rId12"/>
    <p:sldLayoutId id="2147483688" r:id="rId13"/>
    <p:sldLayoutId id="2147483689" r:id="rId14"/>
    <p:sldLayoutId id="2147483690" r:id="rId15"/>
  </p:sldLayoutIdLst>
  <p:hf hdr="0" dt="0"/>
  <p:txStyles>
    <p:titleStyle>
      <a:lvl1pPr algn="ctr" defTabSz="914400" rtl="0" eaLnBrk="1" latinLnBrk="0" hangingPunct="1">
        <a:lnSpc>
          <a:spcPct val="100000"/>
        </a:lnSpc>
        <a:spcBef>
          <a:spcPct val="0"/>
        </a:spcBef>
        <a:buNone/>
        <a:defRPr sz="5400" b="1" kern="1200">
          <a:solidFill>
            <a:schemeClr val="accent5"/>
          </a:solidFill>
          <a:latin typeface="+mj-lt"/>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10000"/>
        </a:lnSpc>
        <a:spcBef>
          <a:spcPts val="0"/>
        </a:spcBef>
        <a:spcAft>
          <a:spcPts val="1800"/>
        </a:spcAft>
        <a:buSzPct val="100000"/>
        <a:buFont typeface="Arial" panose="020B0604020202020204" pitchFamily="34" charset="0"/>
        <a:buChar char="•"/>
        <a:defRPr sz="4400" i="0" kern="1200">
          <a:solidFill>
            <a:schemeClr val="tx1"/>
          </a:solidFill>
          <a:latin typeface="+mn-lt"/>
          <a:ea typeface="Verdana" panose="020B06040305040B0204" pitchFamily="34" charset="0"/>
          <a:cs typeface="Verdana" panose="020B06040305040B0204" pitchFamily="34" charset="0"/>
        </a:defRPr>
      </a:lvl1pPr>
      <a:lvl2pPr marL="685800" indent="-228600" algn="l" defTabSz="914400" rtl="0" eaLnBrk="1" latinLnBrk="0" hangingPunct="1">
        <a:lnSpc>
          <a:spcPct val="100000"/>
        </a:lnSpc>
        <a:spcBef>
          <a:spcPts val="0"/>
        </a:spcBef>
        <a:spcAft>
          <a:spcPts val="1200"/>
        </a:spcAft>
        <a:buSzPct val="75000"/>
        <a:buFont typeface="Courier New" panose="02070309020205020404" pitchFamily="49" charset="0"/>
        <a:buChar char="o"/>
        <a:defRPr sz="3600" i="0" kern="1200">
          <a:solidFill>
            <a:schemeClr val="tx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800" i="0" kern="1200">
          <a:solidFill>
            <a:schemeClr val="tx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400" i="0" kern="1200" baseline="0">
          <a:solidFill>
            <a:schemeClr val="tx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400" i="0"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subTitle" idx="1"/>
          </p:nvPr>
        </p:nvSpPr>
        <p:spPr/>
        <p:txBody>
          <a:bodyPr/>
          <a:lstStyle/>
          <a:p>
            <a:r>
              <a:rPr lang="en-US" altLang="en-US" noProof="0" dirty="0"/>
              <a:t>1.4 Infrastructure and Design</a:t>
            </a:r>
          </a:p>
        </p:txBody>
      </p:sp>
      <p:sp>
        <p:nvSpPr>
          <p:cNvPr id="8194" name="Rectangle 2"/>
          <p:cNvSpPr>
            <a:spLocks noGrp="1" noChangeArrowheads="1"/>
          </p:cNvSpPr>
          <p:nvPr>
            <p:ph type="title"/>
          </p:nvPr>
        </p:nvSpPr>
        <p:spPr/>
        <p:txBody>
          <a:bodyPr/>
          <a:lstStyle/>
          <a:p>
            <a:r>
              <a:rPr lang="en-US" altLang="en-US" noProof="0"/>
              <a:t>CompTIA Network+ Certification</a:t>
            </a:r>
            <a:endParaRPr lang="en-US" altLang="en-US" noProof="0" dirty="0"/>
          </a:p>
        </p:txBody>
      </p:sp>
    </p:spTree>
    <p:extLst>
      <p:ext uri="{BB962C8B-B14F-4D97-AF65-F5344CB8AC3E}">
        <p14:creationId xmlns:p14="http://schemas.microsoft.com/office/powerpoint/2010/main" val="3193165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a:t>Control Plane, Data Plane, and Management Plane</a:t>
            </a:r>
          </a:p>
          <a:p>
            <a:r>
              <a:rPr lang="en-US"/>
              <a:t>SDN applications define policies on control plane</a:t>
            </a:r>
          </a:p>
          <a:p>
            <a:r>
              <a:rPr lang="en-US"/>
              <a:t>Device configurations abstracted to an Application Programming Interface (API)</a:t>
            </a:r>
          </a:p>
          <a:p>
            <a:r>
              <a:rPr lang="en-US"/>
              <a:t>Network controller implements SDN policies as configuration settings on appliances</a:t>
            </a:r>
          </a:p>
          <a:p>
            <a:pPr lvl="1"/>
            <a:r>
              <a:rPr lang="en-US"/>
              <a:t>Northbound API: SDN &lt;&gt; Network Controller</a:t>
            </a:r>
          </a:p>
          <a:p>
            <a:pPr lvl="1"/>
            <a:r>
              <a:rPr lang="en-US"/>
              <a:t>Southbound API: Network Controller &lt;&gt; Appliances </a:t>
            </a:r>
          </a:p>
          <a:p>
            <a:endParaRPr lang="en-GB"/>
          </a:p>
          <a:p>
            <a:endParaRPr lang="en-US" dirty="0"/>
          </a:p>
        </p:txBody>
      </p:sp>
      <p:sp>
        <p:nvSpPr>
          <p:cNvPr id="3" name="Title 2"/>
          <p:cNvSpPr>
            <a:spLocks noGrp="1"/>
          </p:cNvSpPr>
          <p:nvPr>
            <p:ph type="title"/>
          </p:nvPr>
        </p:nvSpPr>
        <p:spPr/>
        <p:txBody>
          <a:bodyPr/>
          <a:lstStyle/>
          <a:p>
            <a:r>
              <a:rPr lang="en-US"/>
              <a:t>Software Defined Networking (SDN)</a:t>
            </a:r>
            <a:endParaRPr lang="en-US" dirty="0"/>
          </a:p>
        </p:txBody>
      </p:sp>
      <p:sp>
        <p:nvSpPr>
          <p:cNvPr id="4" name="Footer Placeholder 3"/>
          <p:cNvSpPr>
            <a:spLocks noGrp="1"/>
          </p:cNvSpPr>
          <p:nvPr>
            <p:ph type="ftr" sz="quarter" idx="3"/>
          </p:nvPr>
        </p:nvSpPr>
        <p:spPr>
          <a:xfrm>
            <a:off x="0" y="6537325"/>
            <a:ext cx="12192000" cy="320675"/>
          </a:xfrm>
        </p:spPr>
        <p:txBody>
          <a:bodyPr/>
          <a:lstStyle/>
          <a:p>
            <a:r>
              <a:rPr lang="en-GB"/>
              <a:t>4.2 Virtualization, SAN, and Cloud Services</a:t>
            </a:r>
            <a:endParaRPr lang="en-US" dirty="0"/>
          </a:p>
        </p:txBody>
      </p:sp>
      <p:sp>
        <p:nvSpPr>
          <p:cNvPr id="5" name="Slide Number Placeholder 4"/>
          <p:cNvSpPr>
            <a:spLocks noGrp="1"/>
          </p:cNvSpPr>
          <p:nvPr>
            <p:ph type="sldNum" sz="quarter" idx="4"/>
          </p:nvPr>
        </p:nvSpPr>
        <p:spPr>
          <a:xfrm>
            <a:off x="11460163" y="6308725"/>
            <a:ext cx="731837" cy="549275"/>
          </a:xfrm>
        </p:spPr>
        <p:txBody>
          <a:bodyPr/>
          <a:lstStyle/>
          <a:p>
            <a:r>
              <a:rPr lang="en-US" dirty="0"/>
              <a:t>66</a:t>
            </a:r>
          </a:p>
        </p:txBody>
      </p:sp>
    </p:spTree>
    <p:extLst>
      <p:ext uri="{BB962C8B-B14F-4D97-AF65-F5344CB8AC3E}">
        <p14:creationId xmlns:p14="http://schemas.microsoft.com/office/powerpoint/2010/main" val="34568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noProof="0"/>
              <a:t>Planning a SOHO Network</a:t>
            </a:r>
            <a:endParaRPr lang="en-US" noProof="0" dirty="0"/>
          </a:p>
        </p:txBody>
      </p:sp>
      <p:sp>
        <p:nvSpPr>
          <p:cNvPr id="7" name="Content Placeholder 6"/>
          <p:cNvSpPr>
            <a:spLocks noGrp="1"/>
          </p:cNvSpPr>
          <p:nvPr>
            <p:ph sz="half" idx="1"/>
          </p:nvPr>
        </p:nvSpPr>
        <p:spPr/>
        <p:txBody>
          <a:bodyPr/>
          <a:lstStyle/>
          <a:p>
            <a:r>
              <a:rPr lang="en-US" noProof="0" dirty="0"/>
              <a:t>Customer requirements</a:t>
            </a:r>
          </a:p>
          <a:p>
            <a:r>
              <a:rPr lang="en-US" dirty="0"/>
              <a:t>Wired/wireless considerations</a:t>
            </a:r>
          </a:p>
          <a:p>
            <a:r>
              <a:rPr lang="en-US" dirty="0"/>
              <a:t>Compatibility requirements</a:t>
            </a:r>
          </a:p>
          <a:p>
            <a:r>
              <a:rPr lang="en-US" dirty="0"/>
              <a:t>Security considerations</a:t>
            </a:r>
            <a:endParaRPr lang="en-GB" dirty="0"/>
          </a:p>
          <a:p>
            <a:endParaRPr lang="en-US" dirty="0"/>
          </a:p>
        </p:txBody>
      </p:sp>
      <p:pic>
        <p:nvPicPr>
          <p:cNvPr id="5" name="Content Placeholder 4" descr="Netgear Powerline AV200 adapters providing two Ethernet ports and a pass-through power outlet"/>
          <p:cNvPicPr>
            <a:picLocks noGrp="1"/>
          </p:cNvPicPr>
          <p:nvPr>
            <p:ph sz="half" idx="2"/>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55848" y="1841586"/>
            <a:ext cx="4281055" cy="3724102"/>
          </a:xfrm>
        </p:spPr>
      </p:pic>
      <p:sp>
        <p:nvSpPr>
          <p:cNvPr id="2" name="Footer Placeholder 1"/>
          <p:cNvSpPr>
            <a:spLocks noGrp="1"/>
          </p:cNvSpPr>
          <p:nvPr>
            <p:ph type="ftr" sz="quarter" idx="3"/>
          </p:nvPr>
        </p:nvSpPr>
        <p:spPr>
          <a:xfrm>
            <a:off x="0" y="6537325"/>
            <a:ext cx="12192000" cy="320675"/>
          </a:xfrm>
        </p:spPr>
        <p:txBody>
          <a:bodyPr/>
          <a:lstStyle/>
          <a:p>
            <a:r>
              <a:rPr lang="en-US"/>
              <a:t>1.4 Infrastructure and Design</a:t>
            </a:r>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67</a:t>
            </a:r>
          </a:p>
        </p:txBody>
      </p:sp>
      <p:sp>
        <p:nvSpPr>
          <p:cNvPr id="8" name="TextBox 7">
            <a:extLst>
              <a:ext uri="{FF2B5EF4-FFF2-40B4-BE49-F238E27FC236}">
                <a16:creationId xmlns:a16="http://schemas.microsoft.com/office/drawing/2014/main" id="{12AF934A-875E-4A69-94A2-CC4DC6F78AC3}"/>
              </a:ext>
            </a:extLst>
          </p:cNvPr>
          <p:cNvSpPr txBox="1"/>
          <p:nvPr/>
        </p:nvSpPr>
        <p:spPr>
          <a:xfrm>
            <a:off x="7881330" y="5585982"/>
            <a:ext cx="2430089" cy="276999"/>
          </a:xfrm>
          <a:prstGeom prst="rect">
            <a:avLst/>
          </a:prstGeom>
          <a:noFill/>
        </p:spPr>
        <p:txBody>
          <a:bodyPr wrap="none" rtlCol="0">
            <a:spAutoFit/>
          </a:bodyPr>
          <a:lstStyle/>
          <a:p>
            <a:r>
              <a:rPr lang="en-GB" sz="1200" i="1" dirty="0">
                <a:solidFill>
                  <a:schemeClr val="accent4"/>
                </a:solidFill>
              </a:rPr>
              <a:t>Images © and Courtesy of NETGEAR</a:t>
            </a:r>
            <a:endParaRPr lang="en-US" sz="1200" i="1" dirty="0">
              <a:solidFill>
                <a:schemeClr val="accent4"/>
              </a:solidFill>
            </a:endParaRPr>
          </a:p>
        </p:txBody>
      </p:sp>
    </p:spTree>
    <p:extLst>
      <p:ext uri="{BB962C8B-B14F-4D97-AF65-F5344CB8AC3E}">
        <p14:creationId xmlns:p14="http://schemas.microsoft.com/office/powerpoint/2010/main" val="2138883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noProof="0"/>
              <a:t>TCP/IP Protocol Suite</a:t>
            </a:r>
            <a:endParaRPr lang="en-US" altLang="en-US" noProof="0" dirty="0"/>
          </a:p>
        </p:txBody>
      </p:sp>
      <p:pic>
        <p:nvPicPr>
          <p:cNvPr id="10" name="Content Placeholder 9" descr="OSI reference model and TCP/IP"/>
          <p:cNvPicPr>
            <a:picLocks noGrp="1"/>
          </p:cNvPicPr>
          <p:nvPr>
            <p:ph sz="half" idx="1"/>
          </p:nvPr>
        </p:nvPicPr>
        <p:blipFill>
          <a:blip r:embed="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92075" y="1994696"/>
            <a:ext cx="5943600" cy="3417883"/>
          </a:xfrm>
        </p:spPr>
      </p:pic>
      <p:sp>
        <p:nvSpPr>
          <p:cNvPr id="7" name="Text Placeholder 6"/>
          <p:cNvSpPr>
            <a:spLocks noGrp="1"/>
          </p:cNvSpPr>
          <p:nvPr>
            <p:ph sz="half" idx="2"/>
          </p:nvPr>
        </p:nvSpPr>
        <p:spPr/>
        <p:txBody>
          <a:bodyPr>
            <a:normAutofit fontScale="85000" lnSpcReduction="20000"/>
          </a:bodyPr>
          <a:lstStyle/>
          <a:p>
            <a:r>
              <a:rPr lang="en-US" noProof="0" dirty="0"/>
              <a:t>Link layer/network interface</a:t>
            </a:r>
          </a:p>
          <a:p>
            <a:pPr lvl="1"/>
            <a:r>
              <a:rPr lang="en-US" noProof="0" dirty="0"/>
              <a:t>Ethernet/Wi-Fi</a:t>
            </a:r>
          </a:p>
          <a:p>
            <a:pPr lvl="1"/>
            <a:r>
              <a:rPr lang="en-US" noProof="0" dirty="0"/>
              <a:t>WAN</a:t>
            </a:r>
          </a:p>
          <a:p>
            <a:r>
              <a:rPr lang="en-US" noProof="0" dirty="0"/>
              <a:t>Internet layer</a:t>
            </a:r>
          </a:p>
          <a:p>
            <a:pPr lvl="1"/>
            <a:r>
              <a:rPr lang="en-US" noProof="0" dirty="0"/>
              <a:t>Network layer</a:t>
            </a:r>
          </a:p>
          <a:p>
            <a:pPr lvl="1"/>
            <a:r>
              <a:rPr lang="en-US" noProof="0" dirty="0"/>
              <a:t>IP</a:t>
            </a:r>
          </a:p>
          <a:p>
            <a:r>
              <a:rPr lang="en-US" noProof="0" dirty="0"/>
              <a:t>Transport layer</a:t>
            </a:r>
          </a:p>
          <a:p>
            <a:pPr lvl="1"/>
            <a:r>
              <a:rPr lang="en-US" noProof="0" dirty="0"/>
              <a:t>TCP and UDP</a:t>
            </a:r>
          </a:p>
          <a:p>
            <a:r>
              <a:rPr lang="en-US" noProof="0" dirty="0"/>
              <a:t>Application layer</a:t>
            </a:r>
          </a:p>
        </p:txBody>
      </p:sp>
      <p:sp>
        <p:nvSpPr>
          <p:cNvPr id="2" name="Footer Placeholder 1"/>
          <p:cNvSpPr>
            <a:spLocks noGrp="1"/>
          </p:cNvSpPr>
          <p:nvPr>
            <p:ph type="ftr" sz="quarter" idx="3"/>
          </p:nvPr>
        </p:nvSpPr>
        <p:spPr>
          <a:xfrm>
            <a:off x="0" y="6537325"/>
            <a:ext cx="12192000" cy="320675"/>
          </a:xfrm>
        </p:spPr>
        <p:txBody>
          <a:bodyPr/>
          <a:lstStyle/>
          <a:p>
            <a:r>
              <a:rPr lang="en-US"/>
              <a:t>1.4 Infrastructure and Design</a:t>
            </a:r>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69</a:t>
            </a:r>
          </a:p>
        </p:txBody>
      </p:sp>
      <p:sp>
        <p:nvSpPr>
          <p:cNvPr id="33798" name="Rectangle 2"/>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071221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noProof="0"/>
              <a:t>Packet Switching</a:t>
            </a:r>
            <a:endParaRPr lang="en-US" altLang="en-US" noProof="0" dirty="0"/>
          </a:p>
        </p:txBody>
      </p:sp>
      <p:sp>
        <p:nvSpPr>
          <p:cNvPr id="34819" name="Content Placeholder 2"/>
          <p:cNvSpPr>
            <a:spLocks noGrp="1"/>
          </p:cNvSpPr>
          <p:nvPr>
            <p:ph sz="half" idx="1"/>
          </p:nvPr>
        </p:nvSpPr>
        <p:spPr/>
        <p:txBody>
          <a:bodyPr/>
          <a:lstStyle/>
          <a:p>
            <a:r>
              <a:rPr lang="en-US" altLang="en-US" noProof="0"/>
              <a:t>Rather than establish a circuit, data is broken into packets that can take any path to their destination</a:t>
            </a:r>
          </a:p>
          <a:p>
            <a:r>
              <a:rPr lang="en-US" altLang="en-US" noProof="0"/>
              <a:t>Robust as can recover from link failures</a:t>
            </a:r>
            <a:endParaRPr lang="en-US" altLang="en-US" noProof="0" dirty="0"/>
          </a:p>
        </p:txBody>
      </p:sp>
      <p:pic>
        <p:nvPicPr>
          <p:cNvPr id="34822"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6179431" y="1625907"/>
            <a:ext cx="5833888" cy="4155462"/>
          </a:xfrm>
        </p:spPr>
      </p:pic>
      <p:sp>
        <p:nvSpPr>
          <p:cNvPr id="2" name="Footer Placeholder 1"/>
          <p:cNvSpPr>
            <a:spLocks noGrp="1"/>
          </p:cNvSpPr>
          <p:nvPr>
            <p:ph type="ftr" sz="quarter" idx="3"/>
          </p:nvPr>
        </p:nvSpPr>
        <p:spPr>
          <a:xfrm>
            <a:off x="0" y="6537325"/>
            <a:ext cx="12192000" cy="320675"/>
          </a:xfrm>
        </p:spPr>
        <p:txBody>
          <a:bodyPr/>
          <a:lstStyle/>
          <a:p>
            <a:r>
              <a:rPr lang="en-US"/>
              <a:t>1.4 Infrastructure and Design</a:t>
            </a:r>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71</a:t>
            </a:r>
          </a:p>
        </p:txBody>
      </p:sp>
    </p:spTree>
    <p:extLst>
      <p:ext uri="{BB962C8B-B14F-4D97-AF65-F5344CB8AC3E}">
        <p14:creationId xmlns:p14="http://schemas.microsoft.com/office/powerpoint/2010/main" val="4286712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idx="1"/>
          </p:nvPr>
        </p:nvSpPr>
        <p:spPr/>
        <p:txBody>
          <a:bodyPr>
            <a:normAutofit fontScale="92500" lnSpcReduction="20000"/>
          </a:bodyPr>
          <a:lstStyle/>
          <a:p>
            <a:r>
              <a:rPr lang="en-US" altLang="en-US" noProof="0"/>
              <a:t>Internet Society (ISOC)</a:t>
            </a:r>
          </a:p>
          <a:p>
            <a:r>
              <a:rPr lang="en-US" altLang="en-US" noProof="0"/>
              <a:t>Internet Architecture Board (IAB)</a:t>
            </a:r>
          </a:p>
          <a:p>
            <a:pPr lvl="1"/>
            <a:r>
              <a:rPr lang="en-US" altLang="en-US" noProof="0"/>
              <a:t>Internet Engineering Task Force (IETF)</a:t>
            </a:r>
          </a:p>
          <a:p>
            <a:pPr lvl="2"/>
            <a:r>
              <a:rPr lang="en-US" altLang="en-US" noProof="0"/>
              <a:t>Internet and web standards</a:t>
            </a:r>
          </a:p>
          <a:p>
            <a:pPr lvl="1"/>
            <a:r>
              <a:rPr lang="en-US" altLang="en-US" noProof="0"/>
              <a:t>Internet Assigned Numbers Authority (IANA)</a:t>
            </a:r>
          </a:p>
          <a:p>
            <a:pPr lvl="2"/>
            <a:r>
              <a:rPr lang="en-US" altLang="en-US" noProof="0"/>
              <a:t>IP address allocations and DNS (Domain Name System)</a:t>
            </a:r>
          </a:p>
          <a:p>
            <a:pPr lvl="2"/>
            <a:r>
              <a:rPr lang="en-US" altLang="en-US" noProof="0"/>
              <a:t>Regional Registries and Internet Service Providers (ISP)</a:t>
            </a:r>
          </a:p>
          <a:p>
            <a:pPr lvl="2"/>
            <a:r>
              <a:rPr lang="en-US"/>
              <a:t>Function of the IANA is contracted to the Internet Corporation for Assigned Names and Numbers (ICANN)</a:t>
            </a:r>
            <a:endParaRPr lang="en-US" altLang="en-US"/>
          </a:p>
          <a:p>
            <a:r>
              <a:rPr lang="en-US" altLang="en-US" noProof="0"/>
              <a:t>Request For Comments (RFC)</a:t>
            </a:r>
            <a:endParaRPr lang="en-US" altLang="en-US" noProof="0" dirty="0"/>
          </a:p>
        </p:txBody>
      </p:sp>
      <p:sp>
        <p:nvSpPr>
          <p:cNvPr id="35842" name="Title 1"/>
          <p:cNvSpPr>
            <a:spLocks noGrp="1"/>
          </p:cNvSpPr>
          <p:nvPr>
            <p:ph type="title"/>
          </p:nvPr>
        </p:nvSpPr>
        <p:spPr/>
        <p:txBody>
          <a:bodyPr/>
          <a:lstStyle/>
          <a:p>
            <a:r>
              <a:rPr lang="en-US" altLang="en-US" noProof="0"/>
              <a:t>TCP/IP and Internet Standards</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1.4 Infrastructure and Design</a:t>
            </a:r>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72</a:t>
            </a:r>
          </a:p>
        </p:txBody>
      </p:sp>
    </p:spTree>
    <p:extLst>
      <p:ext uri="{BB962C8B-B14F-4D97-AF65-F5344CB8AC3E}">
        <p14:creationId xmlns:p14="http://schemas.microsoft.com/office/powerpoint/2010/main" val="232723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4E781E6-9EAD-4CD2-A560-9324DD160BA6}"/>
              </a:ext>
            </a:extLst>
          </p:cNvPr>
          <p:cNvSpPr>
            <a:spLocks noGrp="1"/>
          </p:cNvSpPr>
          <p:nvPr>
            <p:ph idx="1"/>
          </p:nvPr>
        </p:nvSpPr>
        <p:spPr/>
        <p:txBody>
          <a:bodyPr>
            <a:normAutofit fontScale="40000" lnSpcReduction="20000"/>
          </a:bodyPr>
          <a:lstStyle/>
          <a:p>
            <a:r>
              <a:rPr lang="en-US" dirty="0"/>
              <a:t>Networks can be categorized by size as LAN/CAN, MAN, WAN, or PAN. Networks may also be designated by type, such as Wireless LAN (WLAN) or Storage Area Network (SAN).</a:t>
            </a:r>
          </a:p>
          <a:p>
            <a:r>
              <a:rPr lang="en-US" dirty="0"/>
              <a:t>Implementing an enterprise or SOHO network requires careful analysis of customer requirements and environmental limitations. Be aware of the different technology solutions for the enterprise and SOHO markets.</a:t>
            </a:r>
          </a:p>
          <a:p>
            <a:r>
              <a:rPr lang="en-US" dirty="0"/>
              <a:t>Be aware of the design principles for enterprise networks and the use of distributed switching hierarchies and SDN.</a:t>
            </a:r>
          </a:p>
          <a:p>
            <a:r>
              <a:rPr lang="en-US" dirty="0"/>
              <a:t>The TCP/IP protocol suite is the basis of the Internet and used for many LANs and private WANs. It uses a simpler 4-layer model compared to OSI (Link, Internet, Transport, Application).</a:t>
            </a:r>
          </a:p>
        </p:txBody>
      </p:sp>
      <p:sp>
        <p:nvSpPr>
          <p:cNvPr id="2" name="Footer Placeholder 1"/>
          <p:cNvSpPr>
            <a:spLocks noGrp="1"/>
          </p:cNvSpPr>
          <p:nvPr>
            <p:ph type="ftr" sz="quarter" idx="3"/>
          </p:nvPr>
        </p:nvSpPr>
        <p:spPr>
          <a:xfrm>
            <a:off x="0" y="6537325"/>
            <a:ext cx="12192000" cy="320675"/>
          </a:xfrm>
        </p:spPr>
        <p:txBody>
          <a:bodyPr/>
          <a:lstStyle/>
          <a:p>
            <a:r>
              <a:rPr lang="en-US"/>
              <a:t>1.4 Infrastructure and Design</a:t>
            </a:r>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73</a:t>
            </a:r>
          </a:p>
        </p:txBody>
      </p:sp>
    </p:spTree>
    <p:extLst>
      <p:ext uri="{BB962C8B-B14F-4D97-AF65-F5344CB8AC3E}">
        <p14:creationId xmlns:p14="http://schemas.microsoft.com/office/powerpoint/2010/main" val="361625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38A0010-9760-4591-BD40-B7749D279228}"/>
              </a:ext>
            </a:extLst>
          </p:cNvPr>
          <p:cNvSpPr>
            <a:spLocks noGrp="1"/>
          </p:cNvSpPr>
          <p:nvPr>
            <p:ph idx="1"/>
          </p:nvPr>
        </p:nvSpPr>
        <p:spPr/>
        <p:txBody>
          <a:bodyPr>
            <a:normAutofit fontScale="77500" lnSpcReduction="20000"/>
          </a:bodyPr>
          <a:lstStyle/>
          <a:p>
            <a:r>
              <a:rPr lang="en-US" dirty="0"/>
              <a:t>Differentiate between network infrastructure implementations such as LAN, CAN, WLAN, WAN, MAN, PAN, and SAN</a:t>
            </a:r>
          </a:p>
          <a:p>
            <a:r>
              <a:rPr lang="en-US" dirty="0"/>
              <a:t>Understand the design requirements for enterprise and SOHO networks</a:t>
            </a:r>
          </a:p>
          <a:p>
            <a:r>
              <a:rPr lang="en-US" dirty="0"/>
              <a:t>Describe the TCP/IP layer model and identify the main protocols in the TCP/IP suite</a:t>
            </a:r>
          </a:p>
        </p:txBody>
      </p:sp>
      <p:sp>
        <p:nvSpPr>
          <p:cNvPr id="2" name="Footer Placeholder 1"/>
          <p:cNvSpPr>
            <a:spLocks noGrp="1"/>
          </p:cNvSpPr>
          <p:nvPr>
            <p:ph type="ftr" sz="quarter" idx="3"/>
          </p:nvPr>
        </p:nvSpPr>
        <p:spPr>
          <a:xfrm>
            <a:off x="0" y="6537325"/>
            <a:ext cx="12192000" cy="320675"/>
          </a:xfrm>
        </p:spPr>
        <p:txBody>
          <a:bodyPr/>
          <a:lstStyle/>
          <a:p>
            <a:r>
              <a:rPr lang="en-US"/>
              <a:t>1.4 Infrastructure and Design</a:t>
            </a:r>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59</a:t>
            </a:r>
          </a:p>
        </p:txBody>
      </p:sp>
    </p:spTree>
    <p:extLst>
      <p:ext uri="{BB962C8B-B14F-4D97-AF65-F5344CB8AC3E}">
        <p14:creationId xmlns:p14="http://schemas.microsoft.com/office/powerpoint/2010/main" val="180617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fontScale="85000" lnSpcReduction="20000"/>
          </a:bodyPr>
          <a:lstStyle/>
          <a:p>
            <a:r>
              <a:rPr lang="en-US" noProof="0"/>
              <a:t>Local Area Network (LAN)</a:t>
            </a:r>
          </a:p>
          <a:p>
            <a:pPr lvl="1"/>
            <a:r>
              <a:rPr lang="en-US"/>
              <a:t>Home network</a:t>
            </a:r>
          </a:p>
          <a:p>
            <a:pPr lvl="1"/>
            <a:r>
              <a:rPr lang="en-US"/>
              <a:t>SOHO (Small Office Home Office)</a:t>
            </a:r>
            <a:endParaRPr lang="en-GB"/>
          </a:p>
          <a:p>
            <a:pPr lvl="1"/>
            <a:r>
              <a:rPr lang="en-US"/>
              <a:t>SME (Small and Medium Sized Enterprise)</a:t>
            </a:r>
            <a:endParaRPr lang="en-GB"/>
          </a:p>
          <a:p>
            <a:pPr lvl="1"/>
            <a:r>
              <a:rPr lang="en-US"/>
              <a:t>Enterprise LAN - a larger network with hundreds or thousands of servers and clients</a:t>
            </a:r>
          </a:p>
          <a:p>
            <a:r>
              <a:rPr lang="en-US"/>
              <a:t>Campus Area Network (CAN)</a:t>
            </a:r>
          </a:p>
          <a:p>
            <a:r>
              <a:rPr lang="en-US"/>
              <a:t>Wireless LAN (WLAN)</a:t>
            </a:r>
          </a:p>
          <a:p>
            <a:r>
              <a:rPr lang="en-US"/>
              <a:t>Storage Area Network (SAN)</a:t>
            </a:r>
            <a:endParaRPr lang="en-US" dirty="0"/>
          </a:p>
        </p:txBody>
      </p:sp>
      <p:sp>
        <p:nvSpPr>
          <p:cNvPr id="10242" name="Title 6"/>
          <p:cNvSpPr>
            <a:spLocks noGrp="1"/>
          </p:cNvSpPr>
          <p:nvPr>
            <p:ph type="title"/>
          </p:nvPr>
        </p:nvSpPr>
        <p:spPr/>
        <p:txBody>
          <a:bodyPr/>
          <a:lstStyle/>
          <a:p>
            <a:r>
              <a:rPr lang="en-US"/>
              <a:t>Network Infrastructure Implementations (1)</a:t>
            </a:r>
            <a:endParaRPr lang="en-US" altLang="en-US" noProof="0" dirty="0"/>
          </a:p>
        </p:txBody>
      </p:sp>
      <p:sp>
        <p:nvSpPr>
          <p:cNvPr id="3" name="Footer Placeholder 2"/>
          <p:cNvSpPr>
            <a:spLocks noGrp="1"/>
          </p:cNvSpPr>
          <p:nvPr>
            <p:ph type="ftr" sz="quarter" idx="3"/>
          </p:nvPr>
        </p:nvSpPr>
        <p:spPr>
          <a:xfrm>
            <a:off x="0" y="6537325"/>
            <a:ext cx="12192000" cy="320675"/>
          </a:xfrm>
        </p:spPr>
        <p:txBody>
          <a:bodyPr/>
          <a:lstStyle/>
          <a:p>
            <a:r>
              <a:rPr lang="en-US"/>
              <a:t>1.4 Infrastructure and Design</a:t>
            </a:r>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60</a:t>
            </a:r>
          </a:p>
        </p:txBody>
      </p:sp>
      <p:sp>
        <p:nvSpPr>
          <p:cNvPr id="10246" name="Rectangle 4"/>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
        <p:nvSpPr>
          <p:cNvPr id="10247" name="Rectangle 9"/>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874739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Wide Area Network (WAN)</a:t>
            </a:r>
          </a:p>
          <a:p>
            <a:pPr lvl="1"/>
            <a:r>
              <a:rPr lang="en-US"/>
              <a:t>Internet</a:t>
            </a:r>
          </a:p>
          <a:p>
            <a:pPr lvl="1"/>
            <a:r>
              <a:rPr lang="en-US"/>
              <a:t>Intranet</a:t>
            </a:r>
          </a:p>
          <a:p>
            <a:pPr lvl="1"/>
            <a:r>
              <a:rPr lang="en-US"/>
              <a:t>Extranet</a:t>
            </a:r>
          </a:p>
          <a:p>
            <a:r>
              <a:rPr lang="en-US"/>
              <a:t>Metropolitan Area Network (MAN)</a:t>
            </a:r>
            <a:endParaRPr lang="en-US" dirty="0"/>
          </a:p>
        </p:txBody>
      </p:sp>
      <p:sp>
        <p:nvSpPr>
          <p:cNvPr id="10242" name="Title 6"/>
          <p:cNvSpPr>
            <a:spLocks noGrp="1"/>
          </p:cNvSpPr>
          <p:nvPr>
            <p:ph type="title"/>
          </p:nvPr>
        </p:nvSpPr>
        <p:spPr/>
        <p:txBody>
          <a:bodyPr/>
          <a:lstStyle/>
          <a:p>
            <a:r>
              <a:rPr lang="en-US"/>
              <a:t>Network Infrastructure Implementations (2)</a:t>
            </a:r>
            <a:endParaRPr lang="en-US" altLang="en-US" noProof="0" dirty="0"/>
          </a:p>
        </p:txBody>
      </p:sp>
      <p:sp>
        <p:nvSpPr>
          <p:cNvPr id="3" name="Footer Placeholder 2"/>
          <p:cNvSpPr>
            <a:spLocks noGrp="1"/>
          </p:cNvSpPr>
          <p:nvPr>
            <p:ph type="ftr" sz="quarter" idx="3"/>
          </p:nvPr>
        </p:nvSpPr>
        <p:spPr>
          <a:xfrm>
            <a:off x="0" y="6537325"/>
            <a:ext cx="12192000" cy="320675"/>
          </a:xfrm>
        </p:spPr>
        <p:txBody>
          <a:bodyPr/>
          <a:lstStyle/>
          <a:p>
            <a:r>
              <a:rPr lang="en-US"/>
              <a:t>1.4 Infrastructure and Design</a:t>
            </a:r>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60</a:t>
            </a:r>
          </a:p>
        </p:txBody>
      </p:sp>
      <p:sp>
        <p:nvSpPr>
          <p:cNvPr id="10246" name="Rectangle 4"/>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
        <p:nvSpPr>
          <p:cNvPr id="10247" name="Rectangle 9"/>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549374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GB"/>
              <a:t>Personal Area Network (PAN)</a:t>
            </a:r>
          </a:p>
          <a:p>
            <a:r>
              <a:rPr lang="en-GB"/>
              <a:t>Wireless Personal Area Network (WPAN)</a:t>
            </a:r>
          </a:p>
          <a:p>
            <a:r>
              <a:rPr lang="en-GB"/>
              <a:t>Close-range links to peripheral devices and wearable technology</a:t>
            </a:r>
          </a:p>
          <a:p>
            <a:endParaRPr lang="en-US" dirty="0"/>
          </a:p>
        </p:txBody>
      </p:sp>
      <p:sp>
        <p:nvSpPr>
          <p:cNvPr id="2" name="Title 1"/>
          <p:cNvSpPr>
            <a:spLocks noGrp="1"/>
          </p:cNvSpPr>
          <p:nvPr>
            <p:ph type="title"/>
          </p:nvPr>
        </p:nvSpPr>
        <p:spPr/>
        <p:txBody>
          <a:bodyPr/>
          <a:lstStyle/>
          <a:p>
            <a:r>
              <a:rPr lang="en-US"/>
              <a:t>Network Infrastructure Implementations (3)</a:t>
            </a:r>
            <a:endParaRPr lang="en-US" noProof="0" dirty="0"/>
          </a:p>
        </p:txBody>
      </p:sp>
      <p:sp>
        <p:nvSpPr>
          <p:cNvPr id="3" name="Footer Placeholder 2"/>
          <p:cNvSpPr>
            <a:spLocks noGrp="1"/>
          </p:cNvSpPr>
          <p:nvPr>
            <p:ph type="ftr" sz="quarter" idx="3"/>
          </p:nvPr>
        </p:nvSpPr>
        <p:spPr>
          <a:xfrm>
            <a:off x="0" y="6537325"/>
            <a:ext cx="12192000" cy="320675"/>
          </a:xfrm>
        </p:spPr>
        <p:txBody>
          <a:bodyPr/>
          <a:lstStyle/>
          <a:p>
            <a:r>
              <a:rPr lang="en-US"/>
              <a:t>1.4 Infrastructure and Design</a:t>
            </a:r>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61</a:t>
            </a:r>
          </a:p>
        </p:txBody>
      </p:sp>
    </p:spTree>
    <p:extLst>
      <p:ext uri="{BB962C8B-B14F-4D97-AF65-F5344CB8AC3E}">
        <p14:creationId xmlns:p14="http://schemas.microsoft.com/office/powerpoint/2010/main" val="2940456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a:t>List of requirements</a:t>
            </a:r>
          </a:p>
          <a:p>
            <a:pPr lvl="1"/>
            <a:r>
              <a:rPr lang="en-US"/>
              <a:t>Business goals and scope</a:t>
            </a:r>
          </a:p>
          <a:p>
            <a:pPr lvl="1"/>
            <a:r>
              <a:rPr lang="en-US"/>
              <a:t>Budget, timeframes, and deliverables</a:t>
            </a:r>
          </a:p>
          <a:p>
            <a:pPr lvl="1"/>
            <a:r>
              <a:rPr lang="en-US"/>
              <a:t>Staff and stakeholders</a:t>
            </a:r>
          </a:p>
          <a:p>
            <a:r>
              <a:rPr lang="en-US"/>
              <a:t>Security considerations</a:t>
            </a:r>
            <a:endParaRPr lang="en-GB"/>
          </a:p>
          <a:p>
            <a:r>
              <a:rPr lang="en-US"/>
              <a:t>Environment limitations</a:t>
            </a:r>
            <a:endParaRPr lang="en-GB"/>
          </a:p>
          <a:p>
            <a:endParaRPr lang="en-US" dirty="0"/>
          </a:p>
        </p:txBody>
      </p:sp>
      <p:sp>
        <p:nvSpPr>
          <p:cNvPr id="6" name="Title 5"/>
          <p:cNvSpPr>
            <a:spLocks noGrp="1"/>
          </p:cNvSpPr>
          <p:nvPr>
            <p:ph type="title"/>
          </p:nvPr>
        </p:nvSpPr>
        <p:spPr/>
        <p:txBody>
          <a:bodyPr/>
          <a:lstStyle/>
          <a:p>
            <a:r>
              <a:rPr lang="en-US"/>
              <a:t>Planning an Enterprise Campus Network</a:t>
            </a:r>
            <a:endParaRPr 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1.4 Infrastructure and Design</a:t>
            </a:r>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61</a:t>
            </a:r>
          </a:p>
        </p:txBody>
      </p:sp>
    </p:spTree>
    <p:extLst>
      <p:ext uri="{BB962C8B-B14F-4D97-AF65-F5344CB8AC3E}">
        <p14:creationId xmlns:p14="http://schemas.microsoft.com/office/powerpoint/2010/main" val="3656905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Selecting appropriate technology</a:t>
            </a:r>
          </a:p>
          <a:p>
            <a:r>
              <a:rPr lang="en-US" dirty="0"/>
              <a:t>Vendor interoperability</a:t>
            </a:r>
          </a:p>
          <a:p>
            <a:r>
              <a:rPr lang="en-US" dirty="0"/>
              <a:t>Scalability</a:t>
            </a:r>
          </a:p>
          <a:p>
            <a:pPr lvl="1"/>
            <a:r>
              <a:rPr lang="en-US" dirty="0"/>
              <a:t>Add users/devices without re-design</a:t>
            </a:r>
          </a:p>
          <a:p>
            <a:r>
              <a:rPr lang="en-US" dirty="0"/>
              <a:t>Adaptability</a:t>
            </a:r>
          </a:p>
          <a:p>
            <a:pPr lvl="1"/>
            <a:r>
              <a:rPr lang="en-US" dirty="0"/>
              <a:t>Add or change services</a:t>
            </a:r>
          </a:p>
        </p:txBody>
      </p:sp>
      <p:sp>
        <p:nvSpPr>
          <p:cNvPr id="3" name="Title 2"/>
          <p:cNvSpPr>
            <a:spLocks noGrp="1"/>
          </p:cNvSpPr>
          <p:nvPr>
            <p:ph type="title"/>
          </p:nvPr>
        </p:nvSpPr>
        <p:spPr/>
        <p:txBody>
          <a:bodyPr/>
          <a:lstStyle/>
          <a:p>
            <a:r>
              <a:rPr lang="en-US"/>
              <a:t>Network Design Goals</a:t>
            </a:r>
            <a:endParaRPr lang="en-US" dirty="0"/>
          </a:p>
        </p:txBody>
      </p:sp>
      <p:sp>
        <p:nvSpPr>
          <p:cNvPr id="4" name="Footer Placeholder 3"/>
          <p:cNvSpPr>
            <a:spLocks noGrp="1"/>
          </p:cNvSpPr>
          <p:nvPr>
            <p:ph type="ftr" sz="quarter" idx="3"/>
          </p:nvPr>
        </p:nvSpPr>
        <p:spPr>
          <a:xfrm>
            <a:off x="0" y="6537325"/>
            <a:ext cx="12192000" cy="320675"/>
          </a:xfrm>
        </p:spPr>
        <p:txBody>
          <a:bodyPr/>
          <a:lstStyle/>
          <a:p>
            <a:r>
              <a:rPr lang="en-US"/>
              <a:t>1.4 Infrastructure and Design</a:t>
            </a:r>
          </a:p>
        </p:txBody>
      </p:sp>
      <p:sp>
        <p:nvSpPr>
          <p:cNvPr id="5" name="Slide Number Placeholder 4"/>
          <p:cNvSpPr>
            <a:spLocks noGrp="1"/>
          </p:cNvSpPr>
          <p:nvPr>
            <p:ph type="sldNum" sz="quarter" idx="4"/>
          </p:nvPr>
        </p:nvSpPr>
        <p:spPr>
          <a:xfrm>
            <a:off x="11460163" y="6308725"/>
            <a:ext cx="731837" cy="549275"/>
          </a:xfrm>
        </p:spPr>
        <p:txBody>
          <a:bodyPr/>
          <a:lstStyle/>
          <a:p>
            <a:r>
              <a:rPr lang="en-US" dirty="0"/>
              <a:t>63</a:t>
            </a:r>
          </a:p>
        </p:txBody>
      </p:sp>
    </p:spTree>
    <p:extLst>
      <p:ext uri="{BB962C8B-B14F-4D97-AF65-F5344CB8AC3E}">
        <p14:creationId xmlns:p14="http://schemas.microsoft.com/office/powerpoint/2010/main" val="2496449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a:t>Hierarchy and modular design</a:t>
            </a:r>
          </a:p>
          <a:p>
            <a:r>
              <a:rPr lang="en-US"/>
              <a:t>Access layer</a:t>
            </a:r>
          </a:p>
          <a:p>
            <a:r>
              <a:rPr lang="en-US"/>
              <a:t>Distribution layer</a:t>
            </a:r>
          </a:p>
          <a:p>
            <a:r>
              <a:rPr lang="en-US"/>
              <a:t>Core layer</a:t>
            </a:r>
            <a:endParaRPr lang="en-US" dirty="0"/>
          </a:p>
        </p:txBody>
      </p:sp>
      <p:sp>
        <p:nvSpPr>
          <p:cNvPr id="3" name="Title 2"/>
          <p:cNvSpPr>
            <a:spLocks noGrp="1"/>
          </p:cNvSpPr>
          <p:nvPr>
            <p:ph type="title"/>
          </p:nvPr>
        </p:nvSpPr>
        <p:spPr/>
        <p:txBody>
          <a:bodyPr/>
          <a:lstStyle/>
          <a:p>
            <a:r>
              <a:rPr lang="en-US" sz="4800"/>
              <a:t>Network Hierarchy and Distributed Switching</a:t>
            </a:r>
            <a:endParaRPr lang="en-US" sz="4800" dirty="0"/>
          </a:p>
        </p:txBody>
      </p:sp>
      <p:sp>
        <p:nvSpPr>
          <p:cNvPr id="4" name="Footer Placeholder 3"/>
          <p:cNvSpPr>
            <a:spLocks noGrp="1"/>
          </p:cNvSpPr>
          <p:nvPr>
            <p:ph type="ftr" sz="quarter" idx="3"/>
          </p:nvPr>
        </p:nvSpPr>
        <p:spPr/>
        <p:txBody>
          <a:bodyPr/>
          <a:lstStyle/>
          <a:p>
            <a:r>
              <a:rPr lang="en-US"/>
              <a:t>1.4 Infrastructure and Design</a:t>
            </a:r>
          </a:p>
        </p:txBody>
      </p:sp>
      <p:sp>
        <p:nvSpPr>
          <p:cNvPr id="5" name="Slide Number Placeholder 4"/>
          <p:cNvSpPr>
            <a:spLocks noGrp="1"/>
          </p:cNvSpPr>
          <p:nvPr>
            <p:ph type="sldNum" sz="quarter" idx="4"/>
          </p:nvPr>
        </p:nvSpPr>
        <p:spPr/>
        <p:txBody>
          <a:bodyPr/>
          <a:lstStyle/>
          <a:p>
            <a:r>
              <a:rPr lang="en-US" dirty="0"/>
              <a:t>64</a:t>
            </a:r>
          </a:p>
        </p:txBody>
      </p:sp>
      <p:pic>
        <p:nvPicPr>
          <p:cNvPr id="7" name="Content Placeholder 6" descr="This Cisco Catalyst 3650 Series workgroup switch provides 48x1GbE POE-capable ports plus 2x40GbE uplink ports (Image © and Courtesy of Cisco Systems, Inc. Unauthorized use not permitted)">
            <a:extLst>
              <a:ext uri="{FF2B5EF4-FFF2-40B4-BE49-F238E27FC236}">
                <a16:creationId xmlns:a16="http://schemas.microsoft.com/office/drawing/2014/main" id="{7F46AAC7-AE47-49AC-99B0-E97C6020A687}"/>
              </a:ext>
            </a:extLst>
          </p:cNvPr>
          <p:cNvPicPr>
            <a:picLocks noGrp="1"/>
          </p:cNvPicPr>
          <p:nvPr>
            <p:ph idx="12"/>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4236" y="4092473"/>
            <a:ext cx="11193366" cy="2057604"/>
          </a:xfrm>
          <a:prstGeom prst="rect">
            <a:avLst/>
          </a:prstGeom>
          <a:noFill/>
          <a:ln>
            <a:noFill/>
          </a:ln>
        </p:spPr>
      </p:pic>
      <p:sp>
        <p:nvSpPr>
          <p:cNvPr id="8" name="TextBox 7">
            <a:extLst>
              <a:ext uri="{FF2B5EF4-FFF2-40B4-BE49-F238E27FC236}">
                <a16:creationId xmlns:a16="http://schemas.microsoft.com/office/drawing/2014/main" id="{6D4D78F9-7BF2-43E0-B56A-9FA602F35271}"/>
              </a:ext>
            </a:extLst>
          </p:cNvPr>
          <p:cNvSpPr txBox="1"/>
          <p:nvPr/>
        </p:nvSpPr>
        <p:spPr>
          <a:xfrm>
            <a:off x="5699816" y="6146661"/>
            <a:ext cx="5092997" cy="276999"/>
          </a:xfrm>
          <a:prstGeom prst="rect">
            <a:avLst/>
          </a:prstGeom>
          <a:noFill/>
        </p:spPr>
        <p:txBody>
          <a:bodyPr wrap="none" rtlCol="0">
            <a:spAutoFit/>
          </a:bodyPr>
          <a:lstStyle/>
          <a:p>
            <a:r>
              <a:rPr lang="en-GB" sz="1200" i="1" dirty="0">
                <a:solidFill>
                  <a:schemeClr val="accent4"/>
                </a:solidFill>
              </a:rPr>
              <a:t>Image © and Courtesy of Cisco Systems, Inc. Unauthorized use not permitted</a:t>
            </a:r>
            <a:endParaRPr lang="en-US" sz="1200" i="1" dirty="0">
              <a:solidFill>
                <a:schemeClr val="accent4"/>
              </a:solidFill>
            </a:endParaRPr>
          </a:p>
        </p:txBody>
      </p:sp>
    </p:spTree>
    <p:extLst>
      <p:ext uri="{BB962C8B-B14F-4D97-AF65-F5344CB8AC3E}">
        <p14:creationId xmlns:p14="http://schemas.microsoft.com/office/powerpoint/2010/main" val="9098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9AC49B-514B-439F-BB15-B6070A482317}"/>
              </a:ext>
            </a:extLst>
          </p:cNvPr>
          <p:cNvSpPr>
            <a:spLocks noGrp="1"/>
          </p:cNvSpPr>
          <p:nvPr>
            <p:ph type="title"/>
          </p:nvPr>
        </p:nvSpPr>
        <p:spPr/>
        <p:txBody>
          <a:bodyPr/>
          <a:lstStyle/>
          <a:p>
            <a:r>
              <a:rPr lang="en-US" dirty="0"/>
              <a:t>Core/Distribution Appliances</a:t>
            </a:r>
          </a:p>
        </p:txBody>
      </p:sp>
      <p:sp>
        <p:nvSpPr>
          <p:cNvPr id="6" name="Content Placeholder 5">
            <a:extLst>
              <a:ext uri="{FF2B5EF4-FFF2-40B4-BE49-F238E27FC236}">
                <a16:creationId xmlns:a16="http://schemas.microsoft.com/office/drawing/2014/main" id="{0218E967-5585-49F7-A438-479D72188219}"/>
              </a:ext>
            </a:extLst>
          </p:cNvPr>
          <p:cNvSpPr>
            <a:spLocks noGrp="1"/>
          </p:cNvSpPr>
          <p:nvPr>
            <p:ph sz="half" idx="1"/>
          </p:nvPr>
        </p:nvSpPr>
        <p:spPr/>
        <p:txBody>
          <a:bodyPr>
            <a:normAutofit fontScale="92500" lnSpcReduction="20000"/>
          </a:bodyPr>
          <a:lstStyle/>
          <a:p>
            <a:r>
              <a:rPr lang="en-US" dirty="0"/>
              <a:t>Router</a:t>
            </a:r>
          </a:p>
          <a:p>
            <a:r>
              <a:rPr lang="en-US" dirty="0"/>
              <a:t>Layer 3 switch</a:t>
            </a:r>
          </a:p>
          <a:p>
            <a:pPr lvl="1"/>
            <a:r>
              <a:rPr lang="en-US" dirty="0"/>
              <a:t>Optimized for routing within LAN</a:t>
            </a:r>
          </a:p>
          <a:p>
            <a:r>
              <a:rPr lang="en-US" dirty="0"/>
              <a:t>Aggregation switch</a:t>
            </a:r>
          </a:p>
          <a:p>
            <a:r>
              <a:rPr lang="en-US" dirty="0"/>
              <a:t>Data center layer/appliances</a:t>
            </a:r>
          </a:p>
          <a:p>
            <a:r>
              <a:rPr lang="en-US" dirty="0"/>
              <a:t>Modular design</a:t>
            </a:r>
          </a:p>
        </p:txBody>
      </p:sp>
      <p:sp>
        <p:nvSpPr>
          <p:cNvPr id="4" name="Footer Placeholder 3">
            <a:extLst>
              <a:ext uri="{FF2B5EF4-FFF2-40B4-BE49-F238E27FC236}">
                <a16:creationId xmlns:a16="http://schemas.microsoft.com/office/drawing/2014/main" id="{61C6BF01-696D-4DDA-AB56-A1C22043E2E2}"/>
              </a:ext>
            </a:extLst>
          </p:cNvPr>
          <p:cNvSpPr>
            <a:spLocks noGrp="1"/>
          </p:cNvSpPr>
          <p:nvPr>
            <p:ph type="ftr" sz="quarter" idx="3"/>
          </p:nvPr>
        </p:nvSpPr>
        <p:spPr>
          <a:xfrm>
            <a:off x="0" y="6537325"/>
            <a:ext cx="12192000" cy="320675"/>
          </a:xfrm>
        </p:spPr>
        <p:txBody>
          <a:bodyPr/>
          <a:lstStyle/>
          <a:p>
            <a:r>
              <a:rPr lang="en-US"/>
              <a:t>1.1 Motherboard Components</a:t>
            </a:r>
            <a:endParaRPr lang="en-US" dirty="0"/>
          </a:p>
        </p:txBody>
      </p:sp>
      <p:sp>
        <p:nvSpPr>
          <p:cNvPr id="5" name="Slide Number Placeholder 4">
            <a:extLst>
              <a:ext uri="{FF2B5EF4-FFF2-40B4-BE49-F238E27FC236}">
                <a16:creationId xmlns:a16="http://schemas.microsoft.com/office/drawing/2014/main" id="{BFD9F7C3-B073-4364-9A35-FFFE83B7683E}"/>
              </a:ext>
            </a:extLst>
          </p:cNvPr>
          <p:cNvSpPr>
            <a:spLocks noGrp="1"/>
          </p:cNvSpPr>
          <p:nvPr>
            <p:ph type="sldNum" sz="quarter" idx="4"/>
          </p:nvPr>
        </p:nvSpPr>
        <p:spPr>
          <a:xfrm>
            <a:off x="11460163" y="6308725"/>
            <a:ext cx="731837" cy="549275"/>
          </a:xfrm>
        </p:spPr>
        <p:txBody>
          <a:bodyPr/>
          <a:lstStyle/>
          <a:p>
            <a:r>
              <a:rPr lang="en-US" dirty="0"/>
              <a:t>65</a:t>
            </a:r>
          </a:p>
        </p:txBody>
      </p:sp>
      <p:pic>
        <p:nvPicPr>
          <p:cNvPr id="8" name="Content Placeholder 7" descr="Cisco Catalyst 6840-X Series core / distribution switch (Image © and Courtesy of Cisco Systems, Inc. Unauthorized use not permitted)">
            <a:extLst>
              <a:ext uri="{FF2B5EF4-FFF2-40B4-BE49-F238E27FC236}">
                <a16:creationId xmlns:a16="http://schemas.microsoft.com/office/drawing/2014/main" id="{CBB3EE30-0744-4957-B88D-3A4B01717217}"/>
              </a:ext>
            </a:extLst>
          </p:cNvPr>
          <p:cNvPicPr>
            <a:picLocks noGrp="1"/>
          </p:cNvPicPr>
          <p:nvPr>
            <p:ph sz="quarter" idx="12"/>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2159" y="1707258"/>
            <a:ext cx="5523432" cy="1157484"/>
          </a:xfrm>
          <a:prstGeom prst="rect">
            <a:avLst/>
          </a:prstGeom>
          <a:noFill/>
          <a:ln>
            <a:noFill/>
          </a:ln>
        </p:spPr>
      </p:pic>
      <p:pic>
        <p:nvPicPr>
          <p:cNvPr id="9" name="Content Placeholder 8" descr="Cisco Nexus 5000 Series Top-of-Rack switch (Image © and Courtesy of Cisco Systems, Inc. Unauthorized use not permitted)">
            <a:extLst>
              <a:ext uri="{FF2B5EF4-FFF2-40B4-BE49-F238E27FC236}">
                <a16:creationId xmlns:a16="http://schemas.microsoft.com/office/drawing/2014/main" id="{DB6F859C-5FA6-4AF8-A248-4C6C5C157345}"/>
              </a:ext>
            </a:extLst>
          </p:cNvPr>
          <p:cNvPicPr>
            <a:picLocks noGrp="1"/>
          </p:cNvPicPr>
          <p:nvPr>
            <p:ph sz="quarter" idx="13"/>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2160" y="4667758"/>
            <a:ext cx="5523430" cy="907034"/>
          </a:xfrm>
          <a:prstGeom prst="rect">
            <a:avLst/>
          </a:prstGeom>
          <a:noFill/>
          <a:ln>
            <a:noFill/>
          </a:ln>
        </p:spPr>
      </p:pic>
      <p:sp>
        <p:nvSpPr>
          <p:cNvPr id="10" name="TextBox 9">
            <a:extLst>
              <a:ext uri="{FF2B5EF4-FFF2-40B4-BE49-F238E27FC236}">
                <a16:creationId xmlns:a16="http://schemas.microsoft.com/office/drawing/2014/main" id="{73EE615E-B087-4667-A31E-5A6458976080}"/>
              </a:ext>
            </a:extLst>
          </p:cNvPr>
          <p:cNvSpPr txBox="1"/>
          <p:nvPr/>
        </p:nvSpPr>
        <p:spPr>
          <a:xfrm>
            <a:off x="0" y="5640560"/>
            <a:ext cx="5092997" cy="276999"/>
          </a:xfrm>
          <a:prstGeom prst="rect">
            <a:avLst/>
          </a:prstGeom>
          <a:noFill/>
        </p:spPr>
        <p:txBody>
          <a:bodyPr wrap="none" rtlCol="0">
            <a:spAutoFit/>
          </a:bodyPr>
          <a:lstStyle/>
          <a:p>
            <a:r>
              <a:rPr lang="en-GB" sz="1200" i="1" dirty="0">
                <a:solidFill>
                  <a:schemeClr val="accent4"/>
                </a:solidFill>
              </a:rPr>
              <a:t>Images © and Courtesy of Cisco Systems, Inc. Unauthorized use not permitted</a:t>
            </a:r>
            <a:endParaRPr lang="en-US" sz="1200" i="1" dirty="0">
              <a:solidFill>
                <a:schemeClr val="accent4"/>
              </a:solidFill>
            </a:endParaRPr>
          </a:p>
        </p:txBody>
      </p:sp>
    </p:spTree>
    <p:extLst>
      <p:ext uri="{BB962C8B-B14F-4D97-AF65-F5344CB8AC3E}">
        <p14:creationId xmlns:p14="http://schemas.microsoft.com/office/powerpoint/2010/main" val="2324838551"/>
      </p:ext>
    </p:extLst>
  </p:cSld>
  <p:clrMapOvr>
    <a:masterClrMapping/>
  </p:clrMapOvr>
</p:sld>
</file>

<file path=ppt/theme/theme1.xml><?xml version="1.0" encoding="utf-8"?>
<a:theme xmlns:a="http://schemas.openxmlformats.org/drawingml/2006/main" name="gtsslides-white">
  <a:themeElements>
    <a:clrScheme name="gtsslides-white">
      <a:dk1>
        <a:srgbClr val="034581"/>
      </a:dk1>
      <a:lt1>
        <a:srgbClr val="000000"/>
      </a:lt1>
      <a:dk2>
        <a:srgbClr val="F8F8F8"/>
      </a:dk2>
      <a:lt2>
        <a:srgbClr val="034581"/>
      </a:lt2>
      <a:accent1>
        <a:srgbClr val="1F54A6"/>
      </a:accent1>
      <a:accent2>
        <a:srgbClr val="5F5F5F"/>
      </a:accent2>
      <a:accent3>
        <a:srgbClr val="808080"/>
      </a:accent3>
      <a:accent4>
        <a:srgbClr val="B2B2B2"/>
      </a:accent4>
      <a:accent5>
        <a:srgbClr val="DDDDDD"/>
      </a:accent5>
      <a:accent6>
        <a:srgbClr val="F8F8F8"/>
      </a:accent6>
      <a:hlink>
        <a:srgbClr val="0000FF"/>
      </a:hlink>
      <a:folHlink>
        <a:srgbClr val="66006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tsslides-lansdscape.potx" id="{9B33E7FF-CDCB-40E9-A8D0-9BCC2A8C60D0}" vid="{8C6AC62F-90E1-485B-A58A-59CED10F960F}"/>
    </a:ext>
  </a:extLst>
</a:theme>
</file>

<file path=ppt/theme/theme2.xml><?xml version="1.0" encoding="utf-8"?>
<a:theme xmlns:a="http://schemas.openxmlformats.org/drawingml/2006/main" name="Office Theme">
  <a:themeElements>
    <a:clrScheme name="gtsslides-white">
      <a:dk1>
        <a:srgbClr val="034581"/>
      </a:dk1>
      <a:lt1>
        <a:srgbClr val="000000"/>
      </a:lt1>
      <a:dk2>
        <a:srgbClr val="F8F8F8"/>
      </a:dk2>
      <a:lt2>
        <a:srgbClr val="034581"/>
      </a:lt2>
      <a:accent1>
        <a:srgbClr val="1F54A6"/>
      </a:accent1>
      <a:accent2>
        <a:srgbClr val="5F5F5F"/>
      </a:accent2>
      <a:accent3>
        <a:srgbClr val="808080"/>
      </a:accent3>
      <a:accent4>
        <a:srgbClr val="B2B2B2"/>
      </a:accent4>
      <a:accent5>
        <a:srgbClr val="DDDDDD"/>
      </a:accent5>
      <a:accent6>
        <a:srgbClr val="F8F8F8"/>
      </a:accent6>
      <a:hlink>
        <a:srgbClr val="0000FF"/>
      </a:hlink>
      <a:folHlink>
        <a:srgbClr val="66006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gtsslides-lansdscape</Template>
  <TotalTime>4</TotalTime>
  <Words>963</Words>
  <Application>Microsoft Office PowerPoint</Application>
  <PresentationFormat>Widescreen</PresentationFormat>
  <Paragraphs>129</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Courier New</vt:lpstr>
      <vt:lpstr>Times New Roman</vt:lpstr>
      <vt:lpstr>Verdana</vt:lpstr>
      <vt:lpstr>gtsslides-white</vt:lpstr>
      <vt:lpstr>CompTIA Network+ Certification</vt:lpstr>
      <vt:lpstr>PowerPoint Presentation</vt:lpstr>
      <vt:lpstr>Network Infrastructure Implementations (1)</vt:lpstr>
      <vt:lpstr>Network Infrastructure Implementations (2)</vt:lpstr>
      <vt:lpstr>Network Infrastructure Implementations (3)</vt:lpstr>
      <vt:lpstr>Planning an Enterprise Campus Network</vt:lpstr>
      <vt:lpstr>Network Design Goals</vt:lpstr>
      <vt:lpstr>Network Hierarchy and Distributed Switching</vt:lpstr>
      <vt:lpstr>Core/Distribution Appliances</vt:lpstr>
      <vt:lpstr>Software Defined Networking (SDN)</vt:lpstr>
      <vt:lpstr>Planning a SOHO Network</vt:lpstr>
      <vt:lpstr>TCP/IP Protocol Suite</vt:lpstr>
      <vt:lpstr>Packet Switching</vt:lpstr>
      <vt:lpstr>TCP/IP and Internet Standards</vt:lpstr>
      <vt:lpstr>PowerPoint Presentation</vt:lpstr>
    </vt:vector>
  </TitlesOfParts>
  <Manager>James Pengelly</Manager>
  <Company>gtslearning International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 Infrastructure and Design</dc:title>
  <dc:subject>CompTIA Network+ Certification (Exam N10-007)</dc:subject>
  <dc:creator>James Pengelly</dc:creator>
  <dc:description>Slides to accompany a CompTIA Study Guide training course published by gtslearning (gtslearning.com)</dc:description>
  <cp:lastModifiedBy>Kenneth Jones</cp:lastModifiedBy>
  <cp:revision>9</cp:revision>
  <dcterms:created xsi:type="dcterms:W3CDTF">2018-02-13T01:34:34Z</dcterms:created>
  <dcterms:modified xsi:type="dcterms:W3CDTF">2018-05-25T23:34:34Z</dcterms:modified>
  <cp:category>© 2018 gtslearning</cp:category>
</cp:coreProperties>
</file>