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75" r:id="rId14"/>
    <p:sldId id="267" r:id="rId15"/>
    <p:sldId id="268" r:id="rId16"/>
    <p:sldId id="269" r:id="rId17"/>
    <p:sldId id="276" r:id="rId18"/>
    <p:sldId id="277" r:id="rId19"/>
    <p:sldId id="270" r:id="rId20"/>
    <p:sldId id="278" r:id="rId21"/>
    <p:sldId id="271" r:id="rId22"/>
    <p:sldId id="279"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543" autoAdjust="0"/>
  </p:normalViewPr>
  <p:slideViewPr>
    <p:cSldViewPr snapToGrid="0">
      <p:cViewPr varScale="1">
        <p:scale>
          <a:sx n="90" d="100"/>
          <a:sy n="90" d="100"/>
        </p:scale>
        <p:origin x="398"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0A87D-0F30-498F-A100-033E6A47B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804C5-0062-420F-A4DF-EC426DE3BD0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8858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F833F-59C9-4CD6-8FE6-A14A7163B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9D085-B142-4704-84F6-B09AB9426C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941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BCA40C2-2B53-47E4-B0D0-7FEA3876EC2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10DF6674-F4F4-4183-BBC9-15D7189ED8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949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3131F-EE33-4704-AA68-EE7323E50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43355-6B84-40E9-B6AB-8305758BC5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161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D3689-3A6C-42D8-852F-8920C2FD9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EB4CB-2AE3-4546-AB19-EF1AFFF45B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20693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C4FDA-6BDB-4621-BD1A-3C99174E8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9A3C2-CEAD-46FC-A7EE-A2B42D4043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628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B49E4-1E80-4484-A5F0-55C9623BC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14683-F791-449D-BD25-1F0C537957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0299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1B0B0DA-4514-4B08-8219-91712172F15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BF5F2D7-AD82-4931-8916-44DE255AED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261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C0D526E-213D-4B19-A0C5-2D378A6E699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576657D-F620-4E72-A562-36A5453FF6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0421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F81CA13-B213-4781-B277-A8EBD389BCC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669F98E-8312-4B28-8649-29B9BFE31E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3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27D9E-B9AE-4CB8-B3B5-ECD012E02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D3872-CC05-4DE0-904F-E903E491C5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317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A3466713-5B09-4EEC-BF48-5AB4EA345B0B}"/>
              </a:ext>
            </a:extLst>
          </p:cNvPr>
          <p:cNvSpPr>
            <a:spLocks noGrp="1" noRot="1" noChangeAspect="1"/>
          </p:cNvSpPr>
          <p:nvPr>
            <p:ph type="sldImg"/>
          </p:nvPr>
        </p:nvSpPr>
        <p:spPr/>
      </p:sp>
    </p:spTree>
    <p:extLst>
      <p:ext uri="{BB962C8B-B14F-4D97-AF65-F5344CB8AC3E}">
        <p14:creationId xmlns:p14="http://schemas.microsoft.com/office/powerpoint/2010/main" val="1526144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81999B1-25A1-4AA4-A03D-0D2710B464A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EF7C1A9-D8E1-483D-A2CE-167BF6556C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533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23CF4-40D0-4959-8A92-D5AE421EFF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4E67C-7114-42DB-AD50-2395632FD4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31076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CCC88-C1BF-4E2D-A2F8-5D7A0E390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526CF-41E6-4719-8C88-D13AD06526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38159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is the measurement standard for wire thickness? </a:t>
            </a:r>
            <a:r>
              <a:rPr lang="en-GB" dirty="0"/>
              <a:t>American Wire Gauge (AWG).</a:t>
            </a:r>
            <a:endParaRPr lang="en-US" b="0" dirty="0"/>
          </a:p>
          <a:p>
            <a:pPr lvl="1"/>
            <a:r>
              <a:rPr lang="en-GB" b="0" dirty="0"/>
              <a:t>What is crosstalk? </a:t>
            </a:r>
            <a:r>
              <a:rPr lang="en-GB" dirty="0"/>
              <a:t>Signal leakage between adjacent conductors within a single cable or between adjacent cables.</a:t>
            </a:r>
            <a:endParaRPr lang="en-US" b="0" dirty="0"/>
          </a:p>
          <a:p>
            <a:pPr lvl="1"/>
            <a:r>
              <a:rPr lang="en-GB" b="0" dirty="0"/>
              <a:t>Which categories of unshielded twisted pair cables are certified to carry data transmission faster than 100 Mbps? </a:t>
            </a:r>
            <a:r>
              <a:rPr lang="en-GB" dirty="0"/>
              <a:t>Cat 5e, Cat 6/6A, and Cat 7.</a:t>
            </a:r>
            <a:endParaRPr lang="en-US" b="0" dirty="0"/>
          </a:p>
          <a:p>
            <a:pPr lvl="1"/>
            <a:r>
              <a:rPr lang="en-GB" b="0" dirty="0"/>
              <a:t>True or false? "Cat" standards apply only to wiring. </a:t>
            </a:r>
            <a:r>
              <a:rPr lang="en-GB" dirty="0"/>
              <a:t>False - connectors and interconnects are also rated to cat standards.</a:t>
            </a:r>
            <a:endParaRPr lang="en-US" b="0" dirty="0"/>
          </a:p>
          <a:p>
            <a:pPr lvl="1"/>
            <a:r>
              <a:rPr lang="en-GB" b="0" dirty="0"/>
              <a:t>Why is plenum-rated cable used when cable is run in an area where building air is circulated? </a:t>
            </a:r>
            <a:r>
              <a:rPr lang="en-GB" dirty="0"/>
              <a:t>Plenum-rated cable produces minimal amounts of smoke if burned.</a:t>
            </a:r>
            <a:endParaRPr lang="en-US" b="0" dirty="0"/>
          </a:p>
          <a:p>
            <a:pPr lvl="1"/>
            <a:r>
              <a:rPr lang="en-GB" b="0" dirty="0"/>
              <a:t>100BASE-T transmit pins are 1 and 2. What </a:t>
            </a:r>
            <a:r>
              <a:rPr lang="en-GB" b="0" dirty="0" err="1"/>
              <a:t>color-code</a:t>
            </a:r>
            <a:r>
              <a:rPr lang="en-GB" b="0" dirty="0"/>
              <a:t> are the wires terminated to these pins under T568A and T568B? </a:t>
            </a:r>
            <a:r>
              <a:rPr lang="en-GB" dirty="0"/>
              <a:t>Green/White (pin 1) and Green (pin 2) for T658A or Orange (pin 1)/White and Orange (pin 2) for T568B.</a:t>
            </a:r>
            <a:endParaRPr lang="en-US" b="0" dirty="0"/>
          </a:p>
          <a:p>
            <a:pPr lvl="1"/>
            <a:r>
              <a:rPr lang="en-GB" b="0" dirty="0"/>
              <a:t>Patch cables are vulnerable to failure because they frequently trail from the PC to the wall socket. What bit of equipment would you use to check that a cable is physically intact? </a:t>
            </a:r>
            <a:r>
              <a:rPr lang="en-GB" dirty="0"/>
              <a:t>Cable tester.</a:t>
            </a:r>
            <a:endParaRPr lang="en-US" b="0" dirty="0"/>
          </a:p>
          <a:p>
            <a:pPr lvl="1"/>
            <a:r>
              <a:rPr lang="en-GB" b="0" dirty="0"/>
              <a:t>Which pins are used for the receive pair under 100BASE-T? </a:t>
            </a:r>
            <a:r>
              <a:rPr lang="en-GB" dirty="0"/>
              <a:t>3 and 6.</a:t>
            </a:r>
            <a:endParaRPr lang="en-US" b="0" dirty="0"/>
          </a:p>
          <a:p>
            <a:pPr lvl="1"/>
            <a:r>
              <a:rPr lang="en-GB" b="0" dirty="0"/>
              <a:t>What cabling faults would a wire map tester detect? </a:t>
            </a:r>
            <a:r>
              <a:rPr lang="en-GB" dirty="0"/>
              <a:t>Opens, shorts, and transpositions (reversed and crossed pairs).</a:t>
            </a:r>
            <a:endParaRPr lang="en-US" b="0" dirty="0"/>
          </a:p>
          <a:p>
            <a:pPr lvl="1"/>
            <a:r>
              <a:rPr lang="en-GB" b="0" dirty="0"/>
              <a:t>How would you test for excessive attenuation in a network link? </a:t>
            </a:r>
            <a:r>
              <a:rPr lang="en-GB" dirty="0"/>
              <a:t>Measure the insertion loss in dB using a cable tester.</a:t>
            </a:r>
            <a:endParaRPr lang="en-US" b="0" dirty="0"/>
          </a:p>
          <a:p>
            <a:pPr lvl="1"/>
            <a:r>
              <a:rPr lang="en-GB" b="0" dirty="0"/>
              <a:t>What is the reason for making power sum crosstalk measurements when testing a link? </a:t>
            </a:r>
            <a:r>
              <a:rPr lang="en-GB" dirty="0"/>
              <a:t>Power sum crosstalk measures cable performance when all four pairs are used, as Gigabit and 10G Ethernet do.</a:t>
            </a:r>
            <a:endParaRPr lang="en-US" b="0" dirty="0"/>
          </a:p>
          <a:p>
            <a:pPr lvl="1"/>
            <a:r>
              <a:rPr lang="en-GB" b="0" dirty="0"/>
              <a:t>Which cable type consists of a core made of solid copper surrounded by insulation, a braided metal shielding, and an outer cover? </a:t>
            </a:r>
            <a:r>
              <a:rPr lang="en-GB" dirty="0"/>
              <a:t>Coax.</a:t>
            </a:r>
            <a:endParaRPr lang="en-US" b="0" dirty="0"/>
          </a:p>
          <a:p>
            <a:pPr lvl="1"/>
            <a:r>
              <a:rPr lang="en-GB" b="0" dirty="0"/>
              <a:t>What surrounds the core of optical </a:t>
            </a:r>
            <a:r>
              <a:rPr lang="en-GB" b="0" dirty="0" err="1"/>
              <a:t>fibers</a:t>
            </a:r>
            <a:r>
              <a:rPr lang="en-GB" b="0" dirty="0"/>
              <a:t> in </a:t>
            </a:r>
            <a:r>
              <a:rPr lang="en-GB" b="0" dirty="0" err="1"/>
              <a:t>fiber</a:t>
            </a:r>
            <a:r>
              <a:rPr lang="en-GB" b="0" dirty="0"/>
              <a:t> optic cable? </a:t>
            </a:r>
            <a:r>
              <a:rPr lang="en-GB" dirty="0"/>
              <a:t>Cladding.</a:t>
            </a:r>
            <a:endParaRPr lang="en-US" b="0" dirty="0"/>
          </a:p>
          <a:p>
            <a:pPr lvl="1"/>
            <a:r>
              <a:rPr lang="en-GB" b="0" dirty="0"/>
              <a:t>What type of </a:t>
            </a:r>
            <a:r>
              <a:rPr lang="en-GB" b="0" dirty="0" err="1"/>
              <a:t>fiber</a:t>
            </a:r>
            <a:r>
              <a:rPr lang="en-GB" b="0" dirty="0"/>
              <a:t> optic cable is suited for long distance links? </a:t>
            </a:r>
            <a:r>
              <a:rPr lang="en-GB" dirty="0"/>
              <a:t>Single Mode.</a:t>
            </a:r>
            <a:endParaRPr lang="en-US" b="0" dirty="0"/>
          </a:p>
          <a:p>
            <a:pPr lvl="1"/>
            <a:r>
              <a:rPr lang="en-GB" b="0" dirty="0"/>
              <a:t>What device enables termination of different patch cord types in an appliance such as a switch or router? </a:t>
            </a:r>
            <a:r>
              <a:rPr lang="en-GB" dirty="0"/>
              <a:t>A transceiver or interface converter such as a GBIC, SFP, SFP+, or QSFP.</a:t>
            </a:r>
            <a:endParaRPr lang="en-US" b="0" dirty="0"/>
          </a:p>
        </p:txBody>
      </p:sp>
      <p:sp>
        <p:nvSpPr>
          <p:cNvPr id="4" name="Slide Image Placeholder 3">
            <a:extLst>
              <a:ext uri="{FF2B5EF4-FFF2-40B4-BE49-F238E27FC236}">
                <a16:creationId xmlns:a16="http://schemas.microsoft.com/office/drawing/2014/main" id="{B477AE32-8D1D-4849-B21E-992B57D7FFE9}"/>
              </a:ext>
            </a:extLst>
          </p:cNvPr>
          <p:cNvSpPr>
            <a:spLocks noGrp="1" noRot="1" noChangeAspect="1"/>
          </p:cNvSpPr>
          <p:nvPr>
            <p:ph type="sldImg"/>
          </p:nvPr>
        </p:nvSpPr>
        <p:spPr/>
      </p:sp>
    </p:spTree>
    <p:extLst>
      <p:ext uri="{BB962C8B-B14F-4D97-AF65-F5344CB8AC3E}">
        <p14:creationId xmlns:p14="http://schemas.microsoft.com/office/powerpoint/2010/main" val="317424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D97D8D-D569-4FC6-B281-DC5CFF363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D8143-0B2C-44C3-B056-71DFF0B31A1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787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FC974-5893-4F6C-9D7A-22AF93BDE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9700C-E6AF-4214-BDAB-91B193D66F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531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69175-8AC4-4396-B518-364CF7482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A1E44-8D90-4451-B94D-F4F42DB195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727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3D39E-AFE1-4C49-ABFF-CEC12EA1C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5EF31-5852-492C-8B69-6EDB381E4E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372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DEBD9-1B5D-4838-BBB7-AE107ED03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50024-FAA8-4678-A78D-C488143ACB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5992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AF63E-CC3E-4B01-8D8B-BAC108FFF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13AB3-F9E1-4859-BF13-E57D10B5F86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309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11A06-B5FA-4BBB-84D1-80DBFC56E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AF9E9-C6BD-48C5-BBF5-492A55E86B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89456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5.2 Installing Cabled Networks</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5.2 Installing Cabled Networks</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141452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noProof="0"/>
              <a:t>Cable Testing Tools (2)</a:t>
            </a:r>
            <a:endParaRPr lang="en-US" altLang="en-US" noProof="0" dirty="0"/>
          </a:p>
        </p:txBody>
      </p:sp>
      <p:sp>
        <p:nvSpPr>
          <p:cNvPr id="2" name="Text Placeholder 1"/>
          <p:cNvSpPr>
            <a:spLocks noGrp="1"/>
          </p:cNvSpPr>
          <p:nvPr>
            <p:ph sz="half" idx="2"/>
          </p:nvPr>
        </p:nvSpPr>
        <p:spPr/>
        <p:txBody>
          <a:bodyPr>
            <a:normAutofit fontScale="92500" lnSpcReduction="10000"/>
          </a:bodyPr>
          <a:lstStyle/>
          <a:p>
            <a:r>
              <a:rPr lang="en-US" dirty="0"/>
              <a:t>Tone generator and probe - cable tracing</a:t>
            </a:r>
          </a:p>
          <a:p>
            <a:r>
              <a:rPr lang="en-US" dirty="0"/>
              <a:t>Time Domain Reflectometer - isolate position of fault</a:t>
            </a:r>
          </a:p>
          <a:p>
            <a:r>
              <a:rPr lang="en-US" noProof="0" dirty="0"/>
              <a:t>Cable certifier - measure installed cable against defined standard</a:t>
            </a:r>
          </a:p>
        </p:txBody>
      </p:sp>
      <p:sp>
        <p:nvSpPr>
          <p:cNvPr id="3" name="Footer Placeholder 2"/>
          <p:cNvSpPr>
            <a:spLocks noGrp="1"/>
          </p:cNvSpPr>
          <p:nvPr>
            <p:ph type="ftr" sz="quarter" idx="3"/>
          </p:nvPr>
        </p:nvSpPr>
        <p:spPr/>
        <p:txBody>
          <a:bodyPr/>
          <a:lstStyle/>
          <a:p>
            <a:r>
              <a:rPr lang="en-US"/>
              <a:t>5.2 Installing Cabled Networks</a:t>
            </a:r>
            <a:endParaRPr lang="en-US" dirty="0"/>
          </a:p>
        </p:txBody>
      </p:sp>
      <p:sp>
        <p:nvSpPr>
          <p:cNvPr id="4" name="Slide Number Placeholder 3"/>
          <p:cNvSpPr>
            <a:spLocks noGrp="1"/>
          </p:cNvSpPr>
          <p:nvPr>
            <p:ph type="sldNum" sz="quarter" idx="4"/>
          </p:nvPr>
        </p:nvSpPr>
        <p:spPr/>
        <p:txBody>
          <a:bodyPr/>
          <a:lstStyle/>
          <a:p>
            <a:r>
              <a:rPr lang="en-US" dirty="0"/>
              <a:t>406</a:t>
            </a:r>
          </a:p>
        </p:txBody>
      </p:sp>
      <p:sp>
        <p:nvSpPr>
          <p:cNvPr id="20487"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20488"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pic>
        <p:nvPicPr>
          <p:cNvPr id="17" name="Content Placeholder 16" descr="Technician using a cable certifier (Image by Wavebreak Media © 123rf.com)">
            <a:extLst>
              <a:ext uri="{FF2B5EF4-FFF2-40B4-BE49-F238E27FC236}">
                <a16:creationId xmlns:a16="http://schemas.microsoft.com/office/drawing/2014/main" id="{4603D65C-BA43-4A37-9AAA-71C054E7A910}"/>
              </a:ext>
            </a:extLst>
          </p:cNvPr>
          <p:cNvPicPr>
            <a:picLocks noGrp="1"/>
          </p:cNvPicPr>
          <p:nvPr>
            <p:ph sz="half" idx="1"/>
          </p:nvPr>
        </p:nvPicPr>
        <p:blipFill>
          <a:blip r:embed="rId3"/>
          <a:stretch>
            <a:fillRect/>
          </a:stretch>
        </p:blipFill>
        <p:spPr bwMode="auto">
          <a:xfrm>
            <a:off x="572135" y="2042477"/>
            <a:ext cx="4983480" cy="3322320"/>
          </a:xfrm>
          <a:prstGeom prst="rect">
            <a:avLst/>
          </a:prstGeom>
          <a:noFill/>
          <a:ln w="9525">
            <a:noFill/>
            <a:miter lim="800000"/>
            <a:headEnd/>
            <a:tailEnd/>
          </a:ln>
        </p:spPr>
      </p:pic>
      <p:sp>
        <p:nvSpPr>
          <p:cNvPr id="18" name="TextBox 17">
            <a:extLst>
              <a:ext uri="{FF2B5EF4-FFF2-40B4-BE49-F238E27FC236}">
                <a16:creationId xmlns:a16="http://schemas.microsoft.com/office/drawing/2014/main" id="{5E70DF88-F24C-4709-9D25-AD3AE9E1B7FD}"/>
              </a:ext>
            </a:extLst>
          </p:cNvPr>
          <p:cNvSpPr txBox="1"/>
          <p:nvPr/>
        </p:nvSpPr>
        <p:spPr>
          <a:xfrm>
            <a:off x="2945691" y="5364797"/>
            <a:ext cx="2759152" cy="276999"/>
          </a:xfrm>
          <a:prstGeom prst="rect">
            <a:avLst/>
          </a:prstGeom>
          <a:noFill/>
        </p:spPr>
        <p:txBody>
          <a:bodyPr wrap="none" rtlCol="0">
            <a:spAutoFit/>
          </a:bodyPr>
          <a:lstStyle/>
          <a:p>
            <a:pPr algn="ctr"/>
            <a:r>
              <a:rPr lang="en-GB" sz="1200" i="1" dirty="0">
                <a:solidFill>
                  <a:schemeClr val="accent4"/>
                </a:solidFill>
              </a:rPr>
              <a:t>Image by Wavebreak Media © 123rf.com</a:t>
            </a:r>
            <a:endParaRPr lang="en-US" sz="1200" i="1" dirty="0">
              <a:solidFill>
                <a:schemeClr val="accent4"/>
              </a:solidFill>
            </a:endParaRPr>
          </a:p>
        </p:txBody>
      </p:sp>
    </p:spTree>
    <p:extLst>
      <p:ext uri="{BB962C8B-B14F-4D97-AF65-F5344CB8AC3E}">
        <p14:creationId xmlns:p14="http://schemas.microsoft.com/office/powerpoint/2010/main" val="70060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9A25B1-7F9B-4BD8-A29C-F7C475302F4E}"/>
              </a:ext>
            </a:extLst>
          </p:cNvPr>
          <p:cNvSpPr>
            <a:spLocks noGrp="1"/>
          </p:cNvSpPr>
          <p:nvPr>
            <p:ph idx="1"/>
          </p:nvPr>
        </p:nvSpPr>
        <p:spPr/>
        <p:txBody>
          <a:bodyPr>
            <a:normAutofit fontScale="70000" lnSpcReduction="20000"/>
          </a:bodyPr>
          <a:lstStyle/>
          <a:p>
            <a:r>
              <a:rPr lang="en-US" dirty="0"/>
              <a:t>Link LEDs</a:t>
            </a:r>
          </a:p>
          <a:p>
            <a:pPr lvl="1"/>
            <a:r>
              <a:rPr lang="en-US" dirty="0"/>
              <a:t>Solid green - the link is connected but there is no traffic</a:t>
            </a:r>
          </a:p>
          <a:p>
            <a:pPr lvl="1"/>
            <a:r>
              <a:rPr lang="en-US" dirty="0"/>
              <a:t>Flickering green - the link is operating normally</a:t>
            </a:r>
          </a:p>
          <a:p>
            <a:pPr lvl="1"/>
            <a:r>
              <a:rPr lang="en-US" dirty="0"/>
              <a:t>No light - the link is not working or disconnected at the other end</a:t>
            </a:r>
          </a:p>
          <a:p>
            <a:pPr lvl="1"/>
            <a:r>
              <a:rPr lang="en-US" dirty="0"/>
              <a:t>Blinking amber - some kind of fault has been detected</a:t>
            </a:r>
          </a:p>
          <a:p>
            <a:pPr lvl="1"/>
            <a:r>
              <a:rPr lang="en-US" dirty="0"/>
              <a:t>Solid amber - the port is disabled</a:t>
            </a:r>
          </a:p>
          <a:p>
            <a:r>
              <a:rPr lang="en-US" dirty="0"/>
              <a:t>Troubleshooting cables and ports</a:t>
            </a:r>
          </a:p>
          <a:p>
            <a:pPr lvl="1"/>
            <a:r>
              <a:rPr lang="en-US" dirty="0"/>
              <a:t>Inspect for damage (bent pins, cable kink)</a:t>
            </a:r>
          </a:p>
          <a:p>
            <a:pPr lvl="1"/>
            <a:r>
              <a:rPr lang="en-US" dirty="0"/>
              <a:t>Verify cable type (inspect jacket)</a:t>
            </a:r>
          </a:p>
          <a:p>
            <a:pPr lvl="1"/>
            <a:r>
              <a:rPr lang="en-US" dirty="0"/>
              <a:t>Substitute with “known good”</a:t>
            </a:r>
          </a:p>
          <a:p>
            <a:pPr lvl="1"/>
            <a:r>
              <a:rPr lang="en-US" dirty="0"/>
              <a:t>Use loopback plug to test for bad ports</a:t>
            </a:r>
          </a:p>
        </p:txBody>
      </p:sp>
      <p:sp>
        <p:nvSpPr>
          <p:cNvPr id="3" name="Title 2">
            <a:extLst>
              <a:ext uri="{FF2B5EF4-FFF2-40B4-BE49-F238E27FC236}">
                <a16:creationId xmlns:a16="http://schemas.microsoft.com/office/drawing/2014/main" id="{67F22A04-A4FF-4162-A350-D96BC5AF0373}"/>
              </a:ext>
            </a:extLst>
          </p:cNvPr>
          <p:cNvSpPr>
            <a:spLocks noGrp="1"/>
          </p:cNvSpPr>
          <p:nvPr>
            <p:ph type="title"/>
          </p:nvPr>
        </p:nvSpPr>
        <p:spPr/>
        <p:txBody>
          <a:bodyPr/>
          <a:lstStyle/>
          <a:p>
            <a:r>
              <a:rPr lang="en-US" dirty="0"/>
              <a:t>Troubleshooting Wired Connectivity</a:t>
            </a:r>
          </a:p>
        </p:txBody>
      </p:sp>
      <p:sp>
        <p:nvSpPr>
          <p:cNvPr id="4" name="Footer Placeholder 3">
            <a:extLst>
              <a:ext uri="{FF2B5EF4-FFF2-40B4-BE49-F238E27FC236}">
                <a16:creationId xmlns:a16="http://schemas.microsoft.com/office/drawing/2014/main" id="{76731C0B-EAEA-4484-80DA-795F916D8868}"/>
              </a:ext>
            </a:extLst>
          </p:cNvPr>
          <p:cNvSpPr>
            <a:spLocks noGrp="1"/>
          </p:cNvSpPr>
          <p:nvPr>
            <p:ph type="ftr" sz="quarter" idx="3"/>
          </p:nvPr>
        </p:nvSpPr>
        <p:spPr/>
        <p:txBody>
          <a:bodyPr/>
          <a:lstStyle/>
          <a:p>
            <a:r>
              <a:rPr lang="en-US"/>
              <a:t>5.2 Installing Cabled Networks</a:t>
            </a:r>
            <a:endParaRPr lang="en-US" dirty="0"/>
          </a:p>
        </p:txBody>
      </p:sp>
      <p:sp>
        <p:nvSpPr>
          <p:cNvPr id="5" name="Slide Number Placeholder 4">
            <a:extLst>
              <a:ext uri="{FF2B5EF4-FFF2-40B4-BE49-F238E27FC236}">
                <a16:creationId xmlns:a16="http://schemas.microsoft.com/office/drawing/2014/main" id="{255C6A6A-C693-4CA0-8E72-C8F0D16C1309}"/>
              </a:ext>
            </a:extLst>
          </p:cNvPr>
          <p:cNvSpPr>
            <a:spLocks noGrp="1"/>
          </p:cNvSpPr>
          <p:nvPr>
            <p:ph type="sldNum" sz="quarter" idx="4"/>
          </p:nvPr>
        </p:nvSpPr>
        <p:spPr/>
        <p:txBody>
          <a:bodyPr/>
          <a:lstStyle/>
          <a:p>
            <a:r>
              <a:rPr lang="en-US" dirty="0"/>
              <a:t>407</a:t>
            </a:r>
          </a:p>
        </p:txBody>
      </p:sp>
    </p:spTree>
    <p:extLst>
      <p:ext uri="{BB962C8B-B14F-4D97-AF65-F5344CB8AC3E}">
        <p14:creationId xmlns:p14="http://schemas.microsoft.com/office/powerpoint/2010/main" val="306127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noProof="0" dirty="0"/>
              <a:t>Attenuation/insertion loss</a:t>
            </a:r>
          </a:p>
          <a:p>
            <a:r>
              <a:rPr lang="en-US" dirty="0"/>
              <a:t>Ratio of received voltage to source voltage in </a:t>
            </a:r>
            <a:r>
              <a:rPr lang="en-US" dirty="0" err="1"/>
              <a:t>deciBels</a:t>
            </a:r>
            <a:r>
              <a:rPr lang="en-US" dirty="0"/>
              <a:t> (dB)</a:t>
            </a:r>
          </a:p>
          <a:p>
            <a:r>
              <a:rPr lang="en-US" noProof="0" dirty="0"/>
              <a:t>Standards allow for certain levels of insertion loss</a:t>
            </a:r>
          </a:p>
          <a:p>
            <a:r>
              <a:rPr lang="en-US" dirty="0"/>
              <a:t>Margin between measured loss and standard</a:t>
            </a:r>
            <a:endParaRPr lang="en-US" noProof="0" dirty="0"/>
          </a:p>
          <a:p>
            <a:endParaRPr lang="en-US" noProof="0" dirty="0"/>
          </a:p>
        </p:txBody>
      </p:sp>
      <p:sp>
        <p:nvSpPr>
          <p:cNvPr id="14338" name="Title 1"/>
          <p:cNvSpPr>
            <a:spLocks noGrp="1"/>
          </p:cNvSpPr>
          <p:nvPr>
            <p:ph type="title"/>
          </p:nvPr>
        </p:nvSpPr>
        <p:spPr/>
        <p:txBody>
          <a:bodyPr/>
          <a:lstStyle/>
          <a:p>
            <a:r>
              <a:rPr lang="en-US" altLang="en-US" noProof="0" dirty="0"/>
              <a:t>Troubleshooting Distance Limitations</a:t>
            </a:r>
          </a:p>
        </p:txBody>
      </p:sp>
      <p:sp>
        <p:nvSpPr>
          <p:cNvPr id="2" name="Footer Placeholder 1"/>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408</a:t>
            </a:r>
          </a:p>
        </p:txBody>
      </p:sp>
    </p:spTree>
    <p:extLst>
      <p:ext uri="{BB962C8B-B14F-4D97-AF65-F5344CB8AC3E}">
        <p14:creationId xmlns:p14="http://schemas.microsoft.com/office/powerpoint/2010/main" val="3444853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noProof="0" dirty="0"/>
              <a:t>Crosstalk</a:t>
            </a:r>
          </a:p>
          <a:p>
            <a:pPr lvl="1"/>
            <a:r>
              <a:rPr lang="en-US" noProof="0" dirty="0"/>
              <a:t>Often bad wiring or termination</a:t>
            </a:r>
          </a:p>
          <a:p>
            <a:pPr lvl="1"/>
            <a:r>
              <a:rPr lang="en-US" noProof="0" dirty="0"/>
              <a:t>Near end</a:t>
            </a:r>
          </a:p>
          <a:p>
            <a:pPr lvl="1"/>
            <a:r>
              <a:rPr lang="en-US" noProof="0" dirty="0"/>
              <a:t>Far end</a:t>
            </a:r>
          </a:p>
          <a:p>
            <a:r>
              <a:rPr lang="en-US" noProof="0" dirty="0"/>
              <a:t>ElectroMagnetic Interference (EMI)</a:t>
            </a:r>
          </a:p>
          <a:p>
            <a:pPr lvl="1"/>
            <a:r>
              <a:rPr lang="en-US" noProof="0" dirty="0"/>
              <a:t>Sources</a:t>
            </a:r>
          </a:p>
          <a:p>
            <a:pPr lvl="1"/>
            <a:r>
              <a:rPr lang="en-US" dirty="0"/>
              <a:t>Alien crosstalk</a:t>
            </a:r>
            <a:endParaRPr lang="en-US" noProof="0" dirty="0"/>
          </a:p>
        </p:txBody>
      </p:sp>
      <p:sp>
        <p:nvSpPr>
          <p:cNvPr id="14338" name="Title 1"/>
          <p:cNvSpPr>
            <a:spLocks noGrp="1"/>
          </p:cNvSpPr>
          <p:nvPr>
            <p:ph type="title"/>
          </p:nvPr>
        </p:nvSpPr>
        <p:spPr/>
        <p:txBody>
          <a:bodyPr/>
          <a:lstStyle/>
          <a:p>
            <a:r>
              <a:rPr lang="en-US" altLang="en-US" noProof="0" dirty="0"/>
              <a:t>Troubleshooting Interference</a:t>
            </a:r>
          </a:p>
        </p:txBody>
      </p:sp>
      <p:sp>
        <p:nvSpPr>
          <p:cNvPr id="2" name="Footer Placeholder 1"/>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409</a:t>
            </a:r>
          </a:p>
        </p:txBody>
      </p:sp>
    </p:spTree>
    <p:extLst>
      <p:ext uri="{BB962C8B-B14F-4D97-AF65-F5344CB8AC3E}">
        <p14:creationId xmlns:p14="http://schemas.microsoft.com/office/powerpoint/2010/main" val="208776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noProof="0"/>
              <a:t>Coaxial Cable and Connectors</a:t>
            </a:r>
            <a:endParaRPr lang="en-US" altLang="en-US" noProof="0" dirty="0"/>
          </a:p>
        </p:txBody>
      </p:sp>
      <p:sp>
        <p:nvSpPr>
          <p:cNvPr id="13315" name="Content Placeholder 2"/>
          <p:cNvSpPr>
            <a:spLocks noGrp="1"/>
          </p:cNvSpPr>
          <p:nvPr>
            <p:ph sz="half" idx="1"/>
          </p:nvPr>
        </p:nvSpPr>
        <p:spPr/>
        <p:txBody>
          <a:bodyPr>
            <a:normAutofit fontScale="85000" lnSpcReduction="20000"/>
          </a:bodyPr>
          <a:lstStyle/>
          <a:p>
            <a:r>
              <a:rPr lang="en-US" noProof="0" dirty="0"/>
              <a:t>Radio Grade (RG) “standards”</a:t>
            </a:r>
          </a:p>
          <a:p>
            <a:pPr lvl="1"/>
            <a:r>
              <a:rPr lang="en-US" dirty="0"/>
              <a:t>RG-6 for modern Cable Access TV (CATV)/cable modems</a:t>
            </a:r>
          </a:p>
          <a:p>
            <a:pPr lvl="1"/>
            <a:r>
              <a:rPr lang="en-US" noProof="0" dirty="0"/>
              <a:t>RG-59 for older CATV installs </a:t>
            </a:r>
            <a:r>
              <a:rPr lang="en-US" dirty="0"/>
              <a:t>and Closed Circuit TV (CCTV)</a:t>
            </a:r>
            <a:endParaRPr lang="en-US" noProof="0" dirty="0"/>
          </a:p>
          <a:p>
            <a:r>
              <a:rPr lang="en-US" noProof="0" dirty="0"/>
              <a:t>Connectors</a:t>
            </a:r>
          </a:p>
          <a:p>
            <a:pPr lvl="1"/>
            <a:r>
              <a:rPr lang="en-US" noProof="0" dirty="0"/>
              <a:t>BNC (Bayonet-Neill-Concelman)</a:t>
            </a:r>
          </a:p>
          <a:p>
            <a:pPr lvl="1"/>
            <a:r>
              <a:rPr lang="en-US" noProof="0" dirty="0"/>
              <a:t>F-type</a:t>
            </a:r>
          </a:p>
          <a:p>
            <a:pPr lvl="1"/>
            <a:r>
              <a:rPr lang="en-US" noProof="0" dirty="0"/>
              <a:t>BNC coupler</a:t>
            </a:r>
          </a:p>
        </p:txBody>
      </p:sp>
      <p:pic>
        <p:nvPicPr>
          <p:cNvPr id="9" name="Content Placeholder 8" descr="BNC connector on the left (created by Krzysztof Burghardt and reproduced under the Creative Commons Attribution ShareAlike 3.0 license) and F-connector on the right (created by Colin and reproduced under the Creative Commons Attribution ShareAlike 3.0 license)"/>
          <p:cNvPicPr>
            <a:picLocks noGrp="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831711" y="2947733"/>
            <a:ext cx="4529328" cy="1511808"/>
          </a:xfrm>
        </p:spPr>
      </p:pic>
      <p:sp>
        <p:nvSpPr>
          <p:cNvPr id="2" name="Footer Placeholder 1"/>
          <p:cNvSpPr>
            <a:spLocks noGrp="1"/>
          </p:cNvSpPr>
          <p:nvPr>
            <p:ph type="ftr" sz="quarter" idx="3"/>
          </p:nvPr>
        </p:nvSpPr>
        <p:spPr/>
        <p:txBody>
          <a:bodyPr/>
          <a:lstStyle/>
          <a:p>
            <a:r>
              <a:rPr lang="en-US"/>
              <a:t>5.2 Installing Cabled Networks</a:t>
            </a:r>
            <a:endParaRPr lang="en-US" dirty="0"/>
          </a:p>
        </p:txBody>
      </p:sp>
      <p:sp>
        <p:nvSpPr>
          <p:cNvPr id="3" name="Slide Number Placeholder 2"/>
          <p:cNvSpPr>
            <a:spLocks noGrp="1"/>
          </p:cNvSpPr>
          <p:nvPr>
            <p:ph type="sldNum" sz="quarter" idx="4"/>
          </p:nvPr>
        </p:nvSpPr>
        <p:spPr/>
        <p:txBody>
          <a:bodyPr/>
          <a:lstStyle/>
          <a:p>
            <a:r>
              <a:rPr lang="en-US" dirty="0"/>
              <a:t>410</a:t>
            </a:r>
          </a:p>
        </p:txBody>
      </p:sp>
      <p:sp>
        <p:nvSpPr>
          <p:cNvPr id="7" name="TextBox 6">
            <a:extLst>
              <a:ext uri="{FF2B5EF4-FFF2-40B4-BE49-F238E27FC236}">
                <a16:creationId xmlns:a16="http://schemas.microsoft.com/office/drawing/2014/main" id="{ADEAF2A7-1635-4250-A38E-099A83372C86}"/>
              </a:ext>
            </a:extLst>
          </p:cNvPr>
          <p:cNvSpPr txBox="1"/>
          <p:nvPr/>
        </p:nvSpPr>
        <p:spPr>
          <a:xfrm>
            <a:off x="6733020" y="2670734"/>
            <a:ext cx="2601546" cy="276999"/>
          </a:xfrm>
          <a:prstGeom prst="rect">
            <a:avLst/>
          </a:prstGeom>
          <a:noFill/>
        </p:spPr>
        <p:txBody>
          <a:bodyPr wrap="none" rtlCol="0">
            <a:spAutoFit/>
          </a:bodyPr>
          <a:lstStyle/>
          <a:p>
            <a:pPr algn="ctr"/>
            <a:r>
              <a:rPr lang="en-GB" sz="1200" i="1" dirty="0">
                <a:solidFill>
                  <a:schemeClr val="accent4"/>
                </a:solidFill>
              </a:rPr>
              <a:t>Image by Krzysztof Burghardt CCAS 3.0</a:t>
            </a:r>
            <a:endParaRPr lang="en-US" sz="1200" i="1" dirty="0">
              <a:solidFill>
                <a:schemeClr val="accent4"/>
              </a:solidFill>
            </a:endParaRPr>
          </a:p>
        </p:txBody>
      </p:sp>
      <p:sp>
        <p:nvSpPr>
          <p:cNvPr id="8" name="TextBox 7">
            <a:extLst>
              <a:ext uri="{FF2B5EF4-FFF2-40B4-BE49-F238E27FC236}">
                <a16:creationId xmlns:a16="http://schemas.microsoft.com/office/drawing/2014/main" id="{377F8E62-D4B3-4C10-9845-D5C7518FFEE3}"/>
              </a:ext>
            </a:extLst>
          </p:cNvPr>
          <p:cNvSpPr txBox="1"/>
          <p:nvPr/>
        </p:nvSpPr>
        <p:spPr>
          <a:xfrm>
            <a:off x="9675128" y="4442670"/>
            <a:ext cx="1685911" cy="276999"/>
          </a:xfrm>
          <a:prstGeom prst="rect">
            <a:avLst/>
          </a:prstGeom>
          <a:noFill/>
        </p:spPr>
        <p:txBody>
          <a:bodyPr wrap="none" rtlCol="0">
            <a:spAutoFit/>
          </a:bodyPr>
          <a:lstStyle/>
          <a:p>
            <a:pPr algn="ctr"/>
            <a:r>
              <a:rPr lang="en-GB" sz="1200" i="1" dirty="0">
                <a:solidFill>
                  <a:schemeClr val="accent4"/>
                </a:solidFill>
              </a:rPr>
              <a:t>Image by Colin CCAS 3.0</a:t>
            </a:r>
            <a:endParaRPr lang="en-US" sz="1200" i="1" dirty="0">
              <a:solidFill>
                <a:schemeClr val="accent4"/>
              </a:solidFill>
            </a:endParaRPr>
          </a:p>
        </p:txBody>
      </p:sp>
    </p:spTree>
    <p:extLst>
      <p:ext uri="{BB962C8B-B14F-4D97-AF65-F5344CB8AC3E}">
        <p14:creationId xmlns:p14="http://schemas.microsoft.com/office/powerpoint/2010/main" val="307381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en-US" altLang="en-US" dirty="0"/>
              <a:t>Serial interface</a:t>
            </a:r>
          </a:p>
          <a:p>
            <a:pPr lvl="1"/>
            <a:r>
              <a:rPr lang="en-US" dirty="0"/>
              <a:t>DTE (Data Terminal Equipment) </a:t>
            </a:r>
          </a:p>
          <a:p>
            <a:pPr lvl="1"/>
            <a:r>
              <a:rPr lang="en-US" dirty="0"/>
              <a:t>DCE (Data Circuit-terminating Equipment) </a:t>
            </a:r>
          </a:p>
          <a:p>
            <a:pPr lvl="1"/>
            <a:r>
              <a:rPr lang="en-US" altLang="en-US" dirty="0"/>
              <a:t>Straight-through versus null modem cable</a:t>
            </a:r>
          </a:p>
          <a:p>
            <a:r>
              <a:rPr lang="en-US" altLang="en-US" dirty="0"/>
              <a:t>RS-232 standard</a:t>
            </a:r>
          </a:p>
          <a:p>
            <a:r>
              <a:rPr lang="en-US" altLang="en-US" dirty="0"/>
              <a:t>DB-25 or (on PCs) DB-9 connector</a:t>
            </a:r>
          </a:p>
          <a:p>
            <a:r>
              <a:rPr lang="en-US" altLang="en-US" dirty="0"/>
              <a:t>WAN serial links</a:t>
            </a:r>
          </a:p>
          <a:p>
            <a:endParaRPr lang="en-US" dirty="0"/>
          </a:p>
        </p:txBody>
      </p:sp>
      <p:sp>
        <p:nvSpPr>
          <p:cNvPr id="14338" name="Title 1"/>
          <p:cNvSpPr>
            <a:spLocks noGrp="1"/>
          </p:cNvSpPr>
          <p:nvPr>
            <p:ph type="title"/>
          </p:nvPr>
        </p:nvSpPr>
        <p:spPr/>
        <p:txBody>
          <a:bodyPr/>
          <a:lstStyle/>
          <a:p>
            <a:r>
              <a:rPr lang="en-US" altLang="en-US" noProof="0"/>
              <a:t>Serial Cable and Connectors</a:t>
            </a:r>
            <a:endParaRPr lang="en-US" altLang="en-US" noProof="0" dirty="0"/>
          </a:p>
        </p:txBody>
      </p:sp>
      <p:sp>
        <p:nvSpPr>
          <p:cNvPr id="2" name="Footer Placeholder 1"/>
          <p:cNvSpPr>
            <a:spLocks noGrp="1"/>
          </p:cNvSpPr>
          <p:nvPr>
            <p:ph type="ftr" sz="quarter" idx="3"/>
          </p:nvPr>
        </p:nvSpPr>
        <p:spPr/>
        <p:txBody>
          <a:bodyPr/>
          <a:lstStyle/>
          <a:p>
            <a:r>
              <a:rPr lang="en-US"/>
              <a:t>5.2 Installing Cabled Networks</a:t>
            </a:r>
            <a:endParaRPr lang="en-US" dirty="0"/>
          </a:p>
        </p:txBody>
      </p:sp>
      <p:sp>
        <p:nvSpPr>
          <p:cNvPr id="3" name="Slide Number Placeholder 2"/>
          <p:cNvSpPr>
            <a:spLocks noGrp="1"/>
          </p:cNvSpPr>
          <p:nvPr>
            <p:ph type="sldNum" sz="quarter" idx="4"/>
          </p:nvPr>
        </p:nvSpPr>
        <p:spPr/>
        <p:txBody>
          <a:bodyPr/>
          <a:lstStyle/>
          <a:p>
            <a:r>
              <a:rPr lang="en-US" dirty="0"/>
              <a:t>411</a:t>
            </a:r>
          </a:p>
        </p:txBody>
      </p:sp>
      <p:sp>
        <p:nvSpPr>
          <p:cNvPr id="14343"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5603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noProof="0"/>
              <a:t>Fiber Optic Cable</a:t>
            </a:r>
            <a:endParaRPr lang="en-US" altLang="en-US" noProof="0" dirty="0"/>
          </a:p>
        </p:txBody>
      </p:sp>
      <p:sp>
        <p:nvSpPr>
          <p:cNvPr id="12291" name="Content Placeholder 2"/>
          <p:cNvSpPr>
            <a:spLocks noGrp="1"/>
          </p:cNvSpPr>
          <p:nvPr>
            <p:ph sz="half" idx="1"/>
          </p:nvPr>
        </p:nvSpPr>
        <p:spPr/>
        <p:txBody>
          <a:bodyPr>
            <a:normAutofit/>
          </a:bodyPr>
          <a:lstStyle/>
          <a:p>
            <a:r>
              <a:rPr lang="en-US" noProof="0" dirty="0"/>
              <a:t>Low attenuation, high bandwidth</a:t>
            </a:r>
          </a:p>
          <a:p>
            <a:r>
              <a:rPr lang="en-US" noProof="0" dirty="0"/>
              <a:t>Construction</a:t>
            </a:r>
          </a:p>
          <a:p>
            <a:pPr lvl="1"/>
            <a:r>
              <a:rPr lang="en-US" noProof="0" dirty="0"/>
              <a:t>Core</a:t>
            </a:r>
          </a:p>
          <a:p>
            <a:pPr lvl="1"/>
            <a:r>
              <a:rPr lang="en-US" noProof="0" dirty="0"/>
              <a:t>Cladding</a:t>
            </a:r>
          </a:p>
          <a:p>
            <a:pPr lvl="1"/>
            <a:r>
              <a:rPr lang="en-US" noProof="0" dirty="0"/>
              <a:t>Buffer</a:t>
            </a:r>
          </a:p>
          <a:p>
            <a:pPr lvl="1"/>
            <a:r>
              <a:rPr lang="en-US" noProof="0" dirty="0"/>
              <a:t>Jacket</a:t>
            </a:r>
          </a:p>
        </p:txBody>
      </p:sp>
      <p:pic>
        <p:nvPicPr>
          <p:cNvPr id="10" name="Content Placeholder 9" descr="Fiber optic strand"/>
          <p:cNvPicPr>
            <a:picLocks noGrp="1"/>
          </p:cNvPicPr>
          <p:nvPr>
            <p:ph sz="quarter" idx="12"/>
          </p:nvPr>
        </p:nvPicPr>
        <p:blipFill>
          <a:blip r:embed="rId3" cstate="print"/>
          <a:stretch>
            <a:fillRect/>
          </a:stretch>
        </p:blipFill>
        <p:spPr>
          <a:xfrm>
            <a:off x="7738437" y="1773891"/>
            <a:ext cx="2719052" cy="1024217"/>
          </a:xfrm>
        </p:spPr>
      </p:pic>
      <p:pic>
        <p:nvPicPr>
          <p:cNvPr id="5" name="Content Placeholder 4"/>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7039088" y="3749675"/>
            <a:ext cx="4117749" cy="2743200"/>
          </a:xfrm>
        </p:spPr>
      </p:pic>
      <p:sp>
        <p:nvSpPr>
          <p:cNvPr id="2" name="Footer Placeholder 1"/>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412</a:t>
            </a:r>
          </a:p>
        </p:txBody>
      </p:sp>
      <p:sp>
        <p:nvSpPr>
          <p:cNvPr id="15366"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9" name="TextBox 8">
            <a:extLst>
              <a:ext uri="{FF2B5EF4-FFF2-40B4-BE49-F238E27FC236}">
                <a16:creationId xmlns:a16="http://schemas.microsoft.com/office/drawing/2014/main" id="{A48D5718-A59D-4B8D-A78A-39B5CF1BB8A3}"/>
              </a:ext>
            </a:extLst>
          </p:cNvPr>
          <p:cNvSpPr txBox="1"/>
          <p:nvPr/>
        </p:nvSpPr>
        <p:spPr>
          <a:xfrm>
            <a:off x="8751115" y="3472040"/>
            <a:ext cx="2405722" cy="276999"/>
          </a:xfrm>
          <a:prstGeom prst="rect">
            <a:avLst/>
          </a:prstGeom>
          <a:noFill/>
        </p:spPr>
        <p:txBody>
          <a:bodyPr wrap="none" rtlCol="0">
            <a:spAutoFit/>
          </a:bodyPr>
          <a:lstStyle/>
          <a:p>
            <a:pPr algn="ctr"/>
            <a:r>
              <a:rPr lang="en-US" sz="1200" i="1" dirty="0">
                <a:solidFill>
                  <a:schemeClr val="accent4"/>
                </a:solidFill>
              </a:rPr>
              <a:t>Image by </a:t>
            </a:r>
            <a:r>
              <a:rPr lang="en-US" sz="1200" i="1" dirty="0" err="1">
                <a:solidFill>
                  <a:schemeClr val="accent4"/>
                </a:solidFill>
              </a:rPr>
              <a:t>panomacc</a:t>
            </a:r>
            <a:r>
              <a:rPr lang="en-US" sz="1200" i="1" dirty="0">
                <a:solidFill>
                  <a:schemeClr val="accent4"/>
                </a:solidFill>
              </a:rPr>
              <a:t>  © </a:t>
            </a:r>
            <a:r>
              <a:rPr lang="en-US" sz="1200" i="1" u="dotted" dirty="0">
                <a:solidFill>
                  <a:schemeClr val="accent4"/>
                </a:solidFill>
              </a:rPr>
              <a:t>fotolia.com</a:t>
            </a:r>
            <a:endParaRPr lang="en-US" sz="1200" i="1" dirty="0">
              <a:solidFill>
                <a:schemeClr val="accent4"/>
              </a:solidFill>
            </a:endParaRPr>
          </a:p>
        </p:txBody>
      </p:sp>
    </p:spTree>
    <p:extLst>
      <p:ext uri="{BB962C8B-B14F-4D97-AF65-F5344CB8AC3E}">
        <p14:creationId xmlns:p14="http://schemas.microsoft.com/office/powerpoint/2010/main" val="41002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normAutofit/>
          </a:bodyPr>
          <a:lstStyle/>
          <a:p>
            <a:r>
              <a:rPr lang="en-US" noProof="0" dirty="0"/>
              <a:t>Single Mode Fiber (SMF)</a:t>
            </a:r>
          </a:p>
          <a:p>
            <a:pPr lvl="1"/>
            <a:r>
              <a:rPr lang="en-US" noProof="0" dirty="0"/>
              <a:t>Expensive optics (long wavelength)</a:t>
            </a:r>
          </a:p>
          <a:p>
            <a:pPr lvl="1"/>
            <a:r>
              <a:rPr lang="en-US" noProof="0" dirty="0"/>
              <a:t>Used for long-range applications</a:t>
            </a:r>
          </a:p>
          <a:p>
            <a:r>
              <a:rPr lang="en-US" noProof="0" dirty="0"/>
              <a:t>Multimode Fiber (MMF)</a:t>
            </a:r>
          </a:p>
          <a:p>
            <a:pPr lvl="1"/>
            <a:r>
              <a:rPr lang="en-US" noProof="0" dirty="0"/>
              <a:t>Cheaper optics (shorter wavelength)</a:t>
            </a:r>
          </a:p>
          <a:p>
            <a:pPr lvl="1"/>
            <a:r>
              <a:rPr lang="en-US" noProof="0" dirty="0"/>
              <a:t>Shorter range</a:t>
            </a:r>
          </a:p>
          <a:p>
            <a:pPr lvl="1"/>
            <a:r>
              <a:rPr lang="en-US" noProof="0" dirty="0"/>
              <a:t>Optical Mode (OM) cable categories</a:t>
            </a:r>
          </a:p>
        </p:txBody>
      </p:sp>
      <p:sp>
        <p:nvSpPr>
          <p:cNvPr id="15362" name="Title 1"/>
          <p:cNvSpPr>
            <a:spLocks noGrp="1"/>
          </p:cNvSpPr>
          <p:nvPr>
            <p:ph type="title"/>
          </p:nvPr>
        </p:nvSpPr>
        <p:spPr/>
        <p:txBody>
          <a:bodyPr/>
          <a:lstStyle/>
          <a:p>
            <a:r>
              <a:rPr lang="en-US" altLang="en-US" noProof="0" dirty="0"/>
              <a:t>Categories of Fiber Cable</a:t>
            </a:r>
          </a:p>
        </p:txBody>
      </p:sp>
      <p:sp>
        <p:nvSpPr>
          <p:cNvPr id="2" name="Footer Placeholder 1"/>
          <p:cNvSpPr>
            <a:spLocks noGrp="1"/>
          </p:cNvSpPr>
          <p:nvPr>
            <p:ph type="ftr" sz="quarter" idx="3"/>
          </p:nvPr>
        </p:nvSpPr>
        <p:spPr/>
        <p:txBody>
          <a:bodyPr/>
          <a:lstStyle/>
          <a:p>
            <a:r>
              <a:rPr lang="en-US"/>
              <a:t>5.2 Installing Cabled Networks</a:t>
            </a:r>
            <a:endParaRPr lang="en-US" dirty="0"/>
          </a:p>
        </p:txBody>
      </p:sp>
      <p:sp>
        <p:nvSpPr>
          <p:cNvPr id="3" name="Slide Number Placeholder 2"/>
          <p:cNvSpPr>
            <a:spLocks noGrp="1"/>
          </p:cNvSpPr>
          <p:nvPr>
            <p:ph type="sldNum" sz="quarter" idx="4"/>
          </p:nvPr>
        </p:nvSpPr>
        <p:spPr/>
        <p:txBody>
          <a:bodyPr/>
          <a:lstStyle/>
          <a:p>
            <a:r>
              <a:rPr lang="en-US" dirty="0"/>
              <a:t>412</a:t>
            </a:r>
          </a:p>
        </p:txBody>
      </p:sp>
      <p:sp>
        <p:nvSpPr>
          <p:cNvPr id="15366"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273475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1CFD35-56CD-4066-B837-111E767078B7}"/>
              </a:ext>
            </a:extLst>
          </p:cNvPr>
          <p:cNvSpPr>
            <a:spLocks noGrp="1"/>
          </p:cNvSpPr>
          <p:nvPr>
            <p:ph idx="1"/>
          </p:nvPr>
        </p:nvSpPr>
        <p:spPr/>
        <p:txBody>
          <a:bodyPr>
            <a:normAutofit fontScale="47500" lnSpcReduction="20000"/>
          </a:bodyPr>
          <a:lstStyle/>
          <a:p>
            <a:r>
              <a:rPr lang="en-US" dirty="0"/>
              <a:t>Topologies – point-to-point, star, or ring</a:t>
            </a:r>
          </a:p>
          <a:p>
            <a:r>
              <a:rPr lang="en-US" dirty="0"/>
              <a:t>Optical repeaters</a:t>
            </a:r>
          </a:p>
          <a:p>
            <a:r>
              <a:rPr lang="en-US" dirty="0"/>
              <a:t>Jacket color coding</a:t>
            </a:r>
          </a:p>
          <a:p>
            <a:r>
              <a:rPr lang="en-US" dirty="0"/>
              <a:t>Duplex pairs for Tx and Rx</a:t>
            </a:r>
          </a:p>
          <a:p>
            <a:r>
              <a:rPr lang="en-US" dirty="0"/>
              <a:t>Ferrules and finishing types</a:t>
            </a:r>
          </a:p>
          <a:p>
            <a:pPr lvl="1"/>
            <a:r>
              <a:rPr lang="en-US" dirty="0"/>
              <a:t>Physical Contact (PC)</a:t>
            </a:r>
          </a:p>
          <a:p>
            <a:pPr lvl="1"/>
            <a:r>
              <a:rPr lang="en-US" dirty="0"/>
              <a:t>Ultra Physical Contact (UPC)</a:t>
            </a:r>
          </a:p>
          <a:p>
            <a:pPr lvl="1"/>
            <a:r>
              <a:rPr lang="en-US" dirty="0"/>
              <a:t>Angled Physical Contact (APC)</a:t>
            </a:r>
          </a:p>
          <a:p>
            <a:r>
              <a:rPr lang="en-US" dirty="0"/>
              <a:t>Distance limitations</a:t>
            </a:r>
          </a:p>
          <a:p>
            <a:pPr lvl="1"/>
            <a:r>
              <a:rPr lang="en-US" dirty="0"/>
              <a:t>dB loss</a:t>
            </a:r>
          </a:p>
          <a:p>
            <a:pPr lvl="1"/>
            <a:r>
              <a:rPr lang="en-US" dirty="0"/>
              <a:t>Optical Source and Optical Power Meter test kit (light meter)</a:t>
            </a:r>
          </a:p>
          <a:p>
            <a:r>
              <a:rPr lang="en-GB" dirty="0"/>
              <a:t>Detect cable breaks – Optical Time Domain Reflectometer (OTDR)</a:t>
            </a:r>
          </a:p>
        </p:txBody>
      </p:sp>
      <p:sp>
        <p:nvSpPr>
          <p:cNvPr id="3" name="Title 2">
            <a:extLst>
              <a:ext uri="{FF2B5EF4-FFF2-40B4-BE49-F238E27FC236}">
                <a16:creationId xmlns:a16="http://schemas.microsoft.com/office/drawing/2014/main" id="{32DE8039-6FAE-4CE1-AC47-D8F8C9E28C85}"/>
              </a:ext>
            </a:extLst>
          </p:cNvPr>
          <p:cNvSpPr>
            <a:spLocks noGrp="1"/>
          </p:cNvSpPr>
          <p:nvPr>
            <p:ph type="title"/>
          </p:nvPr>
        </p:nvSpPr>
        <p:spPr/>
        <p:txBody>
          <a:bodyPr/>
          <a:lstStyle/>
          <a:p>
            <a:r>
              <a:rPr lang="en-US" dirty="0"/>
              <a:t>Installation and Testing</a:t>
            </a:r>
          </a:p>
        </p:txBody>
      </p:sp>
      <p:sp>
        <p:nvSpPr>
          <p:cNvPr id="4" name="Footer Placeholder 3">
            <a:extLst>
              <a:ext uri="{FF2B5EF4-FFF2-40B4-BE49-F238E27FC236}">
                <a16:creationId xmlns:a16="http://schemas.microsoft.com/office/drawing/2014/main" id="{45F27EE8-0476-44C6-8148-3E9756FCF76A}"/>
              </a:ext>
            </a:extLst>
          </p:cNvPr>
          <p:cNvSpPr>
            <a:spLocks noGrp="1"/>
          </p:cNvSpPr>
          <p:nvPr>
            <p:ph type="ftr" sz="quarter" idx="3"/>
          </p:nvPr>
        </p:nvSpPr>
        <p:spPr/>
        <p:txBody>
          <a:bodyPr/>
          <a:lstStyle/>
          <a:p>
            <a:r>
              <a:rPr lang="en-US"/>
              <a:t>5.2 Installing Cabled Networks</a:t>
            </a:r>
            <a:endParaRPr lang="en-US" dirty="0"/>
          </a:p>
        </p:txBody>
      </p:sp>
      <p:sp>
        <p:nvSpPr>
          <p:cNvPr id="5" name="Slide Number Placeholder 4">
            <a:extLst>
              <a:ext uri="{FF2B5EF4-FFF2-40B4-BE49-F238E27FC236}">
                <a16:creationId xmlns:a16="http://schemas.microsoft.com/office/drawing/2014/main" id="{22A4F347-4694-4E9D-9234-7ED2AF78721B}"/>
              </a:ext>
            </a:extLst>
          </p:cNvPr>
          <p:cNvSpPr>
            <a:spLocks noGrp="1"/>
          </p:cNvSpPr>
          <p:nvPr>
            <p:ph type="sldNum" sz="quarter" idx="4"/>
          </p:nvPr>
        </p:nvSpPr>
        <p:spPr/>
        <p:txBody>
          <a:bodyPr/>
          <a:lstStyle/>
          <a:p>
            <a:r>
              <a:rPr lang="en-US" dirty="0"/>
              <a:t>413</a:t>
            </a:r>
          </a:p>
        </p:txBody>
      </p:sp>
    </p:spTree>
    <p:extLst>
      <p:ext uri="{BB962C8B-B14F-4D97-AF65-F5344CB8AC3E}">
        <p14:creationId xmlns:p14="http://schemas.microsoft.com/office/powerpoint/2010/main" val="232540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noProof="0"/>
              <a:t>Fiber Optic Connectors</a:t>
            </a:r>
            <a:endParaRPr lang="en-US" altLang="en-US" noProof="0" dirty="0"/>
          </a:p>
        </p:txBody>
      </p:sp>
      <p:sp>
        <p:nvSpPr>
          <p:cNvPr id="4" name="Content Placeholder 3"/>
          <p:cNvSpPr>
            <a:spLocks noGrp="1"/>
          </p:cNvSpPr>
          <p:nvPr>
            <p:ph sz="half" idx="2"/>
          </p:nvPr>
        </p:nvSpPr>
        <p:spPr/>
        <p:txBody>
          <a:bodyPr>
            <a:normAutofit fontScale="77500" lnSpcReduction="20000"/>
          </a:bodyPr>
          <a:lstStyle/>
          <a:p>
            <a:r>
              <a:rPr lang="en-US" dirty="0"/>
              <a:t>ST (Straight Tip) - push-and-twist locking mechanism	 </a:t>
            </a:r>
          </a:p>
          <a:p>
            <a:r>
              <a:rPr lang="en-US" dirty="0"/>
              <a:t>SC (Subscriber Connector) - push/pull design attachment </a:t>
            </a:r>
          </a:p>
          <a:p>
            <a:r>
              <a:rPr lang="en-US" dirty="0"/>
              <a:t>LC (Lucent or Local Connector) -similar to SC but half the size</a:t>
            </a:r>
          </a:p>
          <a:p>
            <a:r>
              <a:rPr lang="en-US" dirty="0"/>
              <a:t>Mechanical Transfer Registered Jack (MTRJ) - small form-factor duplex connector with a snap-in design</a:t>
            </a:r>
          </a:p>
        </p:txBody>
      </p:sp>
      <p:sp>
        <p:nvSpPr>
          <p:cNvPr id="3" name="Footer Placeholder 2"/>
          <p:cNvSpPr>
            <a:spLocks noGrp="1"/>
          </p:cNvSpPr>
          <p:nvPr>
            <p:ph type="ftr" sz="quarter" idx="3"/>
          </p:nvPr>
        </p:nvSpPr>
        <p:spPr/>
        <p:txBody>
          <a:bodyPr/>
          <a:lstStyle/>
          <a:p>
            <a:r>
              <a:rPr lang="en-US"/>
              <a:t>5.2 Installing Cabled Networks</a:t>
            </a:r>
            <a:endParaRPr lang="en-US" dirty="0"/>
          </a:p>
        </p:txBody>
      </p:sp>
      <p:sp>
        <p:nvSpPr>
          <p:cNvPr id="5" name="Slide Number Placeholder 4"/>
          <p:cNvSpPr>
            <a:spLocks noGrp="1"/>
          </p:cNvSpPr>
          <p:nvPr>
            <p:ph type="sldNum" sz="quarter" idx="4"/>
          </p:nvPr>
        </p:nvSpPr>
        <p:spPr/>
        <p:txBody>
          <a:bodyPr/>
          <a:lstStyle/>
          <a:p>
            <a:r>
              <a:rPr lang="en-US" dirty="0"/>
              <a:t>414</a:t>
            </a:r>
          </a:p>
        </p:txBody>
      </p:sp>
      <p:sp>
        <p:nvSpPr>
          <p:cNvPr id="17413"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grpSp>
        <p:nvGrpSpPr>
          <p:cNvPr id="26" name="Group 25">
            <a:extLst>
              <a:ext uri="{FF2B5EF4-FFF2-40B4-BE49-F238E27FC236}">
                <a16:creationId xmlns:a16="http://schemas.microsoft.com/office/drawing/2014/main" id="{77B4B800-B195-4407-BE05-1C74772F27CA}"/>
              </a:ext>
            </a:extLst>
          </p:cNvPr>
          <p:cNvGrpSpPr/>
          <p:nvPr/>
        </p:nvGrpSpPr>
        <p:grpSpPr>
          <a:xfrm>
            <a:off x="748506" y="1400810"/>
            <a:ext cx="4870337" cy="4907915"/>
            <a:chOff x="748506" y="1400810"/>
            <a:chExt cx="4870337" cy="4907915"/>
          </a:xfrm>
        </p:grpSpPr>
        <p:pic>
          <p:nvPicPr>
            <p:cNvPr id="27" name="Picture 26" descr="Two ST connectors (Image by Aleh Datskevich © 123rf.com)">
              <a:extLst>
                <a:ext uri="{FF2B5EF4-FFF2-40B4-BE49-F238E27FC236}">
                  <a16:creationId xmlns:a16="http://schemas.microsoft.com/office/drawing/2014/main" id="{86F6EBF9-7295-4A26-B4A8-8DE8F28B4E03}"/>
                </a:ext>
              </a:extLst>
            </p:cNvPr>
            <p:cNvPicPr/>
            <p:nvPr/>
          </p:nvPicPr>
          <p:blipFill>
            <a:blip r:embed="rId3"/>
            <a:stretch>
              <a:fillRect/>
            </a:stretch>
          </p:blipFill>
          <p:spPr bwMode="auto">
            <a:xfrm>
              <a:off x="2193449" y="1400810"/>
              <a:ext cx="959485" cy="1130300"/>
            </a:xfrm>
            <a:prstGeom prst="rect">
              <a:avLst/>
            </a:prstGeom>
            <a:noFill/>
            <a:ln>
              <a:noFill/>
            </a:ln>
            <a:extLst>
              <a:ext uri="{53640926-AAD7-44D8-BBD7-CCE9431645EC}">
                <a14:shadowObscured xmlns:a14="http://schemas.microsoft.com/office/drawing/2010/main"/>
              </a:ext>
            </a:extLst>
          </p:spPr>
        </p:pic>
        <p:pic>
          <p:nvPicPr>
            <p:cNvPr id="28" name="Picture 27" descr="Patch cord with duplex SC format connectors (left) and LC connectors (right) (Image by YANAWUT SUNTORNKIJ © 123rf.com)">
              <a:extLst>
                <a:ext uri="{FF2B5EF4-FFF2-40B4-BE49-F238E27FC236}">
                  <a16:creationId xmlns:a16="http://schemas.microsoft.com/office/drawing/2014/main" id="{FCECBCEF-D309-4DF4-9A25-50653EF3659B}"/>
                </a:ext>
              </a:extLst>
            </p:cNvPr>
            <p:cNvPicPr/>
            <p:nvPr/>
          </p:nvPicPr>
          <p:blipFill>
            <a:blip r:embed="rId4">
              <a:clrChange>
                <a:clrFrom>
                  <a:srgbClr val="FFFFFF"/>
                </a:clrFrom>
                <a:clrTo>
                  <a:srgbClr val="FFFFFF">
                    <a:alpha val="0"/>
                  </a:srgbClr>
                </a:clrTo>
              </a:clrChange>
            </a:blip>
            <a:stretch>
              <a:fillRect/>
            </a:stretch>
          </p:blipFill>
          <p:spPr bwMode="auto">
            <a:xfrm>
              <a:off x="748506" y="3108960"/>
              <a:ext cx="3849370" cy="1188720"/>
            </a:xfrm>
            <a:prstGeom prst="rect">
              <a:avLst/>
            </a:prstGeom>
            <a:ln>
              <a:noFill/>
            </a:ln>
            <a:extLst>
              <a:ext uri="{53640926-AAD7-44D8-BBD7-CCE9431645EC}">
                <a14:shadowObscured xmlns:a14="http://schemas.microsoft.com/office/drawing/2010/main"/>
              </a:ext>
            </a:extLst>
          </p:spPr>
        </p:pic>
        <p:pic>
          <p:nvPicPr>
            <p:cNvPr id="29" name="Picture 28" descr="MTRJ connector (Image by Aleh Datskevich © 123rf.com)">
              <a:extLst>
                <a:ext uri="{FF2B5EF4-FFF2-40B4-BE49-F238E27FC236}">
                  <a16:creationId xmlns:a16="http://schemas.microsoft.com/office/drawing/2014/main" id="{1A641BD6-5DAA-418B-BECB-2D1247E436E5}"/>
                </a:ext>
              </a:extLst>
            </p:cNvPr>
            <p:cNvPicPr/>
            <p:nvPr/>
          </p:nvPicPr>
          <p:blipFill>
            <a:blip r:embed="rId5">
              <a:clrChange>
                <a:clrFrom>
                  <a:srgbClr val="FFFFFF"/>
                </a:clrFrom>
                <a:clrTo>
                  <a:srgbClr val="FFFFFF">
                    <a:alpha val="0"/>
                  </a:srgbClr>
                </a:clrTo>
              </a:clrChange>
            </a:blip>
            <a:stretch>
              <a:fillRect/>
            </a:stretch>
          </p:blipFill>
          <p:spPr bwMode="auto">
            <a:xfrm>
              <a:off x="1255871" y="5211445"/>
              <a:ext cx="2834640" cy="1097280"/>
            </a:xfrm>
            <a:prstGeom prst="rect">
              <a:avLst/>
            </a:prstGeom>
            <a:noFill/>
            <a:ln>
              <a:noFill/>
            </a:ln>
            <a:extLst>
              <a:ext uri="{53640926-AAD7-44D8-BBD7-CCE9431645EC}">
                <a14:shadowObscured xmlns:a14="http://schemas.microsoft.com/office/drawing/2010/main"/>
              </a:ext>
            </a:extLst>
          </p:spPr>
        </p:pic>
        <p:sp>
          <p:nvSpPr>
            <p:cNvPr id="30" name="TextBox 29">
              <a:extLst>
                <a:ext uri="{FF2B5EF4-FFF2-40B4-BE49-F238E27FC236}">
                  <a16:creationId xmlns:a16="http://schemas.microsoft.com/office/drawing/2014/main" id="{ED5EAEF7-8046-4F22-BC6D-8AD3677D3060}"/>
                </a:ext>
              </a:extLst>
            </p:cNvPr>
            <p:cNvSpPr txBox="1"/>
            <p:nvPr/>
          </p:nvSpPr>
          <p:spPr>
            <a:xfrm>
              <a:off x="3016784" y="2176006"/>
              <a:ext cx="2602059" cy="276999"/>
            </a:xfrm>
            <a:prstGeom prst="rect">
              <a:avLst/>
            </a:prstGeom>
            <a:noFill/>
          </p:spPr>
          <p:txBody>
            <a:bodyPr wrap="none" rtlCol="0">
              <a:spAutoFit/>
            </a:bodyPr>
            <a:lstStyle/>
            <a:p>
              <a:pPr algn="ctr"/>
              <a:r>
                <a:rPr lang="en-GB" sz="1200" i="1" dirty="0">
                  <a:solidFill>
                    <a:schemeClr val="accent4"/>
                  </a:solidFill>
                </a:rPr>
                <a:t>Image by </a:t>
              </a:r>
              <a:r>
                <a:rPr lang="en-GB" sz="1200" i="1" dirty="0" err="1">
                  <a:solidFill>
                    <a:schemeClr val="accent4"/>
                  </a:solidFill>
                </a:rPr>
                <a:t>Aleh</a:t>
              </a:r>
              <a:r>
                <a:rPr lang="en-GB" sz="1200" i="1" dirty="0">
                  <a:solidFill>
                    <a:schemeClr val="accent4"/>
                  </a:solidFill>
                </a:rPr>
                <a:t> </a:t>
              </a:r>
              <a:r>
                <a:rPr lang="en-GB" sz="1200" i="1" dirty="0" err="1">
                  <a:solidFill>
                    <a:schemeClr val="accent4"/>
                  </a:solidFill>
                </a:rPr>
                <a:t>Datskevich</a:t>
              </a:r>
              <a:r>
                <a:rPr lang="en-GB" sz="1200" i="1" dirty="0">
                  <a:solidFill>
                    <a:schemeClr val="accent4"/>
                  </a:solidFill>
                </a:rPr>
                <a:t> © 123rf.com</a:t>
              </a:r>
              <a:endParaRPr lang="en-US" sz="1200" i="1" dirty="0">
                <a:solidFill>
                  <a:schemeClr val="accent4"/>
                </a:solidFill>
              </a:endParaRPr>
            </a:p>
          </p:txBody>
        </p:sp>
        <p:sp>
          <p:nvSpPr>
            <p:cNvPr id="31" name="TextBox 30">
              <a:extLst>
                <a:ext uri="{FF2B5EF4-FFF2-40B4-BE49-F238E27FC236}">
                  <a16:creationId xmlns:a16="http://schemas.microsoft.com/office/drawing/2014/main" id="{FFE40DB0-1334-48FD-8D49-1B951290D32B}"/>
                </a:ext>
              </a:extLst>
            </p:cNvPr>
            <p:cNvSpPr txBox="1"/>
            <p:nvPr/>
          </p:nvSpPr>
          <p:spPr>
            <a:xfrm>
              <a:off x="1724570" y="4273481"/>
              <a:ext cx="3092065" cy="276999"/>
            </a:xfrm>
            <a:prstGeom prst="rect">
              <a:avLst/>
            </a:prstGeom>
            <a:noFill/>
          </p:spPr>
          <p:txBody>
            <a:bodyPr wrap="none" rtlCol="0">
              <a:spAutoFit/>
            </a:bodyPr>
            <a:lstStyle/>
            <a:p>
              <a:pPr algn="ctr"/>
              <a:r>
                <a:rPr lang="en-GB" sz="1200" i="1" dirty="0">
                  <a:solidFill>
                    <a:schemeClr val="accent4"/>
                  </a:solidFill>
                </a:rPr>
                <a:t>Image by YANAWUT SUNTORNKIJ © 123rf.com</a:t>
              </a:r>
              <a:endParaRPr lang="en-US" sz="1200" i="1" dirty="0">
                <a:solidFill>
                  <a:schemeClr val="accent4"/>
                </a:solidFill>
              </a:endParaRPr>
            </a:p>
          </p:txBody>
        </p:sp>
        <p:sp>
          <p:nvSpPr>
            <p:cNvPr id="32" name="TextBox 31">
              <a:extLst>
                <a:ext uri="{FF2B5EF4-FFF2-40B4-BE49-F238E27FC236}">
                  <a16:creationId xmlns:a16="http://schemas.microsoft.com/office/drawing/2014/main" id="{8401329F-AB64-4C0A-BAC0-176072F0530A}"/>
                </a:ext>
              </a:extLst>
            </p:cNvPr>
            <p:cNvSpPr txBox="1"/>
            <p:nvPr/>
          </p:nvSpPr>
          <p:spPr>
            <a:xfrm>
              <a:off x="2760119" y="5870633"/>
              <a:ext cx="2602059" cy="276999"/>
            </a:xfrm>
            <a:prstGeom prst="rect">
              <a:avLst/>
            </a:prstGeom>
            <a:noFill/>
          </p:spPr>
          <p:txBody>
            <a:bodyPr wrap="none" rtlCol="0">
              <a:spAutoFit/>
            </a:bodyPr>
            <a:lstStyle/>
            <a:p>
              <a:pPr algn="ctr"/>
              <a:r>
                <a:rPr lang="en-GB" sz="1200" i="1" dirty="0">
                  <a:solidFill>
                    <a:schemeClr val="accent4"/>
                  </a:solidFill>
                </a:rPr>
                <a:t>Image by </a:t>
              </a:r>
              <a:r>
                <a:rPr lang="en-GB" sz="1200" i="1" dirty="0" err="1">
                  <a:solidFill>
                    <a:schemeClr val="accent4"/>
                  </a:solidFill>
                </a:rPr>
                <a:t>Aleh</a:t>
              </a:r>
              <a:r>
                <a:rPr lang="en-GB" sz="1200" i="1" dirty="0">
                  <a:solidFill>
                    <a:schemeClr val="accent4"/>
                  </a:solidFill>
                </a:rPr>
                <a:t> </a:t>
              </a:r>
              <a:r>
                <a:rPr lang="en-GB" sz="1200" i="1" dirty="0" err="1">
                  <a:solidFill>
                    <a:schemeClr val="accent4"/>
                  </a:solidFill>
                </a:rPr>
                <a:t>Datskevich</a:t>
              </a:r>
              <a:r>
                <a:rPr lang="en-GB" sz="1200" i="1" dirty="0">
                  <a:solidFill>
                    <a:schemeClr val="accent4"/>
                  </a:solidFill>
                </a:rPr>
                <a:t> © 123rf.com</a:t>
              </a:r>
              <a:endParaRPr lang="en-US" sz="1200" i="1" dirty="0">
                <a:solidFill>
                  <a:schemeClr val="accent4"/>
                </a:solidFill>
              </a:endParaRPr>
            </a:p>
          </p:txBody>
        </p:sp>
      </p:grpSp>
    </p:spTree>
    <p:extLst>
      <p:ext uri="{BB962C8B-B14F-4D97-AF65-F5344CB8AC3E}">
        <p14:creationId xmlns:p14="http://schemas.microsoft.com/office/powerpoint/2010/main" val="332675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834AF0C-B535-4F02-88DD-55A2211F1D77}"/>
              </a:ext>
            </a:extLst>
          </p:cNvPr>
          <p:cNvSpPr>
            <a:spLocks noGrp="1"/>
          </p:cNvSpPr>
          <p:nvPr>
            <p:ph idx="1"/>
          </p:nvPr>
        </p:nvSpPr>
        <p:spPr/>
        <p:txBody>
          <a:bodyPr>
            <a:normAutofit fontScale="62500" lnSpcReduction="20000"/>
          </a:bodyPr>
          <a:lstStyle/>
          <a:p>
            <a:r>
              <a:rPr lang="en-US" dirty="0"/>
              <a:t>Understand the use of wiring standards when selecting cable for different applications</a:t>
            </a:r>
          </a:p>
          <a:p>
            <a:r>
              <a:rPr lang="en-US" dirty="0"/>
              <a:t>Describe the types and properties of different cables and connectors (Twisted Pair, Coax, Fiber Optic, Serial)</a:t>
            </a:r>
          </a:p>
          <a:p>
            <a:r>
              <a:rPr lang="en-US" dirty="0"/>
              <a:t>Understand the use of transceivers and media converters</a:t>
            </a:r>
          </a:p>
          <a:p>
            <a:r>
              <a:rPr lang="en-US" dirty="0"/>
              <a:t>Identify appropriate tools for network hardware installation </a:t>
            </a:r>
            <a:r>
              <a:rPr lang="en-US"/>
              <a:t>and testing</a:t>
            </a:r>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397</a:t>
            </a:r>
          </a:p>
        </p:txBody>
      </p:sp>
    </p:spTree>
    <p:extLst>
      <p:ext uri="{BB962C8B-B14F-4D97-AF65-F5344CB8AC3E}">
        <p14:creationId xmlns:p14="http://schemas.microsoft.com/office/powerpoint/2010/main" val="1126020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428EA-02A4-48E1-A23F-1048DAEE5DE6}"/>
              </a:ext>
            </a:extLst>
          </p:cNvPr>
          <p:cNvSpPr>
            <a:spLocks noGrp="1"/>
          </p:cNvSpPr>
          <p:nvPr>
            <p:ph type="title"/>
          </p:nvPr>
        </p:nvSpPr>
        <p:spPr/>
        <p:txBody>
          <a:bodyPr/>
          <a:lstStyle/>
          <a:p>
            <a:r>
              <a:rPr lang="en-US" dirty="0"/>
              <a:t>Fiber Patch Cords</a:t>
            </a:r>
          </a:p>
        </p:txBody>
      </p:sp>
      <p:sp>
        <p:nvSpPr>
          <p:cNvPr id="6" name="Content Placeholder 5">
            <a:extLst>
              <a:ext uri="{FF2B5EF4-FFF2-40B4-BE49-F238E27FC236}">
                <a16:creationId xmlns:a16="http://schemas.microsoft.com/office/drawing/2014/main" id="{DDDF9051-D3E6-4ED8-AA24-BFEEE8DBD266}"/>
              </a:ext>
            </a:extLst>
          </p:cNvPr>
          <p:cNvSpPr>
            <a:spLocks noGrp="1"/>
          </p:cNvSpPr>
          <p:nvPr>
            <p:ph sz="half" idx="1"/>
          </p:nvPr>
        </p:nvSpPr>
        <p:spPr/>
        <p:txBody>
          <a:bodyPr>
            <a:normAutofit lnSpcReduction="10000"/>
          </a:bodyPr>
          <a:lstStyle/>
          <a:p>
            <a:r>
              <a:rPr lang="en-US" dirty="0"/>
              <a:t>Connector color coding</a:t>
            </a:r>
          </a:p>
          <a:p>
            <a:r>
              <a:rPr lang="en-US" dirty="0"/>
              <a:t>Same or different connector type at each end</a:t>
            </a:r>
          </a:p>
          <a:p>
            <a:r>
              <a:rPr lang="en-US" dirty="0"/>
              <a:t>Link polarity – A to B</a:t>
            </a:r>
          </a:p>
          <a:p>
            <a:r>
              <a:rPr lang="en-US" dirty="0"/>
              <a:t>Safety issues around lasers</a:t>
            </a:r>
          </a:p>
        </p:txBody>
      </p:sp>
      <p:sp>
        <p:nvSpPr>
          <p:cNvPr id="4" name="Footer Placeholder 3">
            <a:extLst>
              <a:ext uri="{FF2B5EF4-FFF2-40B4-BE49-F238E27FC236}">
                <a16:creationId xmlns:a16="http://schemas.microsoft.com/office/drawing/2014/main" id="{4064D94E-8B4F-45CF-98BE-DDEDA23A6D4C}"/>
              </a:ext>
            </a:extLst>
          </p:cNvPr>
          <p:cNvSpPr>
            <a:spLocks noGrp="1"/>
          </p:cNvSpPr>
          <p:nvPr>
            <p:ph type="ftr" sz="quarter" idx="3"/>
          </p:nvPr>
        </p:nvSpPr>
        <p:spPr/>
        <p:txBody>
          <a:bodyPr/>
          <a:lstStyle/>
          <a:p>
            <a:r>
              <a:rPr lang="en-US"/>
              <a:t>5.2 Installing Cabled Networks</a:t>
            </a:r>
            <a:endParaRPr lang="en-US" dirty="0"/>
          </a:p>
        </p:txBody>
      </p:sp>
      <p:sp>
        <p:nvSpPr>
          <p:cNvPr id="5" name="Slide Number Placeholder 4">
            <a:extLst>
              <a:ext uri="{FF2B5EF4-FFF2-40B4-BE49-F238E27FC236}">
                <a16:creationId xmlns:a16="http://schemas.microsoft.com/office/drawing/2014/main" id="{BA52CEC5-71DB-4954-9F9D-4F4048183BAB}"/>
              </a:ext>
            </a:extLst>
          </p:cNvPr>
          <p:cNvSpPr>
            <a:spLocks noGrp="1"/>
          </p:cNvSpPr>
          <p:nvPr>
            <p:ph type="sldNum" sz="quarter" idx="4"/>
          </p:nvPr>
        </p:nvSpPr>
        <p:spPr/>
        <p:txBody>
          <a:bodyPr/>
          <a:lstStyle/>
          <a:p>
            <a:r>
              <a:rPr lang="en-US" dirty="0"/>
              <a:t>415</a:t>
            </a:r>
          </a:p>
        </p:txBody>
      </p:sp>
      <p:sp>
        <p:nvSpPr>
          <p:cNvPr id="10" name="TextBox 9">
            <a:extLst>
              <a:ext uri="{FF2B5EF4-FFF2-40B4-BE49-F238E27FC236}">
                <a16:creationId xmlns:a16="http://schemas.microsoft.com/office/drawing/2014/main" id="{41B009C8-9C64-45CB-909C-4288FF6A14A3}"/>
              </a:ext>
            </a:extLst>
          </p:cNvPr>
          <p:cNvSpPr txBox="1"/>
          <p:nvPr/>
        </p:nvSpPr>
        <p:spPr>
          <a:xfrm>
            <a:off x="7662074" y="2970460"/>
            <a:ext cx="3092065" cy="276999"/>
          </a:xfrm>
          <a:prstGeom prst="rect">
            <a:avLst/>
          </a:prstGeom>
          <a:noFill/>
        </p:spPr>
        <p:txBody>
          <a:bodyPr wrap="none" rtlCol="0">
            <a:spAutoFit/>
          </a:bodyPr>
          <a:lstStyle/>
          <a:p>
            <a:pPr algn="ctr"/>
            <a:r>
              <a:rPr lang="en-GB" sz="1200" i="1" dirty="0">
                <a:solidFill>
                  <a:schemeClr val="accent4"/>
                </a:solidFill>
              </a:rPr>
              <a:t>Image by YANAWUT SUNTORNKIJ © 123rf.com</a:t>
            </a:r>
            <a:endParaRPr lang="en-US" sz="1200" i="1" dirty="0">
              <a:solidFill>
                <a:schemeClr val="accent4"/>
              </a:solidFill>
            </a:endParaRPr>
          </a:p>
        </p:txBody>
      </p:sp>
      <p:pic>
        <p:nvPicPr>
          <p:cNvPr id="11" name="Content Placeholder 10" descr="Patch cord with duplex SC format connectors (left) and LC connectors (right) (Image by YANAWUT SUNTORNKIJ © 123rf.com)">
            <a:extLst>
              <a:ext uri="{FF2B5EF4-FFF2-40B4-BE49-F238E27FC236}">
                <a16:creationId xmlns:a16="http://schemas.microsoft.com/office/drawing/2014/main" id="{820A161E-58B0-44C6-B02B-A1CE72CE488C}"/>
              </a:ext>
            </a:extLst>
          </p:cNvPr>
          <p:cNvPicPr>
            <a:picLocks noGrp="1"/>
          </p:cNvPicPr>
          <p:nvPr>
            <p:ph sz="quarter" idx="12"/>
          </p:nvPr>
        </p:nvPicPr>
        <p:blipFill>
          <a:blip r:embed="rId3">
            <a:clrChange>
              <a:clrFrom>
                <a:srgbClr val="FFFFFF"/>
              </a:clrFrom>
              <a:clrTo>
                <a:srgbClr val="FFFFFF">
                  <a:alpha val="0"/>
                </a:srgbClr>
              </a:clrTo>
            </a:clrChange>
          </a:blip>
          <a:stretch>
            <a:fillRect/>
          </a:stretch>
        </p:blipFill>
        <p:spPr bwMode="auto">
          <a:xfrm>
            <a:off x="7173151" y="1691640"/>
            <a:ext cx="3849624" cy="1188720"/>
          </a:xfrm>
          <a:prstGeom prst="rect">
            <a:avLst/>
          </a:prstGeom>
          <a:ln>
            <a:noFill/>
          </a:ln>
          <a:extLst>
            <a:ext uri="{53640926-AAD7-44D8-BBD7-CCE9431645EC}">
              <a14:shadowObscured xmlns:a14="http://schemas.microsoft.com/office/drawing/2010/main"/>
            </a:ext>
          </a:extLst>
        </p:spPr>
      </p:pic>
      <p:pic>
        <p:nvPicPr>
          <p:cNvPr id="12" name="Content Placeholder 11" descr="Fiber patch cord polarity">
            <a:extLst>
              <a:ext uri="{FF2B5EF4-FFF2-40B4-BE49-F238E27FC236}">
                <a16:creationId xmlns:a16="http://schemas.microsoft.com/office/drawing/2014/main" id="{3B434109-AA32-4DCB-98D1-5A6192D14FDE}"/>
              </a:ext>
            </a:extLst>
          </p:cNvPr>
          <p:cNvPicPr>
            <a:picLocks noGrp="1"/>
          </p:cNvPicPr>
          <p:nvPr>
            <p:ph sz="quarter" idx="13"/>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6163" y="4780433"/>
            <a:ext cx="5943600" cy="681683"/>
          </a:xfrm>
          <a:prstGeom prst="rect">
            <a:avLst/>
          </a:prstGeom>
          <a:noFill/>
          <a:ln>
            <a:noFill/>
          </a:ln>
        </p:spPr>
      </p:pic>
    </p:spTree>
    <p:extLst>
      <p:ext uri="{BB962C8B-B14F-4D97-AF65-F5344CB8AC3E}">
        <p14:creationId xmlns:p14="http://schemas.microsoft.com/office/powerpoint/2010/main" val="651455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noProof="0" dirty="0"/>
              <a:t>Transceivers</a:t>
            </a:r>
          </a:p>
        </p:txBody>
      </p:sp>
      <p:sp>
        <p:nvSpPr>
          <p:cNvPr id="19459" name="Content Placeholder 3"/>
          <p:cNvSpPr>
            <a:spLocks noGrp="1"/>
          </p:cNvSpPr>
          <p:nvPr>
            <p:ph sz="half" idx="1"/>
          </p:nvPr>
        </p:nvSpPr>
        <p:spPr/>
        <p:txBody>
          <a:bodyPr>
            <a:normAutofit fontScale="70000" lnSpcReduction="20000"/>
          </a:bodyPr>
          <a:lstStyle/>
          <a:p>
            <a:r>
              <a:rPr lang="en-US" dirty="0"/>
              <a:t>Hot-pluggable transceivers for connecting different media types to enterprise switches</a:t>
            </a:r>
          </a:p>
          <a:p>
            <a:pPr lvl="1"/>
            <a:r>
              <a:rPr lang="en-US" dirty="0"/>
              <a:t>Gigabit Interface Converter (GBIC)</a:t>
            </a:r>
          </a:p>
          <a:p>
            <a:pPr lvl="1"/>
            <a:r>
              <a:rPr lang="en-US" dirty="0"/>
              <a:t>Small Form Factor Pluggable (SFP/mini-GBIC) and SFP+</a:t>
            </a:r>
          </a:p>
          <a:p>
            <a:pPr lvl="1"/>
            <a:r>
              <a:rPr lang="en-US" dirty="0"/>
              <a:t>XFP</a:t>
            </a:r>
          </a:p>
          <a:p>
            <a:pPr lvl="1"/>
            <a:r>
              <a:rPr lang="en-US" dirty="0"/>
              <a:t>BiDi (</a:t>
            </a:r>
            <a:r>
              <a:rPr lang="en-US" dirty="0" err="1"/>
              <a:t>BiDirectional</a:t>
            </a:r>
            <a:r>
              <a:rPr lang="en-US" dirty="0"/>
              <a:t>) SFP/SFP+</a:t>
            </a:r>
          </a:p>
          <a:p>
            <a:pPr lvl="1"/>
            <a:r>
              <a:rPr lang="en-US" dirty="0"/>
              <a:t>Quad SFP/SFP+</a:t>
            </a:r>
          </a:p>
          <a:p>
            <a:r>
              <a:rPr lang="en-US" dirty="0"/>
              <a:t>Troubleshooting transceiver mismatches</a:t>
            </a:r>
          </a:p>
          <a:p>
            <a:pPr marL="0" indent="0">
              <a:buNone/>
            </a:pPr>
            <a:endParaRPr lang="en-US" noProof="0" dirty="0"/>
          </a:p>
        </p:txBody>
      </p:sp>
      <p:sp>
        <p:nvSpPr>
          <p:cNvPr id="3" name="Footer Placeholder 2"/>
          <p:cNvSpPr>
            <a:spLocks noGrp="1"/>
          </p:cNvSpPr>
          <p:nvPr>
            <p:ph type="ftr" sz="quarter" idx="3"/>
          </p:nvPr>
        </p:nvSpPr>
        <p:spPr/>
        <p:txBody>
          <a:bodyPr/>
          <a:lstStyle/>
          <a:p>
            <a:r>
              <a:rPr lang="en-US"/>
              <a:t>5.2 Installing Cabled Networks</a:t>
            </a:r>
            <a:endParaRPr lang="en-US" dirty="0"/>
          </a:p>
        </p:txBody>
      </p:sp>
      <p:sp>
        <p:nvSpPr>
          <p:cNvPr id="4" name="Slide Number Placeholder 3"/>
          <p:cNvSpPr>
            <a:spLocks noGrp="1"/>
          </p:cNvSpPr>
          <p:nvPr>
            <p:ph type="sldNum" sz="quarter" idx="4"/>
          </p:nvPr>
        </p:nvSpPr>
        <p:spPr/>
        <p:txBody>
          <a:bodyPr/>
          <a:lstStyle/>
          <a:p>
            <a:r>
              <a:rPr lang="en-US" dirty="0"/>
              <a:t>416</a:t>
            </a:r>
          </a:p>
        </p:txBody>
      </p:sp>
      <p:pic>
        <p:nvPicPr>
          <p:cNvPr id="11" name="Content Placeholder 10" descr="Switch with hot-pluggable SFP fiber transceivers (Image by Zdenek Maly © 123rf.com)">
            <a:extLst>
              <a:ext uri="{FF2B5EF4-FFF2-40B4-BE49-F238E27FC236}">
                <a16:creationId xmlns:a16="http://schemas.microsoft.com/office/drawing/2014/main" id="{57D38913-22F0-4EDE-A683-12021DE44E8A}"/>
              </a:ext>
            </a:extLst>
          </p:cNvPr>
          <p:cNvPicPr>
            <a:picLocks noGrp="1"/>
          </p:cNvPicPr>
          <p:nvPr>
            <p:ph sz="half" idx="2"/>
          </p:nvPr>
        </p:nvPicPr>
        <p:blipFill>
          <a:blip r:embed="rId3"/>
          <a:stretch>
            <a:fillRect/>
          </a:stretch>
        </p:blipFill>
        <p:spPr bwMode="auto">
          <a:xfrm>
            <a:off x="6604635" y="2389949"/>
            <a:ext cx="4983480" cy="2627376"/>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04ED4661-C1B3-417D-808A-26BA30080D03}"/>
              </a:ext>
            </a:extLst>
          </p:cNvPr>
          <p:cNvSpPr txBox="1"/>
          <p:nvPr/>
        </p:nvSpPr>
        <p:spPr>
          <a:xfrm>
            <a:off x="9172133" y="2114995"/>
            <a:ext cx="2415982" cy="276999"/>
          </a:xfrm>
          <a:prstGeom prst="rect">
            <a:avLst/>
          </a:prstGeom>
          <a:noFill/>
        </p:spPr>
        <p:txBody>
          <a:bodyPr wrap="none" rtlCol="0">
            <a:spAutoFit/>
          </a:bodyPr>
          <a:lstStyle/>
          <a:p>
            <a:pPr algn="ctr"/>
            <a:r>
              <a:rPr lang="pl-PL" sz="1200" i="1" dirty="0">
                <a:solidFill>
                  <a:schemeClr val="accent4"/>
                </a:solidFill>
              </a:rPr>
              <a:t>Image by Zdenek Maly © 123rf.com</a:t>
            </a:r>
            <a:endParaRPr lang="en-US" sz="1200" i="1" dirty="0">
              <a:solidFill>
                <a:schemeClr val="accent4"/>
              </a:solidFill>
            </a:endParaRPr>
          </a:p>
        </p:txBody>
      </p:sp>
    </p:spTree>
    <p:extLst>
      <p:ext uri="{BB962C8B-B14F-4D97-AF65-F5344CB8AC3E}">
        <p14:creationId xmlns:p14="http://schemas.microsoft.com/office/powerpoint/2010/main" val="188429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noProof="0" dirty="0"/>
              <a:t>Media Converters</a:t>
            </a:r>
          </a:p>
        </p:txBody>
      </p:sp>
      <p:sp>
        <p:nvSpPr>
          <p:cNvPr id="7" name="Content Placeholder 6">
            <a:extLst>
              <a:ext uri="{FF2B5EF4-FFF2-40B4-BE49-F238E27FC236}">
                <a16:creationId xmlns:a16="http://schemas.microsoft.com/office/drawing/2014/main" id="{FD04F4BC-EC46-4165-AA89-3D2E99FCCA12}"/>
              </a:ext>
            </a:extLst>
          </p:cNvPr>
          <p:cNvSpPr>
            <a:spLocks noGrp="1"/>
          </p:cNvSpPr>
          <p:nvPr>
            <p:ph sz="half" idx="2"/>
          </p:nvPr>
        </p:nvSpPr>
        <p:spPr/>
        <p:txBody>
          <a:bodyPr>
            <a:normAutofit fontScale="70000" lnSpcReduction="20000"/>
          </a:bodyPr>
          <a:lstStyle/>
          <a:p>
            <a:r>
              <a:rPr lang="en-US" dirty="0"/>
              <a:t>Convert one media type to another</a:t>
            </a:r>
          </a:p>
          <a:p>
            <a:r>
              <a:rPr lang="en-US" dirty="0"/>
              <a:t>Standalone or rack-mountable units</a:t>
            </a:r>
          </a:p>
          <a:p>
            <a:r>
              <a:rPr lang="en-US" dirty="0"/>
              <a:t>Usually powered</a:t>
            </a:r>
          </a:p>
          <a:p>
            <a:pPr lvl="1"/>
            <a:r>
              <a:rPr lang="en-US" dirty="0"/>
              <a:t>Single Mode Fiber to Ethernet</a:t>
            </a:r>
          </a:p>
          <a:p>
            <a:pPr lvl="1"/>
            <a:r>
              <a:rPr lang="en-US" dirty="0"/>
              <a:t>Multimode Fiber to Ethernet</a:t>
            </a:r>
          </a:p>
          <a:p>
            <a:pPr lvl="1"/>
            <a:r>
              <a:rPr lang="en-US" dirty="0"/>
              <a:t>Fiber to Coaxial</a:t>
            </a:r>
          </a:p>
          <a:p>
            <a:r>
              <a:rPr lang="en-US" dirty="0"/>
              <a:t>Usually unpowered</a:t>
            </a:r>
          </a:p>
          <a:p>
            <a:pPr lvl="1"/>
            <a:r>
              <a:rPr lang="en-US" dirty="0"/>
              <a:t>Single Mode to Multimode Fiber</a:t>
            </a:r>
          </a:p>
        </p:txBody>
      </p:sp>
      <p:sp>
        <p:nvSpPr>
          <p:cNvPr id="3" name="Footer Placeholder 2"/>
          <p:cNvSpPr>
            <a:spLocks noGrp="1"/>
          </p:cNvSpPr>
          <p:nvPr>
            <p:ph type="ftr" sz="quarter" idx="3"/>
          </p:nvPr>
        </p:nvSpPr>
        <p:spPr/>
        <p:txBody>
          <a:bodyPr/>
          <a:lstStyle/>
          <a:p>
            <a:r>
              <a:rPr lang="en-US"/>
              <a:t>5.2 Installing Cabled Networks</a:t>
            </a:r>
            <a:endParaRPr lang="en-US" dirty="0"/>
          </a:p>
        </p:txBody>
      </p:sp>
      <p:sp>
        <p:nvSpPr>
          <p:cNvPr id="4" name="Slide Number Placeholder 3"/>
          <p:cNvSpPr>
            <a:spLocks noGrp="1"/>
          </p:cNvSpPr>
          <p:nvPr>
            <p:ph type="sldNum" sz="quarter" idx="4"/>
          </p:nvPr>
        </p:nvSpPr>
        <p:spPr/>
        <p:txBody>
          <a:bodyPr/>
          <a:lstStyle/>
          <a:p>
            <a:r>
              <a:rPr lang="en-US" dirty="0"/>
              <a:t>417</a:t>
            </a:r>
          </a:p>
        </p:txBody>
      </p:sp>
      <p:pic>
        <p:nvPicPr>
          <p:cNvPr id="11" name="Content Placeholder 10" descr="Single mode fiber to UTP media converter (Image by ironstealth © 123rf.com)">
            <a:extLst>
              <a:ext uri="{FF2B5EF4-FFF2-40B4-BE49-F238E27FC236}">
                <a16:creationId xmlns:a16="http://schemas.microsoft.com/office/drawing/2014/main" id="{39F3B408-C44B-48B5-82EA-F72374009B2D}"/>
              </a:ext>
            </a:extLst>
          </p:cNvPr>
          <p:cNvPicPr>
            <a:picLocks noGrp="1"/>
          </p:cNvPicPr>
          <p:nvPr>
            <p:ph sz="half" idx="1"/>
          </p:nvPr>
        </p:nvPicPr>
        <p:blipFill>
          <a:blip r:embed="rId3"/>
          <a:stretch>
            <a:fillRect/>
          </a:stretch>
        </p:blipFill>
        <p:spPr bwMode="auto">
          <a:xfrm>
            <a:off x="572135" y="2667317"/>
            <a:ext cx="4983480" cy="2072640"/>
          </a:xfrm>
          <a:prstGeom prst="rect">
            <a:avLst/>
          </a:prstGeom>
          <a:noFill/>
          <a:ln>
            <a:noFill/>
          </a:ln>
        </p:spPr>
      </p:pic>
      <p:sp>
        <p:nvSpPr>
          <p:cNvPr id="13" name="TextBox 12">
            <a:extLst>
              <a:ext uri="{FF2B5EF4-FFF2-40B4-BE49-F238E27FC236}">
                <a16:creationId xmlns:a16="http://schemas.microsoft.com/office/drawing/2014/main" id="{C496D41C-EC39-4651-9EE7-6A67EC21C374}"/>
              </a:ext>
            </a:extLst>
          </p:cNvPr>
          <p:cNvSpPr txBox="1"/>
          <p:nvPr/>
        </p:nvSpPr>
        <p:spPr>
          <a:xfrm>
            <a:off x="572135" y="4746370"/>
            <a:ext cx="2290562" cy="276999"/>
          </a:xfrm>
          <a:prstGeom prst="rect">
            <a:avLst/>
          </a:prstGeom>
          <a:noFill/>
        </p:spPr>
        <p:txBody>
          <a:bodyPr wrap="none" rtlCol="0">
            <a:spAutoFit/>
          </a:bodyPr>
          <a:lstStyle/>
          <a:p>
            <a:pPr algn="ctr"/>
            <a:r>
              <a:rPr lang="en-GB" sz="1200" i="1" dirty="0">
                <a:solidFill>
                  <a:schemeClr val="accent4"/>
                </a:solidFill>
              </a:rPr>
              <a:t>Image by </a:t>
            </a:r>
            <a:r>
              <a:rPr lang="en-GB" sz="1200" i="1" dirty="0" err="1">
                <a:solidFill>
                  <a:schemeClr val="accent4"/>
                </a:solidFill>
              </a:rPr>
              <a:t>ironstealth</a:t>
            </a:r>
            <a:r>
              <a:rPr lang="en-GB" sz="1200" i="1" dirty="0">
                <a:solidFill>
                  <a:schemeClr val="accent4"/>
                </a:solidFill>
              </a:rPr>
              <a:t> © 123rf.com</a:t>
            </a:r>
            <a:endParaRPr lang="en-US" sz="1200" i="1" dirty="0">
              <a:solidFill>
                <a:schemeClr val="accent4"/>
              </a:solidFill>
            </a:endParaRPr>
          </a:p>
        </p:txBody>
      </p:sp>
    </p:spTree>
    <p:extLst>
      <p:ext uri="{BB962C8B-B14F-4D97-AF65-F5344CB8AC3E}">
        <p14:creationId xmlns:p14="http://schemas.microsoft.com/office/powerpoint/2010/main" val="10227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2D89FA-D2EC-4185-A181-A731341D0C43}"/>
              </a:ext>
            </a:extLst>
          </p:cNvPr>
          <p:cNvSpPr>
            <a:spLocks noGrp="1"/>
          </p:cNvSpPr>
          <p:nvPr>
            <p:ph idx="1"/>
          </p:nvPr>
        </p:nvSpPr>
        <p:spPr/>
        <p:txBody>
          <a:bodyPr>
            <a:normAutofit fontScale="32500" lnSpcReduction="20000"/>
          </a:bodyPr>
          <a:lstStyle/>
          <a:p>
            <a:r>
              <a:rPr lang="en-US" dirty="0"/>
              <a:t>Twisted pair with RJ connectors is widely deployed on LANs and is defined by various performance categories. Screened (or shielded) twisted pair gives better noise immunity but is more costly and complex to install.</a:t>
            </a:r>
          </a:p>
          <a:p>
            <a:r>
              <a:rPr lang="en-US" dirty="0"/>
              <a:t>Devices used to install and test copper cable installations include termination tools, multimeters, toner and probe, TDR, cable certifiers, and protocol analyzers. Learn the symptoms and causes of common cabling issues.</a:t>
            </a:r>
          </a:p>
          <a:p>
            <a:r>
              <a:rPr lang="en-US" dirty="0"/>
              <a:t>Coax and serial cabling are no longer mainstream networking products but still have specific applications in some circumstances.</a:t>
            </a:r>
          </a:p>
          <a:p>
            <a:r>
              <a:rPr lang="en-US" dirty="0"/>
              <a:t>Fiber optic cabling supports higher bandwidths and distances but is more costly and complex to install. SMF grade cable is used for long-distance links while MMF is used for LANs. Various types of transceiver are used to interface high bandwidth cabling with switch and router ports.</a:t>
            </a:r>
          </a:p>
          <a:p>
            <a:r>
              <a:rPr lang="en-US"/>
              <a:t>Media converters work at layer 1 to connect different network media (fiber optic and copper wire for instance).</a:t>
            </a:r>
          </a:p>
        </p:txBody>
      </p:sp>
      <p:sp>
        <p:nvSpPr>
          <p:cNvPr id="2" name="Footer Placeholder 1"/>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3" name="Slide Number Placeholder 2"/>
          <p:cNvSpPr>
            <a:spLocks noGrp="1"/>
          </p:cNvSpPr>
          <p:nvPr>
            <p:ph type="sldNum" sz="quarter" idx="4"/>
          </p:nvPr>
        </p:nvSpPr>
        <p:spPr/>
        <p:txBody>
          <a:bodyPr/>
          <a:lstStyle/>
          <a:p>
            <a:r>
              <a:rPr lang="en-US" noProof="0" dirty="0"/>
              <a:t>418</a:t>
            </a:r>
          </a:p>
        </p:txBody>
      </p:sp>
    </p:spTree>
    <p:extLst>
      <p:ext uri="{BB962C8B-B14F-4D97-AF65-F5344CB8AC3E}">
        <p14:creationId xmlns:p14="http://schemas.microsoft.com/office/powerpoint/2010/main" val="304007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a:t>Twisted Pair Cable</a:t>
            </a:r>
            <a:endParaRPr lang="en-US" altLang="en-US" noProof="0" dirty="0"/>
          </a:p>
        </p:txBody>
      </p:sp>
      <p:sp>
        <p:nvSpPr>
          <p:cNvPr id="9219" name="Content Placeholder 3"/>
          <p:cNvSpPr>
            <a:spLocks noGrp="1"/>
          </p:cNvSpPr>
          <p:nvPr>
            <p:ph sz="half" idx="1"/>
          </p:nvPr>
        </p:nvSpPr>
        <p:spPr/>
        <p:txBody>
          <a:bodyPr>
            <a:normAutofit fontScale="85000" lnSpcReduction="20000"/>
          </a:bodyPr>
          <a:lstStyle/>
          <a:p>
            <a:r>
              <a:rPr lang="en-US" noProof="0" dirty="0"/>
              <a:t>Shielded Twisted Pair (STP)</a:t>
            </a:r>
          </a:p>
          <a:p>
            <a:pPr lvl="1"/>
            <a:r>
              <a:rPr lang="en-US" noProof="0" dirty="0"/>
              <a:t>Shielding (around each pair) and/or screening (around all pairs) reduces interference</a:t>
            </a:r>
          </a:p>
          <a:p>
            <a:pPr lvl="1"/>
            <a:r>
              <a:rPr lang="en-US" noProof="0" dirty="0"/>
              <a:t>“STP” was used in old Token Ring networks  but is also a generic term for any type of screening/shielding</a:t>
            </a:r>
          </a:p>
          <a:p>
            <a:pPr lvl="1"/>
            <a:r>
              <a:rPr lang="en-US" noProof="0" dirty="0"/>
              <a:t>Modern foil screened is ScTP or F/UTP or FTP</a:t>
            </a:r>
          </a:p>
          <a:p>
            <a:pPr lvl="1"/>
            <a:r>
              <a:rPr lang="en-US" noProof="0" dirty="0"/>
              <a:t>Modern screened and shielded cable is S/FTP</a:t>
            </a:r>
          </a:p>
        </p:txBody>
      </p:sp>
      <p:sp>
        <p:nvSpPr>
          <p:cNvPr id="4" name="Footer Placeholder 3">
            <a:extLst>
              <a:ext uri="{FF2B5EF4-FFF2-40B4-BE49-F238E27FC236}">
                <a16:creationId xmlns:a16="http://schemas.microsoft.com/office/drawing/2014/main" id="{DFAD339D-3D24-40A5-AD94-77E06F6F230B}"/>
              </a:ext>
            </a:extLst>
          </p:cNvPr>
          <p:cNvSpPr>
            <a:spLocks noGrp="1"/>
          </p:cNvSpPr>
          <p:nvPr>
            <p:ph type="ftr" sz="quarter" idx="3"/>
          </p:nvPr>
        </p:nvSpPr>
        <p:spPr/>
        <p:txBody>
          <a:bodyPr/>
          <a:lstStyle/>
          <a:p>
            <a:r>
              <a:rPr lang="en-US"/>
              <a:t>5.2 Installing Cabled Networks</a:t>
            </a:r>
            <a:endParaRPr lang="en-US" dirty="0"/>
          </a:p>
        </p:txBody>
      </p:sp>
      <p:sp>
        <p:nvSpPr>
          <p:cNvPr id="6" name="Slide Number Placeholder 5">
            <a:extLst>
              <a:ext uri="{FF2B5EF4-FFF2-40B4-BE49-F238E27FC236}">
                <a16:creationId xmlns:a16="http://schemas.microsoft.com/office/drawing/2014/main" id="{468CBB7E-51C5-4651-AFAF-9668D4B8D372}"/>
              </a:ext>
            </a:extLst>
          </p:cNvPr>
          <p:cNvSpPr>
            <a:spLocks noGrp="1"/>
          </p:cNvSpPr>
          <p:nvPr>
            <p:ph type="sldNum" sz="quarter" idx="4"/>
          </p:nvPr>
        </p:nvSpPr>
        <p:spPr/>
        <p:txBody>
          <a:bodyPr/>
          <a:lstStyle/>
          <a:p>
            <a:r>
              <a:rPr lang="en-US" dirty="0"/>
              <a:t>398</a:t>
            </a:r>
          </a:p>
        </p:txBody>
      </p:sp>
      <p:sp>
        <p:nvSpPr>
          <p:cNvPr id="5" name="TextBox 4">
            <a:extLst>
              <a:ext uri="{FF2B5EF4-FFF2-40B4-BE49-F238E27FC236}">
                <a16:creationId xmlns:a16="http://schemas.microsoft.com/office/drawing/2014/main" id="{79089D11-493C-4DEF-B25F-FFEDD9FAD553}"/>
              </a:ext>
            </a:extLst>
          </p:cNvPr>
          <p:cNvSpPr txBox="1"/>
          <p:nvPr/>
        </p:nvSpPr>
        <p:spPr>
          <a:xfrm>
            <a:off x="1132864" y="5799455"/>
            <a:ext cx="2638607" cy="276999"/>
          </a:xfrm>
          <a:prstGeom prst="rect">
            <a:avLst/>
          </a:prstGeom>
          <a:noFill/>
        </p:spPr>
        <p:txBody>
          <a:bodyPr wrap="none" rtlCol="0">
            <a:spAutoFit/>
          </a:bodyPr>
          <a:lstStyle/>
          <a:p>
            <a:pPr algn="ctr"/>
            <a:r>
              <a:rPr lang="en-US" sz="1200" i="1" dirty="0">
                <a:solidFill>
                  <a:schemeClr val="accent4"/>
                </a:solidFill>
              </a:rPr>
              <a:t>Image by </a:t>
            </a:r>
            <a:r>
              <a:rPr lang="en-US" sz="1200" i="1" dirty="0" err="1">
                <a:solidFill>
                  <a:schemeClr val="accent4"/>
                </a:solidFill>
              </a:rPr>
              <a:t>Thuansak</a:t>
            </a:r>
            <a:r>
              <a:rPr lang="en-US" sz="1200" i="1" dirty="0">
                <a:solidFill>
                  <a:schemeClr val="accent4"/>
                </a:solidFill>
              </a:rPr>
              <a:t> </a:t>
            </a:r>
            <a:r>
              <a:rPr lang="en-US" sz="1200" i="1" dirty="0" err="1">
                <a:solidFill>
                  <a:schemeClr val="accent4"/>
                </a:solidFill>
              </a:rPr>
              <a:t>Srilao</a:t>
            </a:r>
            <a:r>
              <a:rPr lang="en-US" sz="1200" i="1" dirty="0">
                <a:solidFill>
                  <a:schemeClr val="accent4"/>
                </a:solidFill>
              </a:rPr>
              <a:t>  © </a:t>
            </a:r>
            <a:r>
              <a:rPr lang="en-US" sz="1200" i="1" u="dotted" dirty="0">
                <a:solidFill>
                  <a:schemeClr val="accent4"/>
                </a:solidFill>
              </a:rPr>
              <a:t>123rf.com</a:t>
            </a:r>
            <a:endParaRPr lang="en-US" sz="1200" i="1" dirty="0">
              <a:solidFill>
                <a:schemeClr val="accent4"/>
              </a:solidFill>
            </a:endParaRPr>
          </a:p>
        </p:txBody>
      </p:sp>
      <p:sp>
        <p:nvSpPr>
          <p:cNvPr id="11" name="Content Placeholder 10">
            <a:extLst>
              <a:ext uri="{FF2B5EF4-FFF2-40B4-BE49-F238E27FC236}">
                <a16:creationId xmlns:a16="http://schemas.microsoft.com/office/drawing/2014/main" id="{2B750F45-2BE2-4B88-B2A2-6725862FFDA3}"/>
              </a:ext>
            </a:extLst>
          </p:cNvPr>
          <p:cNvSpPr>
            <a:spLocks noGrp="1"/>
          </p:cNvSpPr>
          <p:nvPr>
            <p:ph sz="quarter" idx="12"/>
          </p:nvPr>
        </p:nvSpPr>
        <p:spPr/>
        <p:txBody>
          <a:bodyPr>
            <a:normAutofit fontScale="77500" lnSpcReduction="20000"/>
          </a:bodyPr>
          <a:lstStyle/>
          <a:p>
            <a:r>
              <a:rPr lang="en-US" dirty="0"/>
              <a:t>Copper cable type where each pair of wires is twisted to reduce interference (crosstalk)</a:t>
            </a:r>
          </a:p>
          <a:p>
            <a:r>
              <a:rPr lang="en-US" dirty="0"/>
              <a:t>Unshielded Twisted Pair (UTP)</a:t>
            </a:r>
          </a:p>
        </p:txBody>
      </p:sp>
      <p:pic>
        <p:nvPicPr>
          <p:cNvPr id="14" name="Content Placeholder 8" descr="Twisted pair cable - each color-coded pair is twisted at a different rate to reduce interference (Image by Thuansak Srilao © 123rf.com)">
            <a:extLst>
              <a:ext uri="{FF2B5EF4-FFF2-40B4-BE49-F238E27FC236}">
                <a16:creationId xmlns:a16="http://schemas.microsoft.com/office/drawing/2014/main" id="{75A9F5A7-5C2A-42BE-BD52-2A00D3ECF3AD}"/>
              </a:ext>
            </a:extLst>
          </p:cNvPr>
          <p:cNvPicPr>
            <a:picLocks noGrp="1"/>
          </p:cNvPicPr>
          <p:nvPr>
            <p:ph sz="quarter" idx="13"/>
          </p:nvPr>
        </p:nvPicPr>
        <p:blipFill>
          <a:blip r:embed="rId3"/>
          <a:stretch>
            <a:fillRect/>
          </a:stretch>
        </p:blipFill>
        <p:spPr bwMode="auto">
          <a:xfrm>
            <a:off x="1258824" y="4427855"/>
            <a:ext cx="3608832" cy="1371600"/>
          </a:xfrm>
          <a:prstGeom prst="rect">
            <a:avLst/>
          </a:prstGeom>
          <a:noFill/>
          <a:ln w="9525">
            <a:noFill/>
            <a:miter lim="800000"/>
            <a:headEnd/>
            <a:tailEnd/>
          </a:ln>
        </p:spPr>
      </p:pic>
    </p:spTree>
    <p:extLst>
      <p:ext uri="{BB962C8B-B14F-4D97-AF65-F5344CB8AC3E}">
        <p14:creationId xmlns:p14="http://schemas.microsoft.com/office/powerpoint/2010/main" val="149825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noProof="0" dirty="0"/>
              <a:t>Copper Cable Standards</a:t>
            </a:r>
          </a:p>
        </p:txBody>
      </p:sp>
      <p:sp>
        <p:nvSpPr>
          <p:cNvPr id="2" name="Footer Placeholder 1"/>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399</a:t>
            </a:r>
          </a:p>
        </p:txBody>
      </p:sp>
      <p:pic>
        <p:nvPicPr>
          <p:cNvPr id="6" name="Content Placeholder 5">
            <a:extLst>
              <a:ext uri="{FF2B5EF4-FFF2-40B4-BE49-F238E27FC236}">
                <a16:creationId xmlns:a16="http://schemas.microsoft.com/office/drawing/2014/main" id="{A9B54DBE-2FE4-473D-AF26-0BDC89720D93}"/>
              </a:ext>
            </a:extLst>
          </p:cNvPr>
          <p:cNvPicPr>
            <a:picLocks noGrp="1" noChangeAspect="1"/>
          </p:cNvPicPr>
          <p:nvPr>
            <p:ph idx="1"/>
          </p:nvPr>
        </p:nvPicPr>
        <p:blipFill>
          <a:blip r:embed="rId3"/>
          <a:stretch>
            <a:fillRect/>
          </a:stretch>
        </p:blipFill>
        <p:spPr>
          <a:xfrm>
            <a:off x="1648523" y="1986217"/>
            <a:ext cx="8864791" cy="3434840"/>
          </a:xfrm>
          <a:prstGeom prst="rect">
            <a:avLst/>
          </a:prstGeom>
        </p:spPr>
      </p:pic>
    </p:spTree>
    <p:extLst>
      <p:ext uri="{BB962C8B-B14F-4D97-AF65-F5344CB8AC3E}">
        <p14:creationId xmlns:p14="http://schemas.microsoft.com/office/powerpoint/2010/main" val="331025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noProof="0"/>
              <a:t>Plenum space for heating and air conditioning</a:t>
            </a:r>
          </a:p>
          <a:p>
            <a:r>
              <a:rPr lang="en-US" noProof="0"/>
              <a:t>Special fire safety requirements for electrical cable laid in plenum spaces</a:t>
            </a:r>
          </a:p>
          <a:p>
            <a:r>
              <a:rPr lang="en-US" noProof="0"/>
              <a:t>Plenum-safe cable marked CMP or MMP</a:t>
            </a:r>
          </a:p>
          <a:p>
            <a:r>
              <a:rPr lang="en-US" noProof="0"/>
              <a:t>Non-plenum cable marked CMG/MMG or CM/MP</a:t>
            </a:r>
          </a:p>
          <a:p>
            <a:r>
              <a:rPr lang="en-US" noProof="0"/>
              <a:t>Riser cable (CMR/MPR) used in lift shafts etc</a:t>
            </a:r>
            <a:endParaRPr lang="en-US" noProof="0" dirty="0"/>
          </a:p>
        </p:txBody>
      </p:sp>
      <p:sp>
        <p:nvSpPr>
          <p:cNvPr id="2" name="Title 1"/>
          <p:cNvSpPr>
            <a:spLocks noGrp="1"/>
          </p:cNvSpPr>
          <p:nvPr>
            <p:ph type="title"/>
          </p:nvPr>
        </p:nvSpPr>
        <p:spPr/>
        <p:txBody>
          <a:bodyPr/>
          <a:lstStyle/>
          <a:p>
            <a:r>
              <a:rPr lang="en-US" noProof="0"/>
              <a:t>Plenum versus Non-plenum Cable</a:t>
            </a:r>
            <a:endParaRPr lang="en-US" noProof="0" dirty="0"/>
          </a:p>
        </p:txBody>
      </p:sp>
      <p:sp>
        <p:nvSpPr>
          <p:cNvPr id="4" name="Footer Placeholder 3"/>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5" name="Slide Number Placeholder 4"/>
          <p:cNvSpPr>
            <a:spLocks noGrp="1"/>
          </p:cNvSpPr>
          <p:nvPr>
            <p:ph type="sldNum" sz="quarter" idx="4"/>
          </p:nvPr>
        </p:nvSpPr>
        <p:spPr>
          <a:xfrm>
            <a:off x="11460163" y="6308725"/>
            <a:ext cx="731837" cy="549275"/>
          </a:xfrm>
        </p:spPr>
        <p:txBody>
          <a:bodyPr/>
          <a:lstStyle/>
          <a:p>
            <a:r>
              <a:rPr lang="en-US" dirty="0"/>
              <a:t>400</a:t>
            </a:r>
          </a:p>
        </p:txBody>
      </p:sp>
    </p:spTree>
    <p:extLst>
      <p:ext uri="{BB962C8B-B14F-4D97-AF65-F5344CB8AC3E}">
        <p14:creationId xmlns:p14="http://schemas.microsoft.com/office/powerpoint/2010/main" val="393914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a:t>Twisted Pair Connectors</a:t>
            </a:r>
            <a:endParaRPr lang="en-US" altLang="en-US" noProof="0" dirty="0"/>
          </a:p>
        </p:txBody>
      </p:sp>
      <p:sp>
        <p:nvSpPr>
          <p:cNvPr id="11268" name="Content Placeholder 1"/>
          <p:cNvSpPr>
            <a:spLocks noGrp="1"/>
          </p:cNvSpPr>
          <p:nvPr>
            <p:ph sz="half" idx="1"/>
          </p:nvPr>
        </p:nvSpPr>
        <p:spPr/>
        <p:txBody>
          <a:bodyPr>
            <a:normAutofit fontScale="92500" lnSpcReduction="10000"/>
          </a:bodyPr>
          <a:lstStyle/>
          <a:p>
            <a:r>
              <a:rPr lang="en-US" altLang="en-US" noProof="0" dirty="0"/>
              <a:t>Registered Jack (RJ) or </a:t>
            </a:r>
            <a:r>
              <a:rPr lang="en-US" altLang="en-US" noProof="0" dirty="0" err="1"/>
              <a:t>nPosition-nContact</a:t>
            </a:r>
            <a:r>
              <a:rPr lang="en-US" altLang="en-US" noProof="0" dirty="0"/>
              <a:t> (</a:t>
            </a:r>
            <a:r>
              <a:rPr lang="en-US" altLang="en-US" noProof="0" dirty="0" err="1"/>
              <a:t>nPnC</a:t>
            </a:r>
            <a:r>
              <a:rPr lang="en-US" altLang="en-US" noProof="0" dirty="0"/>
              <a:t>)</a:t>
            </a:r>
          </a:p>
          <a:p>
            <a:r>
              <a:rPr lang="en-US" altLang="en-US" noProof="0" dirty="0"/>
              <a:t>RJ-45 or 8P8C (Ethernet)</a:t>
            </a:r>
          </a:p>
          <a:p>
            <a:r>
              <a:rPr lang="en-US" altLang="en-US" dirty="0"/>
              <a:t>RJ-48C (ISDN/T1)</a:t>
            </a:r>
          </a:p>
          <a:p>
            <a:r>
              <a:rPr lang="en-US" altLang="en-US" noProof="0" dirty="0"/>
              <a:t>RJ-11 or 6P2C (Phone/Modem)</a:t>
            </a:r>
          </a:p>
        </p:txBody>
      </p:sp>
      <p:pic>
        <p:nvPicPr>
          <p:cNvPr id="9" name="Content Placeholder 8" descr="RJ-45 port and connector"/>
          <p:cNvPicPr>
            <a:picLocks noGrp="1"/>
          </p:cNvPicPr>
          <p:nvPr>
            <p:ph sz="quarter" idx="12"/>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1429" y="1353312"/>
            <a:ext cx="4704892" cy="1865376"/>
          </a:xfrm>
        </p:spPr>
      </p:pic>
      <p:pic>
        <p:nvPicPr>
          <p:cNvPr id="11" name="Content Placeholder 10" descr="RJ-11 port and connector"/>
          <p:cNvPicPr>
            <a:picLocks noGrp="1"/>
          </p:cNvPicPr>
          <p:nvPr>
            <p:ph sz="quarter" idx="13"/>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331795" y="4122166"/>
            <a:ext cx="3464160" cy="1998218"/>
          </a:xfrm>
        </p:spPr>
      </p:pic>
      <p:sp>
        <p:nvSpPr>
          <p:cNvPr id="2" name="Footer Placeholder 1"/>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401</a:t>
            </a:r>
          </a:p>
        </p:txBody>
      </p:sp>
    </p:spTree>
    <p:extLst>
      <p:ext uri="{BB962C8B-B14F-4D97-AF65-F5344CB8AC3E}">
        <p14:creationId xmlns:p14="http://schemas.microsoft.com/office/powerpoint/2010/main" val="217871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a:t>Copper Termination </a:t>
            </a:r>
            <a:r>
              <a:rPr lang="en-US" dirty="0"/>
              <a:t>Standards </a:t>
            </a:r>
            <a:endParaRPr lang="en-US" altLang="en-US" noProof="0" dirty="0"/>
          </a:p>
        </p:txBody>
      </p:sp>
      <p:sp>
        <p:nvSpPr>
          <p:cNvPr id="17411" name="Content Placeholder 8"/>
          <p:cNvSpPr>
            <a:spLocks noGrp="1"/>
          </p:cNvSpPr>
          <p:nvPr>
            <p:ph sz="half" idx="1"/>
          </p:nvPr>
        </p:nvSpPr>
        <p:spPr/>
        <p:txBody>
          <a:bodyPr/>
          <a:lstStyle/>
          <a:p>
            <a:r>
              <a:rPr lang="en-US" altLang="en-US" noProof="0" dirty="0"/>
              <a:t>Straight-through</a:t>
            </a:r>
          </a:p>
          <a:p>
            <a:pPr lvl="1"/>
            <a:r>
              <a:rPr lang="en-US" altLang="en-US" noProof="0" dirty="0"/>
              <a:t>T568A/T568B</a:t>
            </a:r>
          </a:p>
          <a:p>
            <a:r>
              <a:rPr lang="en-US" altLang="en-US" noProof="0" dirty="0"/>
              <a:t>Crossover</a:t>
            </a:r>
          </a:p>
          <a:p>
            <a:pPr lvl="1"/>
            <a:r>
              <a:rPr lang="en-US" altLang="en-US" dirty="0"/>
              <a:t>TX/RX reverse</a:t>
            </a:r>
          </a:p>
          <a:p>
            <a:pPr lvl="1"/>
            <a:r>
              <a:rPr lang="en-US" altLang="en-US" dirty="0"/>
              <a:t>Auto-MDI/MDI-X (Medium Dependent Interface)</a:t>
            </a:r>
            <a:endParaRPr lang="en-US" altLang="en-US" noProof="0" dirty="0"/>
          </a:p>
        </p:txBody>
      </p:sp>
      <p:pic>
        <p:nvPicPr>
          <p:cNvPr id="7" name="Picture 8" descr="wiringdiagram"/>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96038" y="1489075"/>
            <a:ext cx="5400675" cy="4429125"/>
          </a:xfrm>
        </p:spPr>
      </p:pic>
      <p:sp>
        <p:nvSpPr>
          <p:cNvPr id="2" name="Footer Placeholder 1"/>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402</a:t>
            </a:r>
          </a:p>
        </p:txBody>
      </p:sp>
      <p:sp>
        <p:nvSpPr>
          <p:cNvPr id="17414"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3800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noProof="0"/>
              <a:t>Wiring Tools and Techniques</a:t>
            </a:r>
            <a:endParaRPr lang="en-US" altLang="en-US" noProof="0" dirty="0"/>
          </a:p>
        </p:txBody>
      </p:sp>
      <p:pic>
        <p:nvPicPr>
          <p:cNvPr id="5" name="Content Placeholder 4"/>
          <p:cNvPicPr>
            <a:picLocks noGrp="1" noChangeAspect="1"/>
          </p:cNvPicPr>
          <p:nvPr>
            <p:ph sz="half" idx="1"/>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9211" y="2194877"/>
            <a:ext cx="4529328" cy="3017520"/>
          </a:xfrm>
        </p:spPr>
      </p:pic>
      <p:sp>
        <p:nvSpPr>
          <p:cNvPr id="4" name="Content Placeholder 3"/>
          <p:cNvSpPr>
            <a:spLocks noGrp="1"/>
          </p:cNvSpPr>
          <p:nvPr>
            <p:ph sz="half" idx="2"/>
          </p:nvPr>
        </p:nvSpPr>
        <p:spPr/>
        <p:txBody>
          <a:bodyPr>
            <a:normAutofit fontScale="70000" lnSpcReduction="20000"/>
          </a:bodyPr>
          <a:lstStyle/>
          <a:p>
            <a:r>
              <a:rPr lang="en-US" altLang="en-US" dirty="0"/>
              <a:t>Pulling cable</a:t>
            </a:r>
          </a:p>
          <a:p>
            <a:r>
              <a:rPr lang="en-US" altLang="en-US" dirty="0"/>
              <a:t>Fixed (permanent) cable versus patch cords</a:t>
            </a:r>
          </a:p>
          <a:p>
            <a:r>
              <a:rPr lang="en-US" dirty="0"/>
              <a:t>Wire stripping/cutting </a:t>
            </a:r>
          </a:p>
          <a:p>
            <a:pPr lvl="0"/>
            <a:r>
              <a:rPr lang="en-US" altLang="en-US" dirty="0"/>
              <a:t>Termination Tools</a:t>
            </a:r>
          </a:p>
          <a:p>
            <a:pPr lvl="1"/>
            <a:r>
              <a:rPr lang="en-US" dirty="0"/>
              <a:t>Punch-down </a:t>
            </a:r>
          </a:p>
          <a:p>
            <a:pPr lvl="2"/>
            <a:r>
              <a:rPr lang="en-US" dirty="0"/>
              <a:t>Terminate cable to Insulation Displacement Connector (IDC)</a:t>
            </a:r>
          </a:p>
          <a:p>
            <a:pPr lvl="2"/>
            <a:r>
              <a:rPr lang="en-US" dirty="0"/>
              <a:t>Formats (66, 110, Krone)</a:t>
            </a:r>
          </a:p>
          <a:p>
            <a:pPr lvl="1"/>
            <a:r>
              <a:rPr lang="en-US" dirty="0"/>
              <a:t>Cable crimpers </a:t>
            </a:r>
          </a:p>
          <a:p>
            <a:pPr lvl="2"/>
            <a:r>
              <a:rPr lang="en-US" dirty="0"/>
              <a:t>Attach jack (e.g. RJ-45) to patch cord</a:t>
            </a:r>
          </a:p>
          <a:p>
            <a:pPr lvl="2"/>
            <a:r>
              <a:rPr lang="en-US" dirty="0"/>
              <a:t>Avoid excessive untwisting</a:t>
            </a:r>
          </a:p>
        </p:txBody>
      </p:sp>
      <p:sp>
        <p:nvSpPr>
          <p:cNvPr id="2" name="Footer Placeholder 1"/>
          <p:cNvSpPr>
            <a:spLocks noGrp="1"/>
          </p:cNvSpPr>
          <p:nvPr>
            <p:ph type="ftr" sz="quarter" idx="3"/>
          </p:nvPr>
        </p:nvSpPr>
        <p:spPr>
          <a:xfrm>
            <a:off x="0" y="6537325"/>
            <a:ext cx="12192000" cy="320675"/>
          </a:xfrm>
        </p:spPr>
        <p:txBody>
          <a:bodyPr/>
          <a:lstStyle/>
          <a:p>
            <a:r>
              <a:rPr lang="en-US"/>
              <a:t>5.2 Installing Cabled Networks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404</a:t>
            </a:r>
          </a:p>
        </p:txBody>
      </p:sp>
      <p:sp>
        <p:nvSpPr>
          <p:cNvPr id="7" name="TextBox 6">
            <a:extLst>
              <a:ext uri="{FF2B5EF4-FFF2-40B4-BE49-F238E27FC236}">
                <a16:creationId xmlns:a16="http://schemas.microsoft.com/office/drawing/2014/main" id="{8F4D4252-A367-4E02-96DF-6F57F6C2512C}"/>
              </a:ext>
            </a:extLst>
          </p:cNvPr>
          <p:cNvSpPr txBox="1"/>
          <p:nvPr/>
        </p:nvSpPr>
        <p:spPr>
          <a:xfrm>
            <a:off x="637789" y="5212397"/>
            <a:ext cx="2961452" cy="276999"/>
          </a:xfrm>
          <a:prstGeom prst="rect">
            <a:avLst/>
          </a:prstGeom>
          <a:noFill/>
        </p:spPr>
        <p:txBody>
          <a:bodyPr wrap="none" rtlCol="0">
            <a:spAutoFit/>
          </a:bodyPr>
          <a:lstStyle/>
          <a:p>
            <a:pPr algn="ctr"/>
            <a:r>
              <a:rPr lang="en-US" sz="1200" i="1" dirty="0">
                <a:solidFill>
                  <a:schemeClr val="accent4"/>
                </a:solidFill>
              </a:rPr>
              <a:t>Image by Georgios </a:t>
            </a:r>
            <a:r>
              <a:rPr lang="en-US" sz="1200" i="1" dirty="0" err="1">
                <a:solidFill>
                  <a:schemeClr val="accent4"/>
                </a:solidFill>
              </a:rPr>
              <a:t>Alexandris</a:t>
            </a:r>
            <a:r>
              <a:rPr lang="en-US" sz="1200" i="1" dirty="0">
                <a:solidFill>
                  <a:schemeClr val="accent4"/>
                </a:solidFill>
              </a:rPr>
              <a:t>  © </a:t>
            </a:r>
            <a:r>
              <a:rPr lang="en-US" sz="1200" i="1" u="dotted" dirty="0">
                <a:solidFill>
                  <a:schemeClr val="accent4"/>
                </a:solidFill>
              </a:rPr>
              <a:t>fotolia.com</a:t>
            </a:r>
            <a:endParaRPr lang="en-US" sz="1200" i="1" dirty="0">
              <a:solidFill>
                <a:schemeClr val="accent4"/>
              </a:solidFill>
            </a:endParaRPr>
          </a:p>
        </p:txBody>
      </p:sp>
    </p:spTree>
    <p:extLst>
      <p:ext uri="{BB962C8B-B14F-4D97-AF65-F5344CB8AC3E}">
        <p14:creationId xmlns:p14="http://schemas.microsoft.com/office/powerpoint/2010/main" val="297120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r>
              <a:rPr lang="en-US" noProof="0" dirty="0"/>
              <a:t>Loopback adapter</a:t>
            </a:r>
          </a:p>
          <a:p>
            <a:r>
              <a:rPr lang="en-US" noProof="0" dirty="0"/>
              <a:t>Multimeter/wire map tester</a:t>
            </a:r>
          </a:p>
          <a:p>
            <a:pPr lvl="1"/>
            <a:r>
              <a:rPr lang="en-US" noProof="0" dirty="0"/>
              <a:t>Continuity</a:t>
            </a:r>
          </a:p>
          <a:p>
            <a:pPr lvl="1"/>
            <a:r>
              <a:rPr lang="en-US" noProof="0" dirty="0"/>
              <a:t>Shorts</a:t>
            </a:r>
          </a:p>
          <a:p>
            <a:pPr lvl="1"/>
            <a:r>
              <a:rPr lang="en-US" noProof="0" dirty="0"/>
              <a:t>Incorrect termination</a:t>
            </a:r>
          </a:p>
          <a:p>
            <a:pPr lvl="2"/>
            <a:r>
              <a:rPr lang="en-US" dirty="0"/>
              <a:t>Reversed pair</a:t>
            </a:r>
          </a:p>
          <a:p>
            <a:pPr lvl="2"/>
            <a:r>
              <a:rPr lang="en-US" noProof="0" dirty="0"/>
              <a:t>Crossed pair</a:t>
            </a:r>
          </a:p>
          <a:p>
            <a:pPr lvl="1"/>
            <a:r>
              <a:rPr lang="en-US" dirty="0"/>
              <a:t>Split pair</a:t>
            </a:r>
            <a:endParaRPr lang="en-US" noProof="0" dirty="0"/>
          </a:p>
          <a:p>
            <a:endParaRPr lang="en-US" noProof="0" dirty="0"/>
          </a:p>
        </p:txBody>
      </p:sp>
      <p:sp>
        <p:nvSpPr>
          <p:cNvPr id="19458" name="Title 1"/>
          <p:cNvSpPr>
            <a:spLocks noGrp="1"/>
          </p:cNvSpPr>
          <p:nvPr>
            <p:ph type="title"/>
          </p:nvPr>
        </p:nvSpPr>
        <p:spPr/>
        <p:txBody>
          <a:bodyPr/>
          <a:lstStyle/>
          <a:p>
            <a:r>
              <a:rPr lang="en-US" altLang="en-US" noProof="0"/>
              <a:t>Cable Testing Tools (1)</a:t>
            </a:r>
            <a:endParaRPr lang="en-US" altLang="en-US" noProof="0" dirty="0"/>
          </a:p>
        </p:txBody>
      </p:sp>
      <p:sp>
        <p:nvSpPr>
          <p:cNvPr id="2" name="Footer Placeholder 1"/>
          <p:cNvSpPr>
            <a:spLocks noGrp="1"/>
          </p:cNvSpPr>
          <p:nvPr>
            <p:ph type="ftr" sz="quarter" idx="3"/>
          </p:nvPr>
        </p:nvSpPr>
        <p:spPr/>
        <p:txBody>
          <a:bodyPr/>
          <a:lstStyle/>
          <a:p>
            <a:r>
              <a:rPr lang="en-US"/>
              <a:t>5.2 Installing Cabled Networks</a:t>
            </a:r>
            <a:endParaRPr lang="en-US" dirty="0"/>
          </a:p>
        </p:txBody>
      </p:sp>
      <p:sp>
        <p:nvSpPr>
          <p:cNvPr id="3" name="Slide Number Placeholder 2"/>
          <p:cNvSpPr>
            <a:spLocks noGrp="1"/>
          </p:cNvSpPr>
          <p:nvPr>
            <p:ph type="sldNum" sz="quarter" idx="4"/>
          </p:nvPr>
        </p:nvSpPr>
        <p:spPr/>
        <p:txBody>
          <a:bodyPr/>
          <a:lstStyle/>
          <a:p>
            <a:r>
              <a:rPr lang="en-US" dirty="0"/>
              <a:t>405</a:t>
            </a:r>
          </a:p>
        </p:txBody>
      </p:sp>
      <p:sp>
        <p:nvSpPr>
          <p:cNvPr id="19461"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9462"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57388511"/>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59</TotalTime>
  <Words>1603</Words>
  <Application>Microsoft Office PowerPoint</Application>
  <PresentationFormat>Widescreen</PresentationFormat>
  <Paragraphs>229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Twisted Pair Cable</vt:lpstr>
      <vt:lpstr>Copper Cable Standards</vt:lpstr>
      <vt:lpstr>Plenum versus Non-plenum Cable</vt:lpstr>
      <vt:lpstr>Twisted Pair Connectors</vt:lpstr>
      <vt:lpstr>Copper Termination Standards </vt:lpstr>
      <vt:lpstr>Wiring Tools and Techniques</vt:lpstr>
      <vt:lpstr>Cable Testing Tools (1)</vt:lpstr>
      <vt:lpstr>Cable Testing Tools (2)</vt:lpstr>
      <vt:lpstr>Troubleshooting Wired Connectivity</vt:lpstr>
      <vt:lpstr>Troubleshooting Distance Limitations</vt:lpstr>
      <vt:lpstr>Troubleshooting Interference</vt:lpstr>
      <vt:lpstr>Coaxial Cable and Connectors</vt:lpstr>
      <vt:lpstr>Serial Cable and Connectors</vt:lpstr>
      <vt:lpstr>Fiber Optic Cable</vt:lpstr>
      <vt:lpstr>Categories of Fiber Cable</vt:lpstr>
      <vt:lpstr>Installation and Testing</vt:lpstr>
      <vt:lpstr>Fiber Optic Connectors</vt:lpstr>
      <vt:lpstr>Fiber Patch Cords</vt:lpstr>
      <vt:lpstr>Transceivers</vt:lpstr>
      <vt:lpstr>Media Converters</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 Installing Cabled Networks</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26</cp:revision>
  <dcterms:created xsi:type="dcterms:W3CDTF">2018-02-13T03:15:33Z</dcterms:created>
  <dcterms:modified xsi:type="dcterms:W3CDTF">2018-05-25T23:51:09Z</dcterms:modified>
  <cp:category>© 2018 gtslearning</cp:category>
</cp:coreProperties>
</file>