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8"/>
  </p:notesMasterIdLst>
  <p:handoutMasterIdLst>
    <p:handoutMasterId r:id="rId19"/>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5608" autoAdjust="0"/>
  </p:normalViewPr>
  <p:slideViewPr>
    <p:cSldViewPr snapToGrid="0">
      <p:cViewPr varScale="1">
        <p:scale>
          <a:sx n="84" d="100"/>
          <a:sy n="84" d="100"/>
        </p:scale>
        <p:origin x="658" y="8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45A644-E3A1-4CDD-B3A0-082CCD0875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8BE438-4964-4147-81C6-F588B0D7F54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709502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12A86355-6266-48CC-998B-CFEFADA3AF1D}"/>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B3DB185B-1BED-452E-A70E-4B4873407ED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303952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5F80418B-BBE1-41E1-B4C3-E599E761F2EF}"/>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9118173D-0C6A-436D-BCC3-7E1D25CE50A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474915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693EAB7-0883-4BC9-A901-C0F05C004AD0}"/>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E8168F16-BEFF-46DD-BC52-480B37A91BD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993905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F2BA7C-181E-4B23-803D-2E47AE1467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E7A081-C7F3-4896-AB70-D2547874FE2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81614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25D8D2-F801-4BDD-A21E-CDC99C7966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5E9ED1-39A7-4430-8D2E-19273DC0C5B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303312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2CCF58C-7CD6-4A0E-9E0E-9D4D1C7D9D7C}"/>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F8F05693-D75E-4BE9-9AE0-FEF24E6FE64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543081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Notes Placeholder 2"/>
          <p:cNvSpPr>
            <a:spLocks noGrp="1"/>
          </p:cNvSpPr>
          <p:nvPr>
            <p:ph type="body" idx="1"/>
          </p:nvPr>
        </p:nvSpPr>
        <p:spPr/>
        <p:txBody>
          <a:bodyPr/>
          <a:lstStyle/>
          <a:p>
            <a:pPr lvl="1"/>
            <a:r>
              <a:rPr lang="en-GB" b="0" dirty="0"/>
              <a:t>What is the difference between policy and best practice? </a:t>
            </a:r>
            <a:r>
              <a:rPr lang="en-GB" dirty="0"/>
              <a:t>Policy establishes definite rules while best practice is "fuzzier" and might be demonstrated through examples or scenarios rather than explicit rules.</a:t>
            </a:r>
            <a:endParaRPr lang="en-US" b="0" dirty="0"/>
          </a:p>
          <a:p>
            <a:pPr lvl="1"/>
            <a:r>
              <a:rPr lang="en-GB" b="0" dirty="0"/>
              <a:t>What are the main elements of fire safety procedures? </a:t>
            </a:r>
            <a:r>
              <a:rPr lang="en-GB" dirty="0"/>
              <a:t>Fire/smoke detection and alarms plus safe escape routes from the building and emergency drills/procedures.</a:t>
            </a:r>
            <a:endParaRPr lang="en-US" b="0" dirty="0"/>
          </a:p>
          <a:p>
            <a:pPr lvl="1"/>
            <a:r>
              <a:rPr lang="en-GB" b="0" dirty="0"/>
              <a:t>True or false? An ESD wrist strap is designed to provide a personal ground to protect a technician from electrocution when working on energized electrical devices. </a:t>
            </a:r>
            <a:r>
              <a:rPr lang="en-GB" dirty="0"/>
              <a:t>False - a safety or utility ground is a pathway for electricity to flow in the event of a short so that it is less likely to electrocute someone touching a "live" bit of metal but the technician should NEVER be part of this grounding path. An ESD (ElectroStatic Discharge) ground equalizes the electrical potential between surfaces to reduce the chance of damage to components. Such wrist straps should have working resistors to prevent any dangerous amount of current from flowing through them but they are not safety devices.</a:t>
            </a:r>
            <a:endParaRPr lang="en-US" b="0" dirty="0"/>
          </a:p>
          <a:p>
            <a:pPr lvl="1"/>
            <a:r>
              <a:rPr lang="en-GB" b="0" dirty="0"/>
              <a:t>How is the person who first receives notification of a potential security incident designated? </a:t>
            </a:r>
            <a:r>
              <a:rPr lang="en-GB" dirty="0"/>
              <a:t>First Responder.</a:t>
            </a:r>
            <a:endParaRPr lang="en-US" b="0" dirty="0"/>
          </a:p>
          <a:p>
            <a:pPr lvl="1"/>
            <a:r>
              <a:rPr lang="en-GB" b="0" dirty="0"/>
              <a:t>How does the principle of least privilege apply to privileged users? </a:t>
            </a:r>
            <a:r>
              <a:rPr lang="en-GB" dirty="0"/>
              <a:t>Privileges can be allocated by role/domain rather than creating all-powerful "superusers". Holders should only logon to privileged accounts to perform specific tasks. The accounts should be subject to auditing and oversight.</a:t>
            </a:r>
            <a:endParaRPr lang="en-US" b="0" dirty="0"/>
          </a:p>
          <a:p>
            <a:pPr lvl="1"/>
            <a:r>
              <a:rPr lang="en-GB" b="0" dirty="0"/>
              <a:t>True or false? DLP technology can assist with managing PII. </a:t>
            </a:r>
            <a:r>
              <a:rPr lang="en-GB" dirty="0"/>
              <a:t>True - Data Loss Prevention (DLP) software can be configured to identify Personally Identifiable Information (PII) strings or fields and prevent transfer of such data by unauthorized mechanisms or formats.</a:t>
            </a:r>
            <a:endParaRPr lang="en-US" b="0" dirty="0"/>
          </a:p>
          <a:p>
            <a:pPr lvl="1"/>
            <a:r>
              <a:rPr lang="en-GB" b="0" dirty="0"/>
              <a:t>What technology provides data security assurance during the asset disposal phase of system lifecycle? </a:t>
            </a:r>
            <a:r>
              <a:rPr lang="en-GB" dirty="0"/>
              <a:t>Hard drive/media sanitation, such as encryption or disk overwriting.</a:t>
            </a:r>
            <a:endParaRPr lang="en-US" b="0" dirty="0"/>
          </a:p>
          <a:p>
            <a:pPr lvl="1"/>
            <a:r>
              <a:rPr lang="en-GB" b="0" dirty="0"/>
              <a:t>What are the main elements of password policy? </a:t>
            </a:r>
            <a:r>
              <a:rPr lang="en-GB" dirty="0"/>
              <a:t>Ensuring strong password selection and preventing sharing of passwords. You might also mention password aging/changing passwords regularly.</a:t>
            </a:r>
            <a:endParaRPr lang="en-US" b="0" dirty="0"/>
          </a:p>
          <a:p>
            <a:pPr lvl="1"/>
            <a:r>
              <a:rPr lang="en-GB" b="0" dirty="0"/>
              <a:t>What configuration request would be implemented by IT services during employee onboarding? </a:t>
            </a:r>
            <a:r>
              <a:rPr lang="en-GB" dirty="0"/>
              <a:t>Account creation, issuance of user credentials, and allocation of permissions/roles.</a:t>
            </a:r>
            <a:endParaRPr lang="en-US" b="0" dirty="0"/>
          </a:p>
          <a:p>
            <a:pPr lvl="1"/>
            <a:r>
              <a:rPr lang="en-GB" b="0" dirty="0"/>
              <a:t>What type of policy governs use of a VPN? </a:t>
            </a:r>
            <a:r>
              <a:rPr lang="en-GB" dirty="0"/>
              <a:t>Remote access policy.</a:t>
            </a:r>
            <a:endParaRPr lang="en-US" b="0" dirty="0"/>
          </a:p>
        </p:txBody>
      </p:sp>
      <p:sp>
        <p:nvSpPr>
          <p:cNvPr id="4" name="Slide Image Placeholder 3">
            <a:extLst>
              <a:ext uri="{FF2B5EF4-FFF2-40B4-BE49-F238E27FC236}">
                <a16:creationId xmlns:a16="http://schemas.microsoft.com/office/drawing/2014/main" id="{2CB7054A-980C-4859-96A6-2ABDC7E0C567}"/>
              </a:ext>
            </a:extLst>
          </p:cNvPr>
          <p:cNvSpPr>
            <a:spLocks noGrp="1" noRot="1" noChangeAspect="1"/>
          </p:cNvSpPr>
          <p:nvPr>
            <p:ph type="sldImg"/>
          </p:nvPr>
        </p:nvSpPr>
        <p:spPr/>
      </p:sp>
    </p:spTree>
    <p:extLst>
      <p:ext uri="{BB962C8B-B14F-4D97-AF65-F5344CB8AC3E}">
        <p14:creationId xmlns:p14="http://schemas.microsoft.com/office/powerpoint/2010/main" val="203272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dirty="0"/>
          </a:p>
        </p:txBody>
      </p:sp>
      <p:sp>
        <p:nvSpPr>
          <p:cNvPr id="4" name="Slide Image Placeholder 3">
            <a:extLst>
              <a:ext uri="{FF2B5EF4-FFF2-40B4-BE49-F238E27FC236}">
                <a16:creationId xmlns:a16="http://schemas.microsoft.com/office/drawing/2014/main" id="{97661ED8-3337-4209-8766-E1A9B1CF19CE}"/>
              </a:ext>
            </a:extLst>
          </p:cNvPr>
          <p:cNvSpPr>
            <a:spLocks noGrp="1" noRot="1" noChangeAspect="1"/>
          </p:cNvSpPr>
          <p:nvPr>
            <p:ph type="sldImg"/>
          </p:nvPr>
        </p:nvSpPr>
        <p:spPr/>
      </p:sp>
    </p:spTree>
    <p:extLst>
      <p:ext uri="{BB962C8B-B14F-4D97-AF65-F5344CB8AC3E}">
        <p14:creationId xmlns:p14="http://schemas.microsoft.com/office/powerpoint/2010/main" val="1970097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5BB891-0A36-46FE-8349-78E1A04F81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58F7C8-1067-4AB3-9894-DEAE464BD17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597689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05F0FD-F4A5-492E-B408-966F188348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46CABA-BF25-4BDE-B8AE-249D6EA4D24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69922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A1B6FE-38D0-45D2-8D9A-0CC99EDF35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C0BC69-6DF3-4369-AE80-586A779059D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05415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F1D2F6-9B6A-4464-9DA4-5EAA54F140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2D405C-302D-4475-A2E4-718D37179F1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45842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9AE7D60F-225C-40EB-999D-567B73E91D7A}"/>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510B3CA6-B663-41B8-8490-35AA51DC003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27788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0658C0C-2D30-4E8E-B1DE-06DD39AC6B63}"/>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7E96FD4C-9504-4172-9D56-61354507CDE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22948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31F442A9-7C64-4B6C-B35B-BDFF94DB1972}"/>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7597A0DA-77DF-43B6-853A-DB367F273A5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17689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1.5 Policies and Best Practices</a:t>
            </a:r>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1.5 Policies and Best Practices</a:t>
            </a:r>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1.5 Policies and Best Practices</a:t>
            </a:r>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1.5 Policies and Best Practices</a:t>
            </a:r>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1.5 Policies and Best Practices</a:t>
            </a:r>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1.5 Policies and Best Practices</a:t>
            </a:r>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1.5 Policies and Best Practices</a:t>
            </a:r>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1.5 Policies and Best Practices</a:t>
            </a:r>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1.5 Policies and Best Practices</a:t>
            </a:r>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1.5 Policies and Best Practices</a:t>
            </a:r>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1.5 Policies and Best Practices</a:t>
            </a:r>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1.5 Policies and Best Practices</a:t>
            </a:r>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1.5 Policies and Best Practices</a:t>
            </a:r>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1.5 Policies and Best Practices</a:t>
            </a:r>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1.5 Policies and Best Practices</a:t>
            </a:r>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89" r:id="rId14"/>
    <p:sldLayoutId id="2147483690" r:id="rId15"/>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US" altLang="en-US" noProof="0" dirty="0"/>
              <a:t>1.5 Policies and Best Practices</a:t>
            </a:r>
          </a:p>
        </p:txBody>
      </p:sp>
      <p:sp>
        <p:nvSpPr>
          <p:cNvPr id="8194" name="Rectangle 2"/>
          <p:cNvSpPr>
            <a:spLocks noGrp="1" noChangeArrowheads="1"/>
          </p:cNvSpPr>
          <p:nvPr>
            <p:ph type="title"/>
          </p:nvPr>
        </p:nvSpPr>
        <p:spPr/>
        <p:txBody>
          <a:bodyPr/>
          <a:lstStyle/>
          <a:p>
            <a:r>
              <a:rPr lang="en-US" altLang="en-US" noProof="0" dirty="0"/>
              <a:t>CompTIA Network+ Certification</a:t>
            </a:r>
          </a:p>
        </p:txBody>
      </p:sp>
    </p:spTree>
    <p:extLst>
      <p:ext uri="{BB962C8B-B14F-4D97-AF65-F5344CB8AC3E}">
        <p14:creationId xmlns:p14="http://schemas.microsoft.com/office/powerpoint/2010/main" val="595987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A521D0-51FB-4CED-8CEF-0D2FDEDDB19C}"/>
              </a:ext>
            </a:extLst>
          </p:cNvPr>
          <p:cNvSpPr>
            <a:spLocks noGrp="1"/>
          </p:cNvSpPr>
          <p:nvPr>
            <p:ph type="title"/>
          </p:nvPr>
        </p:nvSpPr>
        <p:spPr/>
        <p:txBody>
          <a:bodyPr/>
          <a:lstStyle/>
          <a:p>
            <a:r>
              <a:rPr lang="en-US"/>
              <a:t>Licensing Restrictions</a:t>
            </a:r>
            <a:endParaRPr lang="en-US" dirty="0"/>
          </a:p>
        </p:txBody>
      </p:sp>
      <p:sp>
        <p:nvSpPr>
          <p:cNvPr id="6" name="Content Placeholder 5">
            <a:extLst>
              <a:ext uri="{FF2B5EF4-FFF2-40B4-BE49-F238E27FC236}">
                <a16:creationId xmlns:a16="http://schemas.microsoft.com/office/drawing/2014/main" id="{2AB5E9E4-EBC0-46FF-B3B1-09B25B2D3596}"/>
              </a:ext>
            </a:extLst>
          </p:cNvPr>
          <p:cNvSpPr>
            <a:spLocks noGrp="1"/>
          </p:cNvSpPr>
          <p:nvPr>
            <p:ph sz="half" idx="2"/>
          </p:nvPr>
        </p:nvSpPr>
        <p:spPr/>
        <p:txBody>
          <a:bodyPr>
            <a:normAutofit fontScale="85000" lnSpcReduction="20000"/>
          </a:bodyPr>
          <a:lstStyle/>
          <a:p>
            <a:r>
              <a:rPr lang="en-US" dirty="0"/>
              <a:t>Software license management and usage auditing</a:t>
            </a:r>
          </a:p>
          <a:p>
            <a:pPr lvl="1"/>
            <a:r>
              <a:rPr lang="en-US" dirty="0"/>
              <a:t>Identifying unlicensed and unauthorized software </a:t>
            </a:r>
          </a:p>
          <a:p>
            <a:pPr lvl="1"/>
            <a:r>
              <a:rPr lang="en-US" dirty="0"/>
              <a:t>Identifying per-seat or per-user compliance </a:t>
            </a:r>
          </a:p>
          <a:p>
            <a:pPr lvl="1"/>
            <a:r>
              <a:rPr lang="en-US" dirty="0"/>
              <a:t>Preparing for vendor audits </a:t>
            </a:r>
          </a:p>
          <a:p>
            <a:pPr lvl="1"/>
            <a:r>
              <a:rPr lang="en-US" dirty="0"/>
              <a:t>Ensuring compliance with the terms of open source licensing</a:t>
            </a:r>
          </a:p>
          <a:p>
            <a:endParaRPr lang="en-US" dirty="0"/>
          </a:p>
        </p:txBody>
      </p:sp>
      <p:sp>
        <p:nvSpPr>
          <p:cNvPr id="4" name="Footer Placeholder 3">
            <a:extLst>
              <a:ext uri="{FF2B5EF4-FFF2-40B4-BE49-F238E27FC236}">
                <a16:creationId xmlns:a16="http://schemas.microsoft.com/office/drawing/2014/main" id="{9D151F9F-C335-49C8-8A6F-C55A479D8670}"/>
              </a:ext>
            </a:extLst>
          </p:cNvPr>
          <p:cNvSpPr>
            <a:spLocks noGrp="1"/>
          </p:cNvSpPr>
          <p:nvPr>
            <p:ph type="ftr" sz="quarter" idx="3"/>
          </p:nvPr>
        </p:nvSpPr>
        <p:spPr/>
        <p:txBody>
          <a:bodyPr/>
          <a:lstStyle/>
          <a:p>
            <a:r>
              <a:rPr lang="en-GB"/>
              <a:t>1.5 Policies and Best Practices</a:t>
            </a:r>
            <a:endParaRPr lang="en-US" dirty="0"/>
          </a:p>
        </p:txBody>
      </p:sp>
      <p:sp>
        <p:nvSpPr>
          <p:cNvPr id="5" name="Slide Number Placeholder 4">
            <a:extLst>
              <a:ext uri="{FF2B5EF4-FFF2-40B4-BE49-F238E27FC236}">
                <a16:creationId xmlns:a16="http://schemas.microsoft.com/office/drawing/2014/main" id="{47DC8167-A6B3-4D51-983F-C71B84385D23}"/>
              </a:ext>
            </a:extLst>
          </p:cNvPr>
          <p:cNvSpPr>
            <a:spLocks noGrp="1"/>
          </p:cNvSpPr>
          <p:nvPr>
            <p:ph type="sldNum" sz="quarter" idx="4"/>
          </p:nvPr>
        </p:nvSpPr>
        <p:spPr/>
        <p:txBody>
          <a:bodyPr/>
          <a:lstStyle/>
          <a:p>
            <a:r>
              <a:rPr lang="en-US" dirty="0"/>
              <a:t>82</a:t>
            </a:r>
          </a:p>
        </p:txBody>
      </p:sp>
      <p:pic>
        <p:nvPicPr>
          <p:cNvPr id="8" name="Content Placeholder 7" descr="Use tools such as Lansweeper network inventory management (lansweeper.com) to keep track of software license usage">
            <a:extLst>
              <a:ext uri="{FF2B5EF4-FFF2-40B4-BE49-F238E27FC236}">
                <a16:creationId xmlns:a16="http://schemas.microsoft.com/office/drawing/2014/main" id="{D4620DE7-ECD8-4EB4-9DE3-25428E9E8D7E}"/>
              </a:ext>
            </a:extLst>
          </p:cNvPr>
          <p:cNvPicPr>
            <a:picLocks noGrp="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92075" y="2108289"/>
            <a:ext cx="5943600" cy="3190696"/>
          </a:xfrm>
          <a:prstGeom prst="rect">
            <a:avLst/>
          </a:prstGeom>
          <a:noFill/>
          <a:ln>
            <a:noFill/>
          </a:ln>
        </p:spPr>
      </p:pic>
    </p:spTree>
    <p:extLst>
      <p:ext uri="{BB962C8B-B14F-4D97-AF65-F5344CB8AC3E}">
        <p14:creationId xmlns:p14="http://schemas.microsoft.com/office/powerpoint/2010/main" val="2306344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A81F5F-921B-45FE-B4CB-DF040D8D3B47}"/>
              </a:ext>
            </a:extLst>
          </p:cNvPr>
          <p:cNvSpPr>
            <a:spLocks noGrp="1"/>
          </p:cNvSpPr>
          <p:nvPr>
            <p:ph type="title"/>
          </p:nvPr>
        </p:nvSpPr>
        <p:spPr/>
        <p:txBody>
          <a:bodyPr/>
          <a:lstStyle/>
          <a:p>
            <a:r>
              <a:rPr lang="en-US" dirty="0"/>
              <a:t>System Lifecycle/Asset Disposal</a:t>
            </a:r>
          </a:p>
        </p:txBody>
      </p:sp>
      <p:sp>
        <p:nvSpPr>
          <p:cNvPr id="2" name="Content Placeholder 1">
            <a:extLst>
              <a:ext uri="{FF2B5EF4-FFF2-40B4-BE49-F238E27FC236}">
                <a16:creationId xmlns:a16="http://schemas.microsoft.com/office/drawing/2014/main" id="{784B1058-03A4-49C2-82A6-4146E754F60D}"/>
              </a:ext>
            </a:extLst>
          </p:cNvPr>
          <p:cNvSpPr>
            <a:spLocks noGrp="1"/>
          </p:cNvSpPr>
          <p:nvPr>
            <p:ph sz="half" idx="1"/>
          </p:nvPr>
        </p:nvSpPr>
        <p:spPr/>
        <p:txBody>
          <a:bodyPr>
            <a:normAutofit fontScale="70000" lnSpcReduction="20000"/>
          </a:bodyPr>
          <a:lstStyle/>
          <a:p>
            <a:r>
              <a:rPr lang="en-US" dirty="0"/>
              <a:t>Ensure secure disposal or archive of information</a:t>
            </a:r>
          </a:p>
          <a:p>
            <a:pPr lvl="1"/>
            <a:r>
              <a:rPr lang="en-US" dirty="0"/>
              <a:t>Migrating data from one system to another</a:t>
            </a:r>
          </a:p>
          <a:p>
            <a:pPr lvl="1"/>
            <a:r>
              <a:rPr lang="en-US" dirty="0"/>
              <a:t>Transferring data between media/devices</a:t>
            </a:r>
          </a:p>
          <a:p>
            <a:pPr lvl="1"/>
            <a:r>
              <a:rPr lang="en-US" dirty="0"/>
              <a:t>Secure disposal of paper records</a:t>
            </a:r>
          </a:p>
          <a:p>
            <a:r>
              <a:rPr lang="en-US" dirty="0"/>
              <a:t>Secure disposal of electronic data remnants</a:t>
            </a:r>
          </a:p>
          <a:p>
            <a:pPr lvl="1"/>
            <a:r>
              <a:rPr lang="en-US" dirty="0"/>
              <a:t>Overwriting/disk wiping</a:t>
            </a:r>
          </a:p>
          <a:p>
            <a:pPr lvl="1"/>
            <a:r>
              <a:rPr lang="en-US" dirty="0"/>
              <a:t>Pulverizing/degaussing</a:t>
            </a:r>
          </a:p>
          <a:p>
            <a:pPr lvl="1"/>
            <a:r>
              <a:rPr lang="en-US" dirty="0"/>
              <a:t>Disk encryption</a:t>
            </a:r>
          </a:p>
        </p:txBody>
      </p:sp>
      <p:sp>
        <p:nvSpPr>
          <p:cNvPr id="4" name="Footer Placeholder 3">
            <a:extLst>
              <a:ext uri="{FF2B5EF4-FFF2-40B4-BE49-F238E27FC236}">
                <a16:creationId xmlns:a16="http://schemas.microsoft.com/office/drawing/2014/main" id="{82321AAD-EF6D-415B-BFBE-896A54B23DE3}"/>
              </a:ext>
            </a:extLst>
          </p:cNvPr>
          <p:cNvSpPr>
            <a:spLocks noGrp="1"/>
          </p:cNvSpPr>
          <p:nvPr>
            <p:ph type="ftr" sz="quarter" idx="3"/>
          </p:nvPr>
        </p:nvSpPr>
        <p:spPr/>
        <p:txBody>
          <a:bodyPr/>
          <a:lstStyle/>
          <a:p>
            <a:r>
              <a:rPr lang="en-GB"/>
              <a:t>1.5 Policies and Best Practices</a:t>
            </a:r>
            <a:endParaRPr lang="en-US" dirty="0"/>
          </a:p>
        </p:txBody>
      </p:sp>
      <p:sp>
        <p:nvSpPr>
          <p:cNvPr id="5" name="Slide Number Placeholder 4">
            <a:extLst>
              <a:ext uri="{FF2B5EF4-FFF2-40B4-BE49-F238E27FC236}">
                <a16:creationId xmlns:a16="http://schemas.microsoft.com/office/drawing/2014/main" id="{A3FF6109-0773-4887-ACB8-44219840076F}"/>
              </a:ext>
            </a:extLst>
          </p:cNvPr>
          <p:cNvSpPr>
            <a:spLocks noGrp="1"/>
          </p:cNvSpPr>
          <p:nvPr>
            <p:ph type="sldNum" sz="quarter" idx="4"/>
          </p:nvPr>
        </p:nvSpPr>
        <p:spPr/>
        <p:txBody>
          <a:bodyPr/>
          <a:lstStyle/>
          <a:p>
            <a:r>
              <a:rPr lang="en-US" dirty="0"/>
              <a:t>83</a:t>
            </a:r>
          </a:p>
        </p:txBody>
      </p:sp>
      <p:pic>
        <p:nvPicPr>
          <p:cNvPr id="8" name="Content Placeholder 7" descr="Active KillDisk data wiping software">
            <a:extLst>
              <a:ext uri="{FF2B5EF4-FFF2-40B4-BE49-F238E27FC236}">
                <a16:creationId xmlns:a16="http://schemas.microsoft.com/office/drawing/2014/main" id="{EDB0F223-F293-4EFB-AED6-2C7331B4BC2A}"/>
              </a:ext>
            </a:extLst>
          </p:cNvPr>
          <p:cNvPicPr>
            <a:picLocks noGrp="1"/>
          </p:cNvPicPr>
          <p:nvPr>
            <p:ph sz="half" idx="2"/>
          </p:nvPr>
        </p:nvPicPr>
        <p:blipFill>
          <a:blip r:embed="rId3"/>
          <a:stretch>
            <a:fillRect/>
          </a:stretch>
        </p:blipFill>
        <p:spPr>
          <a:xfrm>
            <a:off x="6282742" y="914400"/>
            <a:ext cx="5627266" cy="5578475"/>
          </a:xfrm>
        </p:spPr>
      </p:pic>
    </p:spTree>
    <p:extLst>
      <p:ext uri="{BB962C8B-B14F-4D97-AF65-F5344CB8AC3E}">
        <p14:creationId xmlns:p14="http://schemas.microsoft.com/office/powerpoint/2010/main" val="2435830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A4D86AD9-4556-45C2-A498-22FBD718EFDA}"/>
              </a:ext>
            </a:extLst>
          </p:cNvPr>
          <p:cNvSpPr>
            <a:spLocks noGrp="1"/>
          </p:cNvSpPr>
          <p:nvPr>
            <p:ph idx="1"/>
          </p:nvPr>
        </p:nvSpPr>
        <p:spPr/>
        <p:txBody>
          <a:bodyPr>
            <a:normAutofit fontScale="85000" lnSpcReduction="20000"/>
          </a:bodyPr>
          <a:lstStyle/>
          <a:p>
            <a:r>
              <a:rPr lang="en-US" dirty="0"/>
              <a:t>Complexity rules</a:t>
            </a:r>
          </a:p>
          <a:p>
            <a:pPr lvl="1"/>
            <a:r>
              <a:rPr lang="en-US" dirty="0"/>
              <a:t>Length</a:t>
            </a:r>
          </a:p>
          <a:p>
            <a:pPr lvl="1"/>
            <a:r>
              <a:rPr lang="en-US" dirty="0"/>
              <a:t>Character combinations</a:t>
            </a:r>
          </a:p>
          <a:p>
            <a:r>
              <a:rPr lang="en-US" dirty="0"/>
              <a:t>User (bad) practice</a:t>
            </a:r>
          </a:p>
          <a:p>
            <a:pPr lvl="1"/>
            <a:r>
              <a:rPr lang="en-US" dirty="0"/>
              <a:t>Remembering passwords</a:t>
            </a:r>
          </a:p>
          <a:p>
            <a:pPr lvl="1"/>
            <a:r>
              <a:rPr lang="en-US" dirty="0"/>
              <a:t>Storing/writing down passwords</a:t>
            </a:r>
          </a:p>
          <a:p>
            <a:pPr lvl="1"/>
            <a:r>
              <a:rPr lang="en-US" dirty="0"/>
              <a:t>Re-using passwords</a:t>
            </a:r>
          </a:p>
          <a:p>
            <a:r>
              <a:rPr lang="en-US" dirty="0"/>
              <a:t>History and aging</a:t>
            </a:r>
          </a:p>
          <a:p>
            <a:pPr lvl="1"/>
            <a:r>
              <a:rPr lang="en-US" dirty="0"/>
              <a:t>Change passwords periodically</a:t>
            </a:r>
          </a:p>
        </p:txBody>
      </p:sp>
      <p:sp>
        <p:nvSpPr>
          <p:cNvPr id="3" name="Title 2">
            <a:extLst>
              <a:ext uri="{FF2B5EF4-FFF2-40B4-BE49-F238E27FC236}">
                <a16:creationId xmlns:a16="http://schemas.microsoft.com/office/drawing/2014/main" id="{61D47935-7394-40B5-A9C6-25FF1D0F551A}"/>
              </a:ext>
            </a:extLst>
          </p:cNvPr>
          <p:cNvSpPr>
            <a:spLocks noGrp="1"/>
          </p:cNvSpPr>
          <p:nvPr>
            <p:ph type="title"/>
          </p:nvPr>
        </p:nvSpPr>
        <p:spPr/>
        <p:txBody>
          <a:bodyPr/>
          <a:lstStyle/>
          <a:p>
            <a:r>
              <a:rPr lang="en-US" dirty="0"/>
              <a:t>Password Policy</a:t>
            </a:r>
          </a:p>
        </p:txBody>
      </p:sp>
      <p:sp>
        <p:nvSpPr>
          <p:cNvPr id="4" name="Footer Placeholder 3">
            <a:extLst>
              <a:ext uri="{FF2B5EF4-FFF2-40B4-BE49-F238E27FC236}">
                <a16:creationId xmlns:a16="http://schemas.microsoft.com/office/drawing/2014/main" id="{7C651916-1282-4D78-A6D5-C7925CD6D8EC}"/>
              </a:ext>
            </a:extLst>
          </p:cNvPr>
          <p:cNvSpPr>
            <a:spLocks noGrp="1"/>
          </p:cNvSpPr>
          <p:nvPr>
            <p:ph type="ftr" sz="quarter" idx="3"/>
          </p:nvPr>
        </p:nvSpPr>
        <p:spPr>
          <a:xfrm>
            <a:off x="0" y="6537325"/>
            <a:ext cx="12192000" cy="320675"/>
          </a:xfrm>
        </p:spPr>
        <p:txBody>
          <a:bodyPr/>
          <a:lstStyle/>
          <a:p>
            <a:r>
              <a:rPr lang="en-GB"/>
              <a:t>1.5 Policies and Best Practices</a:t>
            </a:r>
            <a:endParaRPr lang="en-US" dirty="0"/>
          </a:p>
        </p:txBody>
      </p:sp>
      <p:sp>
        <p:nvSpPr>
          <p:cNvPr id="5" name="Slide Number Placeholder 4">
            <a:extLst>
              <a:ext uri="{FF2B5EF4-FFF2-40B4-BE49-F238E27FC236}">
                <a16:creationId xmlns:a16="http://schemas.microsoft.com/office/drawing/2014/main" id="{C06069C0-DF40-4A49-90B5-B6199EC54220}"/>
              </a:ext>
            </a:extLst>
          </p:cNvPr>
          <p:cNvSpPr>
            <a:spLocks noGrp="1"/>
          </p:cNvSpPr>
          <p:nvPr>
            <p:ph type="sldNum" sz="quarter" idx="4"/>
          </p:nvPr>
        </p:nvSpPr>
        <p:spPr>
          <a:xfrm>
            <a:off x="11460163" y="6308725"/>
            <a:ext cx="731837" cy="549275"/>
          </a:xfrm>
        </p:spPr>
        <p:txBody>
          <a:bodyPr/>
          <a:lstStyle/>
          <a:p>
            <a:r>
              <a:rPr lang="en-US" dirty="0"/>
              <a:t>84</a:t>
            </a:r>
          </a:p>
        </p:txBody>
      </p:sp>
    </p:spTree>
    <p:extLst>
      <p:ext uri="{BB962C8B-B14F-4D97-AF65-F5344CB8AC3E}">
        <p14:creationId xmlns:p14="http://schemas.microsoft.com/office/powerpoint/2010/main" val="3322830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a:t>Human Resources (HR)</a:t>
            </a:r>
          </a:p>
          <a:p>
            <a:pPr lvl="1"/>
            <a:r>
              <a:rPr lang="en-US" dirty="0"/>
              <a:t>Recruitment (hiring)</a:t>
            </a:r>
          </a:p>
          <a:p>
            <a:pPr lvl="1"/>
            <a:r>
              <a:rPr lang="en-US" dirty="0"/>
              <a:t>Operation (working)</a:t>
            </a:r>
          </a:p>
          <a:p>
            <a:pPr lvl="1"/>
            <a:r>
              <a:rPr lang="en-US" dirty="0"/>
              <a:t>Termination/separation (firing or retiring)</a:t>
            </a:r>
          </a:p>
          <a:p>
            <a:r>
              <a:rPr lang="en-US" dirty="0"/>
              <a:t>Privilege management, data handling, and incident response</a:t>
            </a:r>
          </a:p>
          <a:p>
            <a:r>
              <a:rPr lang="en-US" dirty="0"/>
              <a:t>Disciplinary measures</a:t>
            </a:r>
          </a:p>
          <a:p>
            <a:r>
              <a:rPr lang="en-GB" dirty="0"/>
              <a:t>Onboarding/background checks</a:t>
            </a:r>
          </a:p>
          <a:p>
            <a:r>
              <a:rPr lang="en-GB" dirty="0"/>
              <a:t>Offboarding/exit interview</a:t>
            </a:r>
          </a:p>
          <a:p>
            <a:endParaRPr lang="en-US" dirty="0"/>
          </a:p>
        </p:txBody>
      </p:sp>
      <p:sp>
        <p:nvSpPr>
          <p:cNvPr id="3" name="Title 2"/>
          <p:cNvSpPr>
            <a:spLocks noGrp="1"/>
          </p:cNvSpPr>
          <p:nvPr>
            <p:ph type="title"/>
          </p:nvPr>
        </p:nvSpPr>
        <p:spPr/>
        <p:txBody>
          <a:bodyPr/>
          <a:lstStyle/>
          <a:p>
            <a:r>
              <a:rPr lang="en-US" dirty="0"/>
              <a:t>Employee Policies (1)</a:t>
            </a:r>
          </a:p>
        </p:txBody>
      </p:sp>
      <p:sp>
        <p:nvSpPr>
          <p:cNvPr id="4" name="Footer Placeholder 3">
            <a:extLst>
              <a:ext uri="{FF2B5EF4-FFF2-40B4-BE49-F238E27FC236}">
                <a16:creationId xmlns:a16="http://schemas.microsoft.com/office/drawing/2014/main" id="{49EBE4BB-5737-4CCD-9CB2-07146811956F}"/>
              </a:ext>
            </a:extLst>
          </p:cNvPr>
          <p:cNvSpPr>
            <a:spLocks noGrp="1"/>
          </p:cNvSpPr>
          <p:nvPr>
            <p:ph type="ftr" sz="quarter" idx="3"/>
          </p:nvPr>
        </p:nvSpPr>
        <p:spPr/>
        <p:txBody>
          <a:bodyPr/>
          <a:lstStyle/>
          <a:p>
            <a:r>
              <a:rPr lang="en-GB"/>
              <a:t>1.5 Policies and Best Practices</a:t>
            </a:r>
            <a:endParaRPr lang="en-US" dirty="0"/>
          </a:p>
        </p:txBody>
      </p:sp>
      <p:sp>
        <p:nvSpPr>
          <p:cNvPr id="5" name="Slide Number Placeholder 4">
            <a:extLst>
              <a:ext uri="{FF2B5EF4-FFF2-40B4-BE49-F238E27FC236}">
                <a16:creationId xmlns:a16="http://schemas.microsoft.com/office/drawing/2014/main" id="{994499F8-8E1A-4259-9231-0756E28C2CF7}"/>
              </a:ext>
            </a:extLst>
          </p:cNvPr>
          <p:cNvSpPr>
            <a:spLocks noGrp="1"/>
          </p:cNvSpPr>
          <p:nvPr>
            <p:ph type="sldNum" sz="quarter" idx="4"/>
          </p:nvPr>
        </p:nvSpPr>
        <p:spPr/>
        <p:txBody>
          <a:bodyPr/>
          <a:lstStyle/>
          <a:p>
            <a:r>
              <a:rPr lang="en-US" dirty="0"/>
              <a:t>85</a:t>
            </a:r>
          </a:p>
        </p:txBody>
      </p:sp>
    </p:spTree>
    <p:extLst>
      <p:ext uri="{BB962C8B-B14F-4D97-AF65-F5344CB8AC3E}">
        <p14:creationId xmlns:p14="http://schemas.microsoft.com/office/powerpoint/2010/main" val="1172711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Employee Policies (2)</a:t>
            </a:r>
          </a:p>
        </p:txBody>
      </p:sp>
      <p:sp>
        <p:nvSpPr>
          <p:cNvPr id="2" name="Content Placeholder 1"/>
          <p:cNvSpPr>
            <a:spLocks noGrp="1"/>
          </p:cNvSpPr>
          <p:nvPr>
            <p:ph sz="half" idx="1"/>
          </p:nvPr>
        </p:nvSpPr>
        <p:spPr/>
        <p:txBody>
          <a:bodyPr>
            <a:normAutofit fontScale="77500" lnSpcReduction="20000"/>
          </a:bodyPr>
          <a:lstStyle/>
          <a:p>
            <a:r>
              <a:rPr lang="en-US" dirty="0"/>
              <a:t>Acceptable Use Policy (AUP)</a:t>
            </a:r>
          </a:p>
          <a:p>
            <a:r>
              <a:rPr lang="en-US" dirty="0"/>
              <a:t>Network policies</a:t>
            </a:r>
          </a:p>
          <a:p>
            <a:r>
              <a:rPr lang="en-US" dirty="0"/>
              <a:t>Bring Your Own Device (BYOD)</a:t>
            </a:r>
          </a:p>
          <a:p>
            <a:pPr lvl="1"/>
            <a:r>
              <a:rPr lang="en-GB" dirty="0"/>
              <a:t>BYOD versus corporate owned</a:t>
            </a:r>
            <a:endParaRPr lang="en-US" dirty="0"/>
          </a:p>
          <a:p>
            <a:pPr lvl="1"/>
            <a:r>
              <a:rPr lang="en-GB" dirty="0"/>
              <a:t>Mobile Device Management (MDM)/Enterprise Mobility Management (EMM)</a:t>
            </a:r>
          </a:p>
          <a:p>
            <a:pPr lvl="2"/>
            <a:r>
              <a:rPr lang="en-GB" dirty="0"/>
              <a:t>Network enrolment</a:t>
            </a:r>
          </a:p>
          <a:p>
            <a:pPr lvl="2"/>
            <a:r>
              <a:rPr lang="en-GB" dirty="0"/>
              <a:t>Manage device functions</a:t>
            </a:r>
          </a:p>
          <a:p>
            <a:pPr lvl="2"/>
            <a:r>
              <a:rPr lang="en-GB" dirty="0"/>
              <a:t>Install and monitor corporate apps and data</a:t>
            </a:r>
            <a:endParaRPr lang="en-US" dirty="0"/>
          </a:p>
          <a:p>
            <a:endParaRPr lang="en-US" dirty="0"/>
          </a:p>
        </p:txBody>
      </p:sp>
      <p:sp>
        <p:nvSpPr>
          <p:cNvPr id="4" name="Footer Placeholder 3">
            <a:extLst>
              <a:ext uri="{FF2B5EF4-FFF2-40B4-BE49-F238E27FC236}">
                <a16:creationId xmlns:a16="http://schemas.microsoft.com/office/drawing/2014/main" id="{3E5BC9E6-BA23-456E-977B-6F448CBD1860}"/>
              </a:ext>
            </a:extLst>
          </p:cNvPr>
          <p:cNvSpPr>
            <a:spLocks noGrp="1"/>
          </p:cNvSpPr>
          <p:nvPr>
            <p:ph type="ftr" sz="quarter" idx="3"/>
          </p:nvPr>
        </p:nvSpPr>
        <p:spPr/>
        <p:txBody>
          <a:bodyPr/>
          <a:lstStyle/>
          <a:p>
            <a:r>
              <a:rPr lang="en-GB"/>
              <a:t>1.5 Policies and Best Practices</a:t>
            </a:r>
            <a:endParaRPr lang="en-US" dirty="0"/>
          </a:p>
        </p:txBody>
      </p:sp>
      <p:sp>
        <p:nvSpPr>
          <p:cNvPr id="5" name="Slide Number Placeholder 4">
            <a:extLst>
              <a:ext uri="{FF2B5EF4-FFF2-40B4-BE49-F238E27FC236}">
                <a16:creationId xmlns:a16="http://schemas.microsoft.com/office/drawing/2014/main" id="{92E64733-3789-4C3E-8433-A601B36EAA91}"/>
              </a:ext>
            </a:extLst>
          </p:cNvPr>
          <p:cNvSpPr>
            <a:spLocks noGrp="1"/>
          </p:cNvSpPr>
          <p:nvPr>
            <p:ph type="sldNum" sz="quarter" idx="4"/>
          </p:nvPr>
        </p:nvSpPr>
        <p:spPr/>
        <p:txBody>
          <a:bodyPr/>
          <a:lstStyle/>
          <a:p>
            <a:r>
              <a:rPr lang="en-US" dirty="0"/>
              <a:t>87</a:t>
            </a:r>
          </a:p>
        </p:txBody>
      </p:sp>
      <p:pic>
        <p:nvPicPr>
          <p:cNvPr id="7" name="Content Placeholder 6" descr="Enterprise management software can be used to segment corporate data from personal data on BYOD devices">
            <a:extLst>
              <a:ext uri="{FF2B5EF4-FFF2-40B4-BE49-F238E27FC236}">
                <a16:creationId xmlns:a16="http://schemas.microsoft.com/office/drawing/2014/main" id="{D8A00D89-16DC-4C75-B66C-F05A0BD37E53}"/>
              </a:ext>
            </a:extLst>
          </p:cNvPr>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526138" y="914400"/>
            <a:ext cx="3140474" cy="5578475"/>
          </a:xfrm>
          <a:prstGeom prst="rect">
            <a:avLst/>
          </a:prstGeom>
          <a:noFill/>
          <a:ln>
            <a:noFill/>
          </a:ln>
        </p:spPr>
      </p:pic>
    </p:spTree>
    <p:extLst>
      <p:ext uri="{BB962C8B-B14F-4D97-AF65-F5344CB8AC3E}">
        <p14:creationId xmlns:p14="http://schemas.microsoft.com/office/powerpoint/2010/main" val="36383890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CC12ED35-F229-4A8D-BF38-9D2DB36A8F43}"/>
              </a:ext>
            </a:extLst>
          </p:cNvPr>
          <p:cNvSpPr>
            <a:spLocks noGrp="1"/>
          </p:cNvSpPr>
          <p:nvPr>
            <p:ph idx="1"/>
          </p:nvPr>
        </p:nvSpPr>
        <p:spPr/>
        <p:txBody>
          <a:bodyPr/>
          <a:lstStyle/>
          <a:p>
            <a:r>
              <a:rPr lang="en-US" dirty="0"/>
              <a:t>Ensure remote devices and network connections do not create vulnerabilities</a:t>
            </a:r>
          </a:p>
          <a:p>
            <a:pPr lvl="1"/>
            <a:r>
              <a:rPr lang="en-US" dirty="0"/>
              <a:t>Malware protection and patching of remote hosts</a:t>
            </a:r>
          </a:p>
          <a:p>
            <a:pPr lvl="1"/>
            <a:r>
              <a:rPr lang="en-US" dirty="0"/>
              <a:t>Protection of credentials</a:t>
            </a:r>
          </a:p>
          <a:p>
            <a:pPr lvl="1"/>
            <a:r>
              <a:rPr lang="en-US" dirty="0"/>
              <a:t>Protection for data processed off-site</a:t>
            </a:r>
          </a:p>
          <a:p>
            <a:pPr lvl="1"/>
            <a:r>
              <a:rPr lang="en-US" dirty="0"/>
              <a:t>Treat remote hosts and networks </a:t>
            </a:r>
            <a:r>
              <a:rPr lang="en-US"/>
              <a:t>as untrusted</a:t>
            </a:r>
            <a:endParaRPr lang="en-US" dirty="0"/>
          </a:p>
        </p:txBody>
      </p:sp>
      <p:sp>
        <p:nvSpPr>
          <p:cNvPr id="3" name="Title 2">
            <a:extLst>
              <a:ext uri="{FF2B5EF4-FFF2-40B4-BE49-F238E27FC236}">
                <a16:creationId xmlns:a16="http://schemas.microsoft.com/office/drawing/2014/main" id="{D26D2B38-2CB9-487F-85B1-1281F96ED1DD}"/>
              </a:ext>
            </a:extLst>
          </p:cNvPr>
          <p:cNvSpPr>
            <a:spLocks noGrp="1"/>
          </p:cNvSpPr>
          <p:nvPr>
            <p:ph type="title"/>
          </p:nvPr>
        </p:nvSpPr>
        <p:spPr/>
        <p:txBody>
          <a:bodyPr/>
          <a:lstStyle/>
          <a:p>
            <a:r>
              <a:rPr lang="en-GB" dirty="0"/>
              <a:t>Remote Access Policies</a:t>
            </a:r>
            <a:endParaRPr lang="en-US" dirty="0"/>
          </a:p>
        </p:txBody>
      </p:sp>
      <p:sp>
        <p:nvSpPr>
          <p:cNvPr id="4" name="Footer Placeholder 3">
            <a:extLst>
              <a:ext uri="{FF2B5EF4-FFF2-40B4-BE49-F238E27FC236}">
                <a16:creationId xmlns:a16="http://schemas.microsoft.com/office/drawing/2014/main" id="{C2C205B5-C313-40AF-87F9-4CE82D83AC7A}"/>
              </a:ext>
            </a:extLst>
          </p:cNvPr>
          <p:cNvSpPr>
            <a:spLocks noGrp="1"/>
          </p:cNvSpPr>
          <p:nvPr>
            <p:ph type="ftr" sz="quarter" idx="3"/>
          </p:nvPr>
        </p:nvSpPr>
        <p:spPr>
          <a:xfrm>
            <a:off x="0" y="6537325"/>
            <a:ext cx="12192000" cy="320675"/>
          </a:xfrm>
        </p:spPr>
        <p:txBody>
          <a:bodyPr/>
          <a:lstStyle/>
          <a:p>
            <a:r>
              <a:rPr lang="en-GB"/>
              <a:t>1.5 Policies and Best Practices</a:t>
            </a:r>
            <a:endParaRPr lang="en-US" dirty="0"/>
          </a:p>
        </p:txBody>
      </p:sp>
      <p:sp>
        <p:nvSpPr>
          <p:cNvPr id="5" name="Slide Number Placeholder 4">
            <a:extLst>
              <a:ext uri="{FF2B5EF4-FFF2-40B4-BE49-F238E27FC236}">
                <a16:creationId xmlns:a16="http://schemas.microsoft.com/office/drawing/2014/main" id="{9E3C7338-17B5-44EA-995D-12C2DF679DB6}"/>
              </a:ext>
            </a:extLst>
          </p:cNvPr>
          <p:cNvSpPr>
            <a:spLocks noGrp="1"/>
          </p:cNvSpPr>
          <p:nvPr>
            <p:ph type="sldNum" sz="quarter" idx="4"/>
          </p:nvPr>
        </p:nvSpPr>
        <p:spPr>
          <a:xfrm>
            <a:off x="11460163" y="6308725"/>
            <a:ext cx="731837" cy="549275"/>
          </a:xfrm>
        </p:spPr>
        <p:txBody>
          <a:bodyPr/>
          <a:lstStyle/>
          <a:p>
            <a:r>
              <a:rPr lang="en-US" dirty="0"/>
              <a:t>89</a:t>
            </a:r>
          </a:p>
        </p:txBody>
      </p:sp>
    </p:spTree>
    <p:extLst>
      <p:ext uri="{BB962C8B-B14F-4D97-AF65-F5344CB8AC3E}">
        <p14:creationId xmlns:p14="http://schemas.microsoft.com/office/powerpoint/2010/main" val="2908185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B0A69E9-59CC-48D2-9EBC-2A94E7B81252}"/>
              </a:ext>
            </a:extLst>
          </p:cNvPr>
          <p:cNvSpPr>
            <a:spLocks noGrp="1"/>
          </p:cNvSpPr>
          <p:nvPr>
            <p:ph idx="1"/>
          </p:nvPr>
        </p:nvSpPr>
        <p:spPr/>
        <p:txBody>
          <a:bodyPr>
            <a:normAutofit fontScale="62500" lnSpcReduction="20000"/>
          </a:bodyPr>
          <a:lstStyle/>
          <a:p>
            <a:r>
              <a:rPr lang="en-US" dirty="0"/>
              <a:t>Policies, procedures, and agreements provide clarity and set expectations for employees and contractors.</a:t>
            </a:r>
          </a:p>
          <a:p>
            <a:r>
              <a:rPr lang="en-US" dirty="0"/>
              <a:t>Be aware of the safety considerations when performing network maintenance and installation.</a:t>
            </a:r>
          </a:p>
          <a:p>
            <a:r>
              <a:rPr lang="en-US" dirty="0"/>
              <a:t>Make sure you understand the use of policies to govern privilege and data management and employee use of IT systems.</a:t>
            </a:r>
          </a:p>
        </p:txBody>
      </p:sp>
      <p:sp>
        <p:nvSpPr>
          <p:cNvPr id="2" name="Footer Placeholder 1"/>
          <p:cNvSpPr>
            <a:spLocks noGrp="1"/>
          </p:cNvSpPr>
          <p:nvPr>
            <p:ph type="ftr" sz="quarter" idx="3"/>
          </p:nvPr>
        </p:nvSpPr>
        <p:spPr>
          <a:xfrm>
            <a:off x="0" y="6537325"/>
            <a:ext cx="12192000" cy="320675"/>
          </a:xfrm>
        </p:spPr>
        <p:txBody>
          <a:bodyPr/>
          <a:lstStyle/>
          <a:p>
            <a:r>
              <a:rPr lang="en-GB" dirty="0"/>
              <a:t>1.5 Policies and Best Practices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noProof="0" dirty="0"/>
              <a:t>90</a:t>
            </a:r>
          </a:p>
        </p:txBody>
      </p:sp>
    </p:spTree>
    <p:extLst>
      <p:ext uri="{BB962C8B-B14F-4D97-AF65-F5344CB8AC3E}">
        <p14:creationId xmlns:p14="http://schemas.microsoft.com/office/powerpoint/2010/main" val="2742430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C22FDFA-EB65-4675-A243-C10B9005E0A4}"/>
              </a:ext>
            </a:extLst>
          </p:cNvPr>
          <p:cNvSpPr>
            <a:spLocks noGrp="1"/>
          </p:cNvSpPr>
          <p:nvPr>
            <p:ph idx="1"/>
          </p:nvPr>
        </p:nvSpPr>
        <p:spPr/>
        <p:txBody>
          <a:bodyPr>
            <a:normAutofit fontScale="77500" lnSpcReduction="20000"/>
          </a:bodyPr>
          <a:lstStyle/>
          <a:p>
            <a:r>
              <a:rPr lang="en-US" dirty="0"/>
              <a:t>Summarize safe working practices and policies</a:t>
            </a:r>
          </a:p>
          <a:p>
            <a:r>
              <a:rPr lang="en-US" dirty="0"/>
              <a:t>Understand the importance of incident response policy</a:t>
            </a:r>
          </a:p>
          <a:p>
            <a:r>
              <a:rPr lang="en-US" dirty="0"/>
              <a:t>Identify appropriate policies to ensure data security, effective privilege management, and employee use of computer and network systems</a:t>
            </a:r>
          </a:p>
        </p:txBody>
      </p:sp>
      <p:sp>
        <p:nvSpPr>
          <p:cNvPr id="2" name="Footer Placeholder 1"/>
          <p:cNvSpPr>
            <a:spLocks noGrp="1"/>
          </p:cNvSpPr>
          <p:nvPr>
            <p:ph type="ftr" sz="quarter" idx="3"/>
          </p:nvPr>
        </p:nvSpPr>
        <p:spPr>
          <a:xfrm>
            <a:off x="0" y="6537325"/>
            <a:ext cx="12192000" cy="320675"/>
          </a:xfrm>
        </p:spPr>
        <p:txBody>
          <a:bodyPr/>
          <a:lstStyle/>
          <a:p>
            <a:r>
              <a:rPr lang="en-GB" dirty="0"/>
              <a:t>1.5 Policies and Best Practices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74</a:t>
            </a:r>
          </a:p>
        </p:txBody>
      </p:sp>
    </p:spTree>
    <p:extLst>
      <p:ext uri="{BB962C8B-B14F-4D97-AF65-F5344CB8AC3E}">
        <p14:creationId xmlns:p14="http://schemas.microsoft.com/office/powerpoint/2010/main" val="3717568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noProof="0" dirty="0"/>
              <a:t>Policy</a:t>
            </a:r>
          </a:p>
          <a:p>
            <a:r>
              <a:rPr lang="en-US" dirty="0"/>
              <a:t>St</a:t>
            </a:r>
            <a:r>
              <a:rPr lang="en-US" noProof="0" dirty="0" err="1"/>
              <a:t>andard</a:t>
            </a:r>
            <a:endParaRPr lang="en-US" noProof="0" dirty="0"/>
          </a:p>
          <a:p>
            <a:r>
              <a:rPr lang="en-US" dirty="0" err="1"/>
              <a:t>Pr</a:t>
            </a:r>
            <a:r>
              <a:rPr lang="en-US" noProof="0" dirty="0" err="1"/>
              <a:t>ocedure</a:t>
            </a:r>
            <a:r>
              <a:rPr lang="en-US" noProof="0" dirty="0"/>
              <a:t>/</a:t>
            </a:r>
            <a:r>
              <a:rPr lang="en-US" dirty="0"/>
              <a:t>Standard Operating Procedures (SOP)/Internal Operating Procedures</a:t>
            </a:r>
          </a:p>
          <a:p>
            <a:r>
              <a:rPr lang="en-US" noProof="0" dirty="0"/>
              <a:t>Best practice</a:t>
            </a:r>
          </a:p>
          <a:p>
            <a:pPr lvl="0"/>
            <a:endParaRPr lang="en-GB" dirty="0"/>
          </a:p>
        </p:txBody>
      </p:sp>
      <p:sp>
        <p:nvSpPr>
          <p:cNvPr id="2" name="Title 1"/>
          <p:cNvSpPr>
            <a:spLocks noGrp="1"/>
          </p:cNvSpPr>
          <p:nvPr>
            <p:ph type="title"/>
          </p:nvPr>
        </p:nvSpPr>
        <p:spPr/>
        <p:txBody>
          <a:bodyPr/>
          <a:lstStyle/>
          <a:p>
            <a:r>
              <a:rPr lang="en-US"/>
              <a:t>Procedures and Standards</a:t>
            </a:r>
            <a:endParaRPr lang="en-US" noProof="0" dirty="0"/>
          </a:p>
        </p:txBody>
      </p:sp>
      <p:sp>
        <p:nvSpPr>
          <p:cNvPr id="4" name="Footer Placeholder 3">
            <a:extLst>
              <a:ext uri="{FF2B5EF4-FFF2-40B4-BE49-F238E27FC236}">
                <a16:creationId xmlns:a16="http://schemas.microsoft.com/office/drawing/2014/main" id="{3B1F09F8-C7DF-4452-BB7C-6979DEEA034F}"/>
              </a:ext>
            </a:extLst>
          </p:cNvPr>
          <p:cNvSpPr>
            <a:spLocks noGrp="1"/>
          </p:cNvSpPr>
          <p:nvPr>
            <p:ph type="ftr" sz="quarter" idx="3"/>
          </p:nvPr>
        </p:nvSpPr>
        <p:spPr/>
        <p:txBody>
          <a:bodyPr/>
          <a:lstStyle/>
          <a:p>
            <a:r>
              <a:rPr lang="en-GB"/>
              <a:t>1.5 Policies and Best Practices</a:t>
            </a:r>
            <a:endParaRPr lang="en-US" dirty="0"/>
          </a:p>
        </p:txBody>
      </p:sp>
      <p:sp>
        <p:nvSpPr>
          <p:cNvPr id="5" name="Slide Number Placeholder 4">
            <a:extLst>
              <a:ext uri="{FF2B5EF4-FFF2-40B4-BE49-F238E27FC236}">
                <a16:creationId xmlns:a16="http://schemas.microsoft.com/office/drawing/2014/main" id="{67D8B9EB-F7BE-466E-9C84-D636D4ACA867}"/>
              </a:ext>
            </a:extLst>
          </p:cNvPr>
          <p:cNvSpPr>
            <a:spLocks noGrp="1"/>
          </p:cNvSpPr>
          <p:nvPr>
            <p:ph type="sldNum" sz="quarter" idx="4"/>
          </p:nvPr>
        </p:nvSpPr>
        <p:spPr/>
        <p:txBody>
          <a:bodyPr/>
          <a:lstStyle/>
          <a:p>
            <a:r>
              <a:rPr lang="en-US" dirty="0"/>
              <a:t>75</a:t>
            </a:r>
          </a:p>
        </p:txBody>
      </p:sp>
    </p:spTree>
    <p:extLst>
      <p:ext uri="{BB962C8B-B14F-4D97-AF65-F5344CB8AC3E}">
        <p14:creationId xmlns:p14="http://schemas.microsoft.com/office/powerpoint/2010/main" val="2891005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r>
              <a:rPr lang="en-US"/>
              <a:t>Tool safety</a:t>
            </a:r>
          </a:p>
          <a:p>
            <a:pPr lvl="1"/>
            <a:r>
              <a:rPr lang="en-US"/>
              <a:t>Electrical safety</a:t>
            </a:r>
          </a:p>
          <a:p>
            <a:pPr lvl="1"/>
            <a:r>
              <a:rPr lang="en-US"/>
              <a:t>Physical hazards</a:t>
            </a:r>
            <a:endParaRPr lang="en-GB"/>
          </a:p>
          <a:p>
            <a:r>
              <a:rPr lang="en-US"/>
              <a:t>Electrical safety</a:t>
            </a:r>
          </a:p>
          <a:p>
            <a:pPr lvl="1"/>
            <a:r>
              <a:rPr lang="en-US"/>
              <a:t>Grounding</a:t>
            </a:r>
            <a:endParaRPr lang="en-GB"/>
          </a:p>
          <a:p>
            <a:r>
              <a:rPr lang="en-US"/>
              <a:t>Fire safety</a:t>
            </a:r>
          </a:p>
          <a:p>
            <a:pPr lvl="1"/>
            <a:r>
              <a:rPr lang="en-US"/>
              <a:t>Building layout and emergency alert system</a:t>
            </a:r>
          </a:p>
          <a:p>
            <a:pPr lvl="1"/>
            <a:r>
              <a:rPr lang="en-US"/>
              <a:t>Escape plans, routes, and drills</a:t>
            </a:r>
          </a:p>
          <a:p>
            <a:r>
              <a:rPr lang="en-US"/>
              <a:t>Lifting equipment</a:t>
            </a:r>
          </a:p>
          <a:p>
            <a:r>
              <a:rPr lang="en-US"/>
              <a:t>Material Safety Data Sheet (MSDS)</a:t>
            </a:r>
          </a:p>
          <a:p>
            <a:r>
              <a:rPr lang="en-US"/>
              <a:t>ElectroStatic Discharge (ESD)</a:t>
            </a:r>
            <a:endParaRPr lang="en-GB"/>
          </a:p>
          <a:p>
            <a:endParaRPr lang="en-GB" dirty="0"/>
          </a:p>
        </p:txBody>
      </p:sp>
      <p:sp>
        <p:nvSpPr>
          <p:cNvPr id="2" name="Title 1"/>
          <p:cNvSpPr>
            <a:spLocks noGrp="1"/>
          </p:cNvSpPr>
          <p:nvPr>
            <p:ph type="title"/>
          </p:nvPr>
        </p:nvSpPr>
        <p:spPr/>
        <p:txBody>
          <a:bodyPr/>
          <a:lstStyle/>
          <a:p>
            <a:r>
              <a:rPr lang="en-US" noProof="0"/>
              <a:t>Safety Procedures</a:t>
            </a:r>
            <a:endParaRPr lang="en-US" noProof="0" dirty="0"/>
          </a:p>
        </p:txBody>
      </p:sp>
      <p:sp>
        <p:nvSpPr>
          <p:cNvPr id="4" name="Footer Placeholder 3"/>
          <p:cNvSpPr>
            <a:spLocks noGrp="1"/>
          </p:cNvSpPr>
          <p:nvPr>
            <p:ph type="ftr" sz="quarter" idx="3"/>
          </p:nvPr>
        </p:nvSpPr>
        <p:spPr>
          <a:xfrm>
            <a:off x="0" y="6537325"/>
            <a:ext cx="12192000" cy="320675"/>
          </a:xfrm>
        </p:spPr>
        <p:txBody>
          <a:bodyPr/>
          <a:lstStyle/>
          <a:p>
            <a:r>
              <a:rPr lang="en-GB"/>
              <a:t>1.5 Policies and Best Practices</a:t>
            </a:r>
            <a:endParaRPr lang="en-US" dirty="0"/>
          </a:p>
        </p:txBody>
      </p:sp>
      <p:sp>
        <p:nvSpPr>
          <p:cNvPr id="5" name="Slide Number Placeholder 4"/>
          <p:cNvSpPr>
            <a:spLocks noGrp="1"/>
          </p:cNvSpPr>
          <p:nvPr>
            <p:ph type="sldNum" sz="quarter" idx="4"/>
          </p:nvPr>
        </p:nvSpPr>
        <p:spPr>
          <a:xfrm>
            <a:off x="11460163" y="6308725"/>
            <a:ext cx="731837" cy="549275"/>
          </a:xfrm>
        </p:spPr>
        <p:txBody>
          <a:bodyPr/>
          <a:lstStyle/>
          <a:p>
            <a:r>
              <a:rPr lang="en-US" dirty="0"/>
              <a:t>75</a:t>
            </a:r>
          </a:p>
        </p:txBody>
      </p:sp>
    </p:spTree>
    <p:extLst>
      <p:ext uri="{BB962C8B-B14F-4D97-AF65-F5344CB8AC3E}">
        <p14:creationId xmlns:p14="http://schemas.microsoft.com/office/powerpoint/2010/main" val="1812498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noProof="0"/>
              <a:t>Procedures and guidelines for dealing with security incidents </a:t>
            </a:r>
          </a:p>
          <a:p>
            <a:r>
              <a:rPr lang="en-US" noProof="0"/>
              <a:t>Different goals</a:t>
            </a:r>
          </a:p>
          <a:p>
            <a:pPr lvl="1"/>
            <a:r>
              <a:rPr lang="en-US" noProof="0"/>
              <a:t>Re-establish a secure working system</a:t>
            </a:r>
          </a:p>
          <a:p>
            <a:pPr lvl="1"/>
            <a:r>
              <a:rPr lang="en-US" noProof="0"/>
              <a:t>Preserve evidence of the incident with the aim of prosecuting the perpetrators</a:t>
            </a:r>
          </a:p>
          <a:p>
            <a:pPr lvl="1"/>
            <a:r>
              <a:rPr lang="en-US" noProof="0"/>
              <a:t>Prevent reoccurrence of the incident</a:t>
            </a:r>
            <a:endParaRPr lang="en-US" noProof="0" dirty="0"/>
          </a:p>
        </p:txBody>
      </p:sp>
      <p:sp>
        <p:nvSpPr>
          <p:cNvPr id="26626" name="Title 1"/>
          <p:cNvSpPr>
            <a:spLocks noGrp="1"/>
          </p:cNvSpPr>
          <p:nvPr>
            <p:ph type="title"/>
          </p:nvPr>
        </p:nvSpPr>
        <p:spPr/>
        <p:txBody>
          <a:bodyPr/>
          <a:lstStyle/>
          <a:p>
            <a:r>
              <a:rPr lang="en-US" altLang="en-US" noProof="0"/>
              <a:t>Incident Response Policies (1)</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GB"/>
              <a:t>1.5 Policies and Best Practices</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78</a:t>
            </a:r>
          </a:p>
        </p:txBody>
      </p:sp>
    </p:spTree>
    <p:extLst>
      <p:ext uri="{BB962C8B-B14F-4D97-AF65-F5344CB8AC3E}">
        <p14:creationId xmlns:p14="http://schemas.microsoft.com/office/powerpoint/2010/main" val="2514709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GB"/>
              <a:t>Computer Security Incident Response Team (CSIRT)</a:t>
            </a:r>
          </a:p>
          <a:p>
            <a:pPr lvl="1"/>
            <a:r>
              <a:rPr lang="en-GB"/>
              <a:t>Reporting procedures</a:t>
            </a:r>
          </a:p>
          <a:p>
            <a:pPr lvl="1"/>
            <a:r>
              <a:rPr lang="en-GB"/>
              <a:t>Response procedures</a:t>
            </a:r>
          </a:p>
          <a:p>
            <a:pPr lvl="1"/>
            <a:r>
              <a:rPr lang="en-GB"/>
              <a:t>Incident response roles</a:t>
            </a:r>
          </a:p>
          <a:p>
            <a:r>
              <a:rPr lang="en-GB"/>
              <a:t>First Responder</a:t>
            </a:r>
            <a:endParaRPr lang="en-GB" dirty="0"/>
          </a:p>
        </p:txBody>
      </p:sp>
      <p:sp>
        <p:nvSpPr>
          <p:cNvPr id="26626" name="Title 1"/>
          <p:cNvSpPr>
            <a:spLocks noGrp="1"/>
          </p:cNvSpPr>
          <p:nvPr>
            <p:ph type="title"/>
          </p:nvPr>
        </p:nvSpPr>
        <p:spPr/>
        <p:txBody>
          <a:bodyPr/>
          <a:lstStyle/>
          <a:p>
            <a:r>
              <a:rPr lang="en-US" altLang="en-US" noProof="0"/>
              <a:t>Incident Response Policies (2)</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GB"/>
              <a:t>1.5 Policies and Best Practices</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78</a:t>
            </a:r>
          </a:p>
        </p:txBody>
      </p:sp>
    </p:spTree>
    <p:extLst>
      <p:ext uri="{BB962C8B-B14F-4D97-AF65-F5344CB8AC3E}">
        <p14:creationId xmlns:p14="http://schemas.microsoft.com/office/powerpoint/2010/main" val="3157354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619453D-61E6-4C6D-84C2-FF285141087A}"/>
              </a:ext>
            </a:extLst>
          </p:cNvPr>
          <p:cNvSpPr>
            <a:spLocks noGrp="1"/>
          </p:cNvSpPr>
          <p:nvPr>
            <p:ph idx="1"/>
          </p:nvPr>
        </p:nvSpPr>
        <p:spPr/>
        <p:txBody>
          <a:bodyPr>
            <a:normAutofit fontScale="92500" lnSpcReduction="20000"/>
          </a:bodyPr>
          <a:lstStyle/>
          <a:p>
            <a:r>
              <a:rPr lang="en-US" dirty="0"/>
              <a:t>Non-Disclosure Agreement (NDA)</a:t>
            </a:r>
          </a:p>
          <a:p>
            <a:pPr lvl="1"/>
            <a:r>
              <a:rPr lang="en-US" dirty="0"/>
              <a:t>Legal basis for protecting information assets</a:t>
            </a:r>
          </a:p>
          <a:p>
            <a:pPr lvl="1"/>
            <a:r>
              <a:rPr lang="en-US" dirty="0"/>
              <a:t>Used in employment contracts and between companies</a:t>
            </a:r>
          </a:p>
          <a:p>
            <a:r>
              <a:rPr lang="en-US" dirty="0"/>
              <a:t>Privileged User Agreement (PUA)</a:t>
            </a:r>
          </a:p>
          <a:p>
            <a:pPr lvl="1"/>
            <a:r>
              <a:rPr lang="en-US" dirty="0"/>
              <a:t>Governs way users with “powerful” accounts exercise privileges</a:t>
            </a:r>
          </a:p>
          <a:p>
            <a:pPr lvl="1"/>
            <a:r>
              <a:rPr lang="en-US" dirty="0"/>
              <a:t>Sets Rules of Behavior</a:t>
            </a:r>
          </a:p>
          <a:p>
            <a:pPr lvl="1"/>
            <a:r>
              <a:rPr lang="en-US" dirty="0"/>
              <a:t>Complementary with separation of duties policies</a:t>
            </a:r>
          </a:p>
          <a:p>
            <a:pPr lvl="1"/>
            <a:r>
              <a:rPr lang="en-US" dirty="0"/>
              <a:t>Least privilege, dual accounts, shared authority, auditing, mandatory vacations, job rotation, ...</a:t>
            </a:r>
          </a:p>
        </p:txBody>
      </p:sp>
      <p:sp>
        <p:nvSpPr>
          <p:cNvPr id="3" name="Title 2">
            <a:extLst>
              <a:ext uri="{FF2B5EF4-FFF2-40B4-BE49-F238E27FC236}">
                <a16:creationId xmlns:a16="http://schemas.microsoft.com/office/drawing/2014/main" id="{7BB95D45-A317-424E-972C-2CBC41989258}"/>
              </a:ext>
            </a:extLst>
          </p:cNvPr>
          <p:cNvSpPr>
            <a:spLocks noGrp="1"/>
          </p:cNvSpPr>
          <p:nvPr>
            <p:ph type="title"/>
          </p:nvPr>
        </p:nvSpPr>
        <p:spPr/>
        <p:txBody>
          <a:bodyPr/>
          <a:lstStyle/>
          <a:p>
            <a:r>
              <a:rPr lang="en-US"/>
              <a:t>NDA and PUA</a:t>
            </a:r>
            <a:endParaRPr lang="en-US" dirty="0"/>
          </a:p>
        </p:txBody>
      </p:sp>
      <p:sp>
        <p:nvSpPr>
          <p:cNvPr id="4" name="Footer Placeholder 3">
            <a:extLst>
              <a:ext uri="{FF2B5EF4-FFF2-40B4-BE49-F238E27FC236}">
                <a16:creationId xmlns:a16="http://schemas.microsoft.com/office/drawing/2014/main" id="{D90D1A73-BCCC-465F-B94E-C147CAA14BA2}"/>
              </a:ext>
            </a:extLst>
          </p:cNvPr>
          <p:cNvSpPr>
            <a:spLocks noGrp="1"/>
          </p:cNvSpPr>
          <p:nvPr>
            <p:ph type="ftr" sz="quarter" idx="3"/>
          </p:nvPr>
        </p:nvSpPr>
        <p:spPr>
          <a:xfrm>
            <a:off x="0" y="6537325"/>
            <a:ext cx="12192000" cy="320675"/>
          </a:xfrm>
        </p:spPr>
        <p:txBody>
          <a:bodyPr/>
          <a:lstStyle/>
          <a:p>
            <a:r>
              <a:rPr lang="en-GB"/>
              <a:t>1.5 Policies and Best Practices</a:t>
            </a:r>
            <a:endParaRPr lang="en-US" dirty="0"/>
          </a:p>
        </p:txBody>
      </p:sp>
      <p:sp>
        <p:nvSpPr>
          <p:cNvPr id="5" name="Slide Number Placeholder 4">
            <a:extLst>
              <a:ext uri="{FF2B5EF4-FFF2-40B4-BE49-F238E27FC236}">
                <a16:creationId xmlns:a16="http://schemas.microsoft.com/office/drawing/2014/main" id="{7C9F607F-9BD9-4075-9E30-CCE895E7DBA1}"/>
              </a:ext>
            </a:extLst>
          </p:cNvPr>
          <p:cNvSpPr>
            <a:spLocks noGrp="1"/>
          </p:cNvSpPr>
          <p:nvPr>
            <p:ph type="sldNum" sz="quarter" idx="4"/>
          </p:nvPr>
        </p:nvSpPr>
        <p:spPr>
          <a:xfrm>
            <a:off x="11460163" y="6308725"/>
            <a:ext cx="731837" cy="549275"/>
          </a:xfrm>
        </p:spPr>
        <p:txBody>
          <a:bodyPr/>
          <a:lstStyle/>
          <a:p>
            <a:r>
              <a:rPr lang="en-US" dirty="0"/>
              <a:t>79</a:t>
            </a:r>
          </a:p>
        </p:txBody>
      </p:sp>
    </p:spTree>
    <p:extLst>
      <p:ext uri="{BB962C8B-B14F-4D97-AF65-F5344CB8AC3E}">
        <p14:creationId xmlns:p14="http://schemas.microsoft.com/office/powerpoint/2010/main" val="1740368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02584B4D-9FB0-4577-B759-F05CE10D2FE0}"/>
              </a:ext>
            </a:extLst>
          </p:cNvPr>
          <p:cNvSpPr>
            <a:spLocks noGrp="1"/>
          </p:cNvSpPr>
          <p:nvPr>
            <p:ph idx="1"/>
          </p:nvPr>
        </p:nvSpPr>
        <p:spPr/>
        <p:txBody>
          <a:bodyPr>
            <a:normAutofit fontScale="70000" lnSpcReduction="20000"/>
          </a:bodyPr>
          <a:lstStyle/>
          <a:p>
            <a:r>
              <a:rPr lang="en-US" dirty="0"/>
              <a:t>Personally Identifiable Information (PII)</a:t>
            </a:r>
          </a:p>
          <a:p>
            <a:pPr lvl="1"/>
            <a:r>
              <a:rPr lang="en-US" dirty="0"/>
              <a:t>Data that could identify or locate the owner or be used to commit identity fraud</a:t>
            </a:r>
          </a:p>
          <a:p>
            <a:pPr lvl="1"/>
            <a:r>
              <a:rPr lang="en-US" dirty="0"/>
              <a:t>PII must be stored and processed in authorized ways only</a:t>
            </a:r>
          </a:p>
          <a:p>
            <a:r>
              <a:rPr lang="en-US" dirty="0"/>
              <a:t>Data Loss Prevention (DLP) software can help to manage and protect confidential information such as PII</a:t>
            </a:r>
          </a:p>
          <a:p>
            <a:endParaRPr lang="en-US" dirty="0"/>
          </a:p>
        </p:txBody>
      </p:sp>
      <p:sp>
        <p:nvSpPr>
          <p:cNvPr id="3" name="Title 2">
            <a:extLst>
              <a:ext uri="{FF2B5EF4-FFF2-40B4-BE49-F238E27FC236}">
                <a16:creationId xmlns:a16="http://schemas.microsoft.com/office/drawing/2014/main" id="{86BB116A-647B-4A0E-99DB-8AE4589A4032}"/>
              </a:ext>
            </a:extLst>
          </p:cNvPr>
          <p:cNvSpPr>
            <a:spLocks noGrp="1"/>
          </p:cNvSpPr>
          <p:nvPr>
            <p:ph type="title"/>
          </p:nvPr>
        </p:nvSpPr>
        <p:spPr/>
        <p:txBody>
          <a:bodyPr/>
          <a:lstStyle/>
          <a:p>
            <a:r>
              <a:rPr lang="en-US"/>
              <a:t>PII and DLP</a:t>
            </a:r>
            <a:endParaRPr lang="en-US" dirty="0"/>
          </a:p>
        </p:txBody>
      </p:sp>
      <p:sp>
        <p:nvSpPr>
          <p:cNvPr id="4" name="Footer Placeholder 3">
            <a:extLst>
              <a:ext uri="{FF2B5EF4-FFF2-40B4-BE49-F238E27FC236}">
                <a16:creationId xmlns:a16="http://schemas.microsoft.com/office/drawing/2014/main" id="{F977D7C8-0091-407D-AC38-CE7926834DD3}"/>
              </a:ext>
            </a:extLst>
          </p:cNvPr>
          <p:cNvSpPr>
            <a:spLocks noGrp="1"/>
          </p:cNvSpPr>
          <p:nvPr>
            <p:ph type="ftr" sz="quarter" idx="3"/>
          </p:nvPr>
        </p:nvSpPr>
        <p:spPr/>
        <p:txBody>
          <a:bodyPr/>
          <a:lstStyle/>
          <a:p>
            <a:r>
              <a:rPr lang="en-GB"/>
              <a:t>1.5 Policies and Best Practices</a:t>
            </a:r>
            <a:endParaRPr lang="en-US" dirty="0"/>
          </a:p>
        </p:txBody>
      </p:sp>
      <p:sp>
        <p:nvSpPr>
          <p:cNvPr id="5" name="Slide Number Placeholder 4">
            <a:extLst>
              <a:ext uri="{FF2B5EF4-FFF2-40B4-BE49-F238E27FC236}">
                <a16:creationId xmlns:a16="http://schemas.microsoft.com/office/drawing/2014/main" id="{2E4CA8EB-53A9-40E4-9634-CE9693026539}"/>
              </a:ext>
            </a:extLst>
          </p:cNvPr>
          <p:cNvSpPr>
            <a:spLocks noGrp="1"/>
          </p:cNvSpPr>
          <p:nvPr>
            <p:ph type="sldNum" sz="quarter" idx="4"/>
          </p:nvPr>
        </p:nvSpPr>
        <p:spPr/>
        <p:txBody>
          <a:bodyPr/>
          <a:lstStyle/>
          <a:p>
            <a:r>
              <a:rPr lang="en-US" dirty="0"/>
              <a:t>80</a:t>
            </a:r>
          </a:p>
        </p:txBody>
      </p:sp>
      <p:pic>
        <p:nvPicPr>
          <p:cNvPr id="7" name="Content Placeholder 6" descr="Creating a Data Loss Prevention policy in Office 365 (Used with permission from Microsoft)">
            <a:extLst>
              <a:ext uri="{FF2B5EF4-FFF2-40B4-BE49-F238E27FC236}">
                <a16:creationId xmlns:a16="http://schemas.microsoft.com/office/drawing/2014/main" id="{4B242E16-1F6B-448D-A7F0-836983184CB8}"/>
              </a:ext>
            </a:extLst>
          </p:cNvPr>
          <p:cNvPicPr>
            <a:picLocks noGrp="1"/>
          </p:cNvPicPr>
          <p:nvPr>
            <p:ph idx="12"/>
          </p:nvPr>
        </p:nvPicPr>
        <p:blipFill rotWithShape="1">
          <a:blip r:embed="rId3" cstate="print">
            <a:extLst>
              <a:ext uri="{28A0092B-C50C-407E-A947-70E740481C1C}">
                <a14:useLocalDpi xmlns:a14="http://schemas.microsoft.com/office/drawing/2010/main" val="0"/>
              </a:ext>
            </a:extLst>
          </a:blip>
          <a:srcRect/>
          <a:stretch/>
        </p:blipFill>
        <p:spPr bwMode="auto">
          <a:xfrm>
            <a:off x="2236985" y="3749675"/>
            <a:ext cx="7687868" cy="2743200"/>
          </a:xfrm>
          <a:prstGeom prst="rect">
            <a:avLst/>
          </a:prstGeom>
          <a:noFill/>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29CC9C84-5589-4353-9158-681FD688CE72}"/>
              </a:ext>
            </a:extLst>
          </p:cNvPr>
          <p:cNvSpPr txBox="1"/>
          <p:nvPr/>
        </p:nvSpPr>
        <p:spPr>
          <a:xfrm>
            <a:off x="7509291" y="6215876"/>
            <a:ext cx="2529860" cy="276999"/>
          </a:xfrm>
          <a:prstGeom prst="rect">
            <a:avLst/>
          </a:prstGeom>
          <a:noFill/>
        </p:spPr>
        <p:txBody>
          <a:bodyPr wrap="none" rtlCol="0">
            <a:spAutoFit/>
          </a:bodyPr>
          <a:lstStyle/>
          <a:p>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3907805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64528957-F3A4-4041-B353-0ED72EE9ABE2}"/>
              </a:ext>
            </a:extLst>
          </p:cNvPr>
          <p:cNvSpPr>
            <a:spLocks noGrp="1"/>
          </p:cNvSpPr>
          <p:nvPr>
            <p:ph idx="1"/>
          </p:nvPr>
        </p:nvSpPr>
        <p:spPr/>
        <p:txBody>
          <a:bodyPr>
            <a:normAutofit lnSpcReduction="10000"/>
          </a:bodyPr>
          <a:lstStyle/>
          <a:p>
            <a:r>
              <a:rPr lang="en-US" dirty="0"/>
              <a:t>Rules governing transfer of technologies and information across border</a:t>
            </a:r>
          </a:p>
          <a:p>
            <a:r>
              <a:rPr lang="en-US" dirty="0"/>
              <a:t>Software and tools with potential dual use classification</a:t>
            </a:r>
          </a:p>
          <a:p>
            <a:pPr lvl="1"/>
            <a:r>
              <a:rPr lang="en-US" dirty="0"/>
              <a:t>Export Administration Regulations (EAR)</a:t>
            </a:r>
          </a:p>
          <a:p>
            <a:pPr lvl="1"/>
            <a:r>
              <a:rPr lang="en-US" dirty="0"/>
              <a:t>International Traffic in Arms Regulations (ITAR)</a:t>
            </a:r>
          </a:p>
          <a:p>
            <a:r>
              <a:rPr lang="en-US" dirty="0"/>
              <a:t>Data protection rules and regulations</a:t>
            </a:r>
          </a:p>
          <a:p>
            <a:pPr lvl="1"/>
            <a:endParaRPr lang="en-US" dirty="0"/>
          </a:p>
        </p:txBody>
      </p:sp>
      <p:sp>
        <p:nvSpPr>
          <p:cNvPr id="3" name="Title 2">
            <a:extLst>
              <a:ext uri="{FF2B5EF4-FFF2-40B4-BE49-F238E27FC236}">
                <a16:creationId xmlns:a16="http://schemas.microsoft.com/office/drawing/2014/main" id="{340356C4-07B1-40BA-A16A-C74B39B37F62}"/>
              </a:ext>
            </a:extLst>
          </p:cNvPr>
          <p:cNvSpPr>
            <a:spLocks noGrp="1"/>
          </p:cNvSpPr>
          <p:nvPr>
            <p:ph type="title"/>
          </p:nvPr>
        </p:nvSpPr>
        <p:spPr/>
        <p:txBody>
          <a:bodyPr/>
          <a:lstStyle/>
          <a:p>
            <a:r>
              <a:rPr lang="en-US"/>
              <a:t>International Export Controls</a:t>
            </a:r>
            <a:endParaRPr lang="en-US" dirty="0"/>
          </a:p>
        </p:txBody>
      </p:sp>
      <p:sp>
        <p:nvSpPr>
          <p:cNvPr id="4" name="Footer Placeholder 3">
            <a:extLst>
              <a:ext uri="{FF2B5EF4-FFF2-40B4-BE49-F238E27FC236}">
                <a16:creationId xmlns:a16="http://schemas.microsoft.com/office/drawing/2014/main" id="{3BE9A79D-645D-43D4-9FD1-F231E838733C}"/>
              </a:ext>
            </a:extLst>
          </p:cNvPr>
          <p:cNvSpPr>
            <a:spLocks noGrp="1"/>
          </p:cNvSpPr>
          <p:nvPr>
            <p:ph type="ftr" sz="quarter" idx="3"/>
          </p:nvPr>
        </p:nvSpPr>
        <p:spPr>
          <a:xfrm>
            <a:off x="0" y="6537325"/>
            <a:ext cx="12192000" cy="320675"/>
          </a:xfrm>
        </p:spPr>
        <p:txBody>
          <a:bodyPr/>
          <a:lstStyle/>
          <a:p>
            <a:r>
              <a:rPr lang="en-GB"/>
              <a:t>1.5 Policies and Best Practices</a:t>
            </a:r>
            <a:endParaRPr lang="en-US" dirty="0"/>
          </a:p>
        </p:txBody>
      </p:sp>
      <p:sp>
        <p:nvSpPr>
          <p:cNvPr id="5" name="Slide Number Placeholder 4">
            <a:extLst>
              <a:ext uri="{FF2B5EF4-FFF2-40B4-BE49-F238E27FC236}">
                <a16:creationId xmlns:a16="http://schemas.microsoft.com/office/drawing/2014/main" id="{CCCD2EFA-C3D0-4EF4-9043-763E318C62E2}"/>
              </a:ext>
            </a:extLst>
          </p:cNvPr>
          <p:cNvSpPr>
            <a:spLocks noGrp="1"/>
          </p:cNvSpPr>
          <p:nvPr>
            <p:ph type="sldNum" sz="quarter" idx="4"/>
          </p:nvPr>
        </p:nvSpPr>
        <p:spPr>
          <a:xfrm>
            <a:off x="11460163" y="6308725"/>
            <a:ext cx="731837" cy="549275"/>
          </a:xfrm>
        </p:spPr>
        <p:txBody>
          <a:bodyPr/>
          <a:lstStyle/>
          <a:p>
            <a:r>
              <a:rPr lang="en-US" dirty="0"/>
              <a:t>81</a:t>
            </a:r>
          </a:p>
        </p:txBody>
      </p:sp>
    </p:spTree>
    <p:extLst>
      <p:ext uri="{BB962C8B-B14F-4D97-AF65-F5344CB8AC3E}">
        <p14:creationId xmlns:p14="http://schemas.microsoft.com/office/powerpoint/2010/main" val="829023559"/>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57</TotalTime>
  <Words>1118</Words>
  <Application>Microsoft Office PowerPoint</Application>
  <PresentationFormat>Widescreen</PresentationFormat>
  <Paragraphs>148</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Procedures and Standards</vt:lpstr>
      <vt:lpstr>Safety Procedures</vt:lpstr>
      <vt:lpstr>Incident Response Policies (1)</vt:lpstr>
      <vt:lpstr>Incident Response Policies (2)</vt:lpstr>
      <vt:lpstr>NDA and PUA</vt:lpstr>
      <vt:lpstr>PII and DLP</vt:lpstr>
      <vt:lpstr>International Export Controls</vt:lpstr>
      <vt:lpstr>Licensing Restrictions</vt:lpstr>
      <vt:lpstr>System Lifecycle/Asset Disposal</vt:lpstr>
      <vt:lpstr>Password Policy</vt:lpstr>
      <vt:lpstr>Employee Policies (1)</vt:lpstr>
      <vt:lpstr>Employee Policies (2)</vt:lpstr>
      <vt:lpstr>Remote Access Policies</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1.5 Policies and Best Practices</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16</cp:revision>
  <dcterms:created xsi:type="dcterms:W3CDTF">2018-02-13T01:35:43Z</dcterms:created>
  <dcterms:modified xsi:type="dcterms:W3CDTF">2018-05-25T23:35:25Z</dcterms:modified>
  <cp:category>© 2018 gtslearning</cp:category>
</cp:coreProperties>
</file>