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30"/>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Lst>
  <p:sldSz cx="9144000" cy="6858000" type="screen4x3"/>
  <p:notesSz cx="6797675" cy="9926638"/>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339966"/>
    <a:srgbClr val="663300"/>
    <a:srgbClr val="FFC000"/>
    <a:srgbClr val="00FF99"/>
    <a:srgbClr val="008E00"/>
    <a:srgbClr val="CC6600"/>
    <a:srgbClr val="CC9900"/>
    <a:srgbClr val="CC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71" autoAdjust="0"/>
  </p:normalViewPr>
  <p:slideViewPr>
    <p:cSldViewPr>
      <p:cViewPr varScale="1">
        <p:scale>
          <a:sx n="81" d="100"/>
          <a:sy n="81" d="100"/>
        </p:scale>
        <p:origin x="149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B9ED9C-7456-4EF7-9762-70CF49A51564}" type="datetimeFigureOut">
              <a:rPr lang="en-GB" smtClean="0"/>
              <a:pPr/>
              <a:t>05/05/2019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104E0A-9FF9-45BE-8AF1-5A67C3C92F6F}" type="slidenum">
              <a:rPr lang="en-GB" smtClean="0"/>
              <a:pPr/>
              <a:t>‹#›</a:t>
            </a:fld>
            <a:endParaRPr lang="en-GB" dirty="0"/>
          </a:p>
        </p:txBody>
      </p:sp>
    </p:spTree>
    <p:extLst>
      <p:ext uri="{BB962C8B-B14F-4D97-AF65-F5344CB8AC3E}">
        <p14:creationId xmlns:p14="http://schemas.microsoft.com/office/powerpoint/2010/main" val="376471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F7E9850-E279-40D6-92DD-FB9171CB05D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C00CE62-732F-4D5C-A87F-896D5D3B2A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7604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B57237C-0203-43A1-9904-19E0B323A57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39E984C-9E3F-49F6-86F4-51486D59EB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5905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0AF0A86-FA37-4182-BBDE-66EEEDBDAC4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0D07503-5C76-4300-9B7F-8A7F2D863F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994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A2BC942-80B2-4B3B-A36E-83AFFB29BBD8}"/>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D9F6F65-6180-4EC7-930F-E99D5A9E31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30922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529B8FA-F229-41B6-9D1E-BD372541BB9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D4AE753F-5585-4AAC-9BD3-9643AFCE5EA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9169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06C8372-142A-4582-A2A7-04D177F4D80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C85916B-F745-4B58-B703-99AA64C0B0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531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C151DC5-428C-4132-8ACF-0CFCFBC1150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2FFE54D-7191-45B7-A10C-F7A6106036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2284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1702232-B140-4331-8160-22D3421430D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21F3122-04E9-42A2-AD79-5C1E189E39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0608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C517200-B25D-4F73-B953-3109A898643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73886529-BE27-4790-B71A-537788799B5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66565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07044252-1BAC-4D59-8862-78A887A65EE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FDC42970-1E4C-4135-BE2F-0CCD4B5BA3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69992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22A9B1D-F36F-43EB-B30D-E40D3B426EA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267B7E4-1161-4105-A7DC-723ED560821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5937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a:p>
          <a:p>
            <a:endParaRPr lang="en-US"/>
          </a:p>
          <a:p>
            <a:endParaRPr lang="en-GB" dirty="0"/>
          </a:p>
        </p:txBody>
      </p:sp>
      <p:sp>
        <p:nvSpPr>
          <p:cNvPr id="5" name="Slide Image Placeholder 4">
            <a:extLst>
              <a:ext uri="{FF2B5EF4-FFF2-40B4-BE49-F238E27FC236}">
                <a16:creationId xmlns:a16="http://schemas.microsoft.com/office/drawing/2014/main" id="{96839BF5-C87F-48B7-A29A-D60581AAD940}"/>
              </a:ext>
            </a:extLst>
          </p:cNvPr>
          <p:cNvSpPr>
            <a:spLocks noGrp="1" noRot="1" noChangeAspect="1"/>
          </p:cNvSpPr>
          <p:nvPr>
            <p:ph type="sldImg"/>
          </p:nvPr>
        </p:nvSpPr>
        <p:spPr/>
      </p:sp>
    </p:spTree>
    <p:extLst>
      <p:ext uri="{BB962C8B-B14F-4D97-AF65-F5344CB8AC3E}">
        <p14:creationId xmlns:p14="http://schemas.microsoft.com/office/powerpoint/2010/main" val="2530319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C86F81A-8875-4A3C-921C-359014C617F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C3D4A3E-3D66-4817-876C-9ED1586EFB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67707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0BCC7C6F-A7C1-467A-B8C3-A35C9E75CAC5}"/>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F1B569C-4954-4826-A18E-F66E8AC7F2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4710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67280FA-4DAF-40AC-A130-8D33EFBE3EB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A866422F-AC15-4D26-A9CF-F04A1F7A15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50614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C98094B-330C-4D61-8B27-393FD48E3BCA}"/>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563C0DC-0679-4DF9-8512-87CD856CE0F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48216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7140BBF-90F8-4BE9-8092-3282E52A59B1}"/>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5E95A0B-93D2-4D31-B3EC-270304CCE9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37878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D5D0EA6-2DC7-4C3F-A445-3FFE444D15D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D221F800-829D-4E59-A59E-6C985D7F559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55746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documentation is called out as supporting forensics investigations in the CySA+ syllabus?</a:t>
            </a:r>
            <a:r>
              <a:rPr lang="en-GB" dirty="0"/>
              <a:t> Chain of Custody form, Incident Response plan, Incident form, Call / Escalation lists. </a:t>
            </a:r>
          </a:p>
          <a:p>
            <a:pPr lvl="1"/>
            <a:r>
              <a:rPr lang="en-GB" b="0" dirty="0"/>
              <a:t>What part of a forensic toolkit preserves the integrity of physical evidence?</a:t>
            </a:r>
            <a:r>
              <a:rPr lang="en-GB" dirty="0"/>
              <a:t> Tamper-proof seals (or tamper-evident bags). </a:t>
            </a:r>
          </a:p>
          <a:p>
            <a:pPr lvl="1"/>
            <a:r>
              <a:rPr lang="en-GB" b="0" dirty="0"/>
              <a:t>Which forensics tool is particularly suited to analysis of data on mobile devices?</a:t>
            </a:r>
            <a:r>
              <a:rPr lang="en-GB" dirty="0"/>
              <a:t> </a:t>
            </a:r>
            <a:r>
              <a:rPr lang="en-GB" dirty="0" err="1"/>
              <a:t>Cellebrite's</a:t>
            </a:r>
            <a:r>
              <a:rPr lang="en-GB" dirty="0"/>
              <a:t> Universal Forensic Extraction Devices (though both AccessData and EnCase have mobile products for their forensics platforms). </a:t>
            </a:r>
          </a:p>
          <a:p>
            <a:pPr lvl="1"/>
            <a:r>
              <a:rPr lang="en-GB" b="0" dirty="0"/>
              <a:t>What preparatory step should be taken before using USB media to store forensic images?</a:t>
            </a:r>
            <a:r>
              <a:rPr lang="en-GB" dirty="0"/>
              <a:t> Sanitize (wipe) the media. </a:t>
            </a:r>
          </a:p>
          <a:p>
            <a:pPr lvl="1"/>
            <a:r>
              <a:rPr lang="en-GB" b="0" dirty="0"/>
              <a:t>What type of software or hardware should be installed before a forensics workstation is connected to a hard drive seized as evidence?</a:t>
            </a:r>
            <a:r>
              <a:rPr lang="en-GB" dirty="0"/>
              <a:t> A write blocker. </a:t>
            </a:r>
          </a:p>
          <a:p>
            <a:pPr lvl="1"/>
            <a:r>
              <a:rPr lang="en-GB" b="0" dirty="0"/>
              <a:t>True or false? When making a cryptographic hash of the contents of a hard drive, the same command line utility must be used to validate the hash?</a:t>
            </a:r>
            <a:r>
              <a:rPr lang="en-GB" dirty="0"/>
              <a:t> False - the utilities implement standard algorithms so the output of 'certutil sha1' should be the same as 'sha1sum' (for instance). </a:t>
            </a:r>
          </a:p>
          <a:p>
            <a:pPr lvl="1"/>
            <a:r>
              <a:rPr lang="en-GB" b="0" dirty="0"/>
              <a:t>Which file system locations are of principal interest to an attacker seeking to obtain OS or network password hashes for decryption?</a:t>
            </a:r>
            <a:r>
              <a:rPr lang="en-GB" dirty="0"/>
              <a:t> On Windows the SAM (Security Account Manager) file or NTDS.DIT (on a Domain Controller). On Linux, typically the /etc/shadow' file.  </a:t>
            </a:r>
          </a:p>
          <a:p>
            <a:pPr lvl="1"/>
            <a:r>
              <a:rPr lang="en-GB" b="0" dirty="0"/>
              <a:t>What is a horizontal brute force attack?</a:t>
            </a:r>
            <a:r>
              <a:rPr lang="en-GB" dirty="0"/>
              <a:t> Selecting obvious passwords and attempting them against multiple user names. This circumvents the account lockout policies that defeat attempts to brute force a password. </a:t>
            </a:r>
          </a:p>
          <a:p>
            <a:pPr lvl="1"/>
            <a:r>
              <a:rPr lang="en-GB" b="0" dirty="0"/>
              <a:t>What is PtH?</a:t>
            </a:r>
            <a:r>
              <a:rPr lang="en-GB" dirty="0"/>
              <a:t> Pass-the-Hash - establishing a session by presenting the hash of a password. </a:t>
            </a:r>
          </a:p>
          <a:p>
            <a:pPr lvl="1"/>
            <a:r>
              <a:rPr lang="en-GB" b="0" dirty="0"/>
              <a:t>What is the use of a Registry Viewer when performing incident response?</a:t>
            </a:r>
            <a:r>
              <a:rPr lang="en-GB" dirty="0"/>
              <a:t> A Registry Viewer allows the contents of the Registry in a captured image to be </a:t>
            </a:r>
            <a:r>
              <a:rPr lang="en-GB" dirty="0" err="1"/>
              <a:t>analyzed</a:t>
            </a:r>
            <a:r>
              <a:rPr lang="en-GB" dirty="0"/>
              <a:t> on the forensics workstation. </a:t>
            </a:r>
            <a:endParaRPr lang="en-US" dirty="0"/>
          </a:p>
        </p:txBody>
      </p:sp>
      <p:sp>
        <p:nvSpPr>
          <p:cNvPr id="5" name="Slide Image Placeholder 4">
            <a:extLst>
              <a:ext uri="{FF2B5EF4-FFF2-40B4-BE49-F238E27FC236}">
                <a16:creationId xmlns:a16="http://schemas.microsoft.com/office/drawing/2014/main" id="{2F035DFB-8579-4B9E-84D7-F0721E3430BB}"/>
              </a:ext>
            </a:extLst>
          </p:cNvPr>
          <p:cNvSpPr>
            <a:spLocks noGrp="1" noRot="1" noChangeAspect="1"/>
          </p:cNvSpPr>
          <p:nvPr>
            <p:ph type="sldImg"/>
          </p:nvPr>
        </p:nvSpPr>
        <p:spPr/>
      </p:sp>
    </p:spTree>
    <p:extLst>
      <p:ext uri="{BB962C8B-B14F-4D97-AF65-F5344CB8AC3E}">
        <p14:creationId xmlns:p14="http://schemas.microsoft.com/office/powerpoint/2010/main" val="3670575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a:p>
          <a:p>
            <a:endParaRPr lang="en-US" dirty="0"/>
          </a:p>
        </p:txBody>
      </p:sp>
      <p:sp>
        <p:nvSpPr>
          <p:cNvPr id="5" name="Slide Image Placeholder 4">
            <a:extLst>
              <a:ext uri="{FF2B5EF4-FFF2-40B4-BE49-F238E27FC236}">
                <a16:creationId xmlns:a16="http://schemas.microsoft.com/office/drawing/2014/main" id="{E540B89B-3423-4094-92D1-3923479A9CFB}"/>
              </a:ext>
            </a:extLst>
          </p:cNvPr>
          <p:cNvSpPr>
            <a:spLocks noGrp="1" noRot="1" noChangeAspect="1"/>
          </p:cNvSpPr>
          <p:nvPr>
            <p:ph type="sldImg"/>
          </p:nvPr>
        </p:nvSpPr>
        <p:spPr/>
      </p:sp>
    </p:spTree>
    <p:extLst>
      <p:ext uri="{BB962C8B-B14F-4D97-AF65-F5344CB8AC3E}">
        <p14:creationId xmlns:p14="http://schemas.microsoft.com/office/powerpoint/2010/main" val="2514724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This slide shows the sequence of Self-study Online Labs. This sequence is also shown in the student edition by the note at the end of the Review Questions page. Note that the Self-Study Online labs purchased directly by students are NOT suitable for classroom use due to the bandwidth required. Classroom-ready Online Labs can be purchased on request.</a:t>
            </a:r>
          </a:p>
          <a:p>
            <a:r>
              <a:rPr lang="en-GB" dirty="0"/>
              <a:t>If you are not using the self-study online labs you should delete this slide.</a:t>
            </a:r>
            <a:endParaRPr lang="en-US" dirty="0"/>
          </a:p>
          <a:p>
            <a:endParaRPr lang="en-GB" dirty="0"/>
          </a:p>
          <a:p>
            <a:endParaRPr lang="en-US" dirty="0"/>
          </a:p>
        </p:txBody>
      </p:sp>
      <p:sp>
        <p:nvSpPr>
          <p:cNvPr id="5" name="Slide Image Placeholder 4">
            <a:extLst>
              <a:ext uri="{FF2B5EF4-FFF2-40B4-BE49-F238E27FC236}">
                <a16:creationId xmlns:a16="http://schemas.microsoft.com/office/drawing/2014/main" id="{6D7BA609-3348-448F-9198-BA9CFA1ACC59}"/>
              </a:ext>
            </a:extLst>
          </p:cNvPr>
          <p:cNvSpPr>
            <a:spLocks noGrp="1" noRot="1" noChangeAspect="1"/>
          </p:cNvSpPr>
          <p:nvPr>
            <p:ph type="sldImg"/>
          </p:nvPr>
        </p:nvSpPr>
        <p:spPr/>
      </p:sp>
    </p:spTree>
    <p:extLst>
      <p:ext uri="{BB962C8B-B14F-4D97-AF65-F5344CB8AC3E}">
        <p14:creationId xmlns:p14="http://schemas.microsoft.com/office/powerpoint/2010/main" val="358275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7020C77-B44C-497C-BA70-CC1153D7F6C5}"/>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4A009C9-6E66-4811-9F82-EA741623C3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550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92B3BB8-5929-4ED8-B62C-4C69FE8BB047}"/>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E332B79-2D3E-410E-8F09-2337265971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106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4F53FC3-F5AC-4D30-868E-6C603AA47DC1}"/>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38219BC-44F7-47F5-ADDD-C7AAA21244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7884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703D507-0D6C-487F-86F2-011A581E6E3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14927AB7-B59E-4123-AAB0-C636FD29FE1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072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33C6036-5922-488F-BEF3-439C00319C4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8E1D727-E099-4BF9-A48B-7BA039A617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726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4C771E1-2290-4567-B300-03FD720FE51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0F3CA57-1AC7-45FD-90F7-C6FD617628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2890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D590080-36D5-413E-9940-B826C265A67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A9BF45C5-19CF-46D4-B7D9-7A82016CFD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34301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1" r="2730"/>
          <a:stretch/>
        </p:blipFill>
        <p:spPr>
          <a:xfrm>
            <a:off x="623160" y="1641703"/>
            <a:ext cx="8106840" cy="4448524"/>
          </a:xfrm>
          <a:prstGeom prst="rect">
            <a:avLst/>
          </a:prstGeom>
          <a:noFill/>
          <a:ln>
            <a:noFill/>
          </a:ln>
        </p:spPr>
      </p:pic>
      <p:sp>
        <p:nvSpPr>
          <p:cNvPr id="9" name="Rectangle 8"/>
          <p:cNvSpPr/>
          <p:nvPr/>
        </p:nvSpPr>
        <p:spPr>
          <a:xfrm>
            <a:off x="0" y="6131598"/>
            <a:ext cx="8244408" cy="108000"/>
          </a:xfrm>
          <a:prstGeom prst="rect">
            <a:avLst/>
          </a:prstGeom>
          <a:solidFill>
            <a:srgbClr val="008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11" name="Rectangle 10"/>
          <p:cNvSpPr/>
          <p:nvPr/>
        </p:nvSpPr>
        <p:spPr>
          <a:xfrm>
            <a:off x="8316000" y="6131598"/>
            <a:ext cx="828000" cy="108000"/>
          </a:xfrm>
          <a:prstGeom prst="rect">
            <a:avLst/>
          </a:prstGeom>
          <a:solidFill>
            <a:srgbClr val="CC66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17" name="Title 1"/>
          <p:cNvSpPr>
            <a:spLocks noGrp="1"/>
          </p:cNvSpPr>
          <p:nvPr>
            <p:ph type="ctrTitle"/>
          </p:nvPr>
        </p:nvSpPr>
        <p:spPr>
          <a:xfrm>
            <a:off x="640062" y="2865838"/>
            <a:ext cx="7820370" cy="864096"/>
          </a:xfrm>
          <a:prstGeom prst="rect">
            <a:avLst/>
          </a:prstGeom>
        </p:spPr>
        <p:txBody>
          <a:bodyPr vert="horz" lIns="91440" tIns="180000" rIns="91440" bIns="180000" rtlCol="0" anchor="ctr">
            <a:normAutofit/>
          </a:bodyPr>
          <a:lstStyle>
            <a:lvl1pPr>
              <a:defRPr lang="en-GB" dirty="0"/>
            </a:lvl1pPr>
          </a:lstStyle>
          <a:p>
            <a:pPr lvl="0"/>
            <a:r>
              <a:rPr lang="en-US"/>
              <a:t>Click to edit Master title style</a:t>
            </a:r>
            <a:endParaRPr lang="en-GB" dirty="0"/>
          </a:p>
        </p:txBody>
      </p:sp>
      <p:sp>
        <p:nvSpPr>
          <p:cNvPr id="18" name="Subtitle 2"/>
          <p:cNvSpPr>
            <a:spLocks noGrp="1"/>
          </p:cNvSpPr>
          <p:nvPr>
            <p:ph type="subTitle" idx="1"/>
          </p:nvPr>
        </p:nvSpPr>
        <p:spPr>
          <a:xfrm>
            <a:off x="661815" y="3801942"/>
            <a:ext cx="7776864" cy="720080"/>
          </a:xfrm>
          <a:prstGeom prst="rect">
            <a:avLst/>
          </a:prstGeom>
        </p:spPr>
        <p:txBody>
          <a:bodyPr/>
          <a:lstStyle>
            <a:lvl1pPr marL="0" indent="0" algn="l">
              <a:buNone/>
              <a:defRPr b="1">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308" y="85646"/>
            <a:ext cx="2519068" cy="149503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96315"/>
            <a:ext cx="2519068" cy="1495032"/>
          </a:xfrm>
          <a:prstGeom prst="rect">
            <a:avLst/>
          </a:prstGeom>
        </p:spPr>
      </p:pic>
      <p:pic>
        <p:nvPicPr>
          <p:cNvPr id="10" name="Picture 9"/>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1" r="2730"/>
          <a:stretch/>
        </p:blipFill>
        <p:spPr>
          <a:xfrm>
            <a:off x="623160" y="1641703"/>
            <a:ext cx="8106840" cy="4448524"/>
          </a:xfrm>
          <a:prstGeom prst="rect">
            <a:avLst/>
          </a:prstGeom>
          <a:noFill/>
          <a:ln>
            <a:noFill/>
          </a:ln>
        </p:spPr>
      </p:pic>
      <p:sp>
        <p:nvSpPr>
          <p:cNvPr id="12" name="Rectangle 11"/>
          <p:cNvSpPr/>
          <p:nvPr userDrawn="1"/>
        </p:nvSpPr>
        <p:spPr>
          <a:xfrm>
            <a:off x="0" y="6131598"/>
            <a:ext cx="8244408" cy="108000"/>
          </a:xfrm>
          <a:prstGeom prst="rect">
            <a:avLst/>
          </a:prstGeom>
          <a:solidFill>
            <a:srgbClr val="008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14" name="Rectangle 13"/>
          <p:cNvSpPr/>
          <p:nvPr userDrawn="1"/>
        </p:nvSpPr>
        <p:spPr>
          <a:xfrm>
            <a:off x="8316000" y="6131598"/>
            <a:ext cx="828000" cy="108000"/>
          </a:xfrm>
          <a:prstGeom prst="rect">
            <a:avLst/>
          </a:prstGeom>
          <a:solidFill>
            <a:srgbClr val="CC66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97308" y="85646"/>
            <a:ext cx="2519068" cy="1495032"/>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208" y="96315"/>
            <a:ext cx="2519068" cy="1495032"/>
          </a:xfrm>
          <a:prstGeom prst="rect">
            <a:avLst/>
          </a:prstGeom>
        </p:spPr>
      </p:pic>
    </p:spTree>
    <p:custDataLst>
      <p:tags r:id="rId1"/>
    </p:custDataLst>
    <p:extLst>
      <p:ext uri="{BB962C8B-B14F-4D97-AF65-F5344CB8AC3E}">
        <p14:creationId xmlns:p14="http://schemas.microsoft.com/office/powerpoint/2010/main" val="3104826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1" r="2730"/>
          <a:stretch/>
        </p:blipFill>
        <p:spPr>
          <a:xfrm>
            <a:off x="623160" y="1641703"/>
            <a:ext cx="8106840" cy="4448524"/>
          </a:xfrm>
          <a:prstGeom prst="rect">
            <a:avLst/>
          </a:prstGeom>
          <a:noFill/>
          <a:ln>
            <a:noFill/>
          </a:ln>
        </p:spPr>
      </p:pic>
      <p:sp>
        <p:nvSpPr>
          <p:cNvPr id="9" name="Rectangle 8"/>
          <p:cNvSpPr/>
          <p:nvPr userDrawn="1"/>
        </p:nvSpPr>
        <p:spPr>
          <a:xfrm>
            <a:off x="0" y="6131598"/>
            <a:ext cx="8244408" cy="108000"/>
          </a:xfrm>
          <a:prstGeom prst="rect">
            <a:avLst/>
          </a:prstGeom>
          <a:solidFill>
            <a:srgbClr val="008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11" name="Rectangle 10"/>
          <p:cNvSpPr/>
          <p:nvPr userDrawn="1"/>
        </p:nvSpPr>
        <p:spPr>
          <a:xfrm>
            <a:off x="8316000" y="6131598"/>
            <a:ext cx="828000" cy="108000"/>
          </a:xfrm>
          <a:prstGeom prst="rect">
            <a:avLst/>
          </a:prstGeom>
          <a:solidFill>
            <a:srgbClr val="CC66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17" name="Title 1"/>
          <p:cNvSpPr>
            <a:spLocks noGrp="1"/>
          </p:cNvSpPr>
          <p:nvPr>
            <p:ph type="ctrTitle"/>
          </p:nvPr>
        </p:nvSpPr>
        <p:spPr>
          <a:xfrm>
            <a:off x="640062" y="2865838"/>
            <a:ext cx="7820370" cy="864096"/>
          </a:xfrm>
          <a:prstGeom prst="rect">
            <a:avLst/>
          </a:prstGeom>
        </p:spPr>
        <p:txBody>
          <a:bodyPr vert="horz" lIns="91440" tIns="180000" rIns="91440" bIns="180000" rtlCol="0" anchor="ctr">
            <a:normAutofit/>
          </a:bodyPr>
          <a:lstStyle>
            <a:lvl1pPr>
              <a:defRPr lang="en-GB" b="1" dirty="0"/>
            </a:lvl1pPr>
          </a:lstStyle>
          <a:p>
            <a:pPr lvl="0"/>
            <a:r>
              <a:rPr lang="en-US" dirty="0"/>
              <a:t>Click to edit Master title style</a:t>
            </a:r>
            <a:endParaRPr lang="en-GB" dirty="0"/>
          </a:p>
        </p:txBody>
      </p:sp>
      <p:sp>
        <p:nvSpPr>
          <p:cNvPr id="18" name="Subtitle 2"/>
          <p:cNvSpPr>
            <a:spLocks noGrp="1"/>
          </p:cNvSpPr>
          <p:nvPr>
            <p:ph type="subTitle" idx="1"/>
          </p:nvPr>
        </p:nvSpPr>
        <p:spPr>
          <a:xfrm>
            <a:off x="649739" y="4550040"/>
            <a:ext cx="7776864" cy="720080"/>
          </a:xfrm>
          <a:prstGeom prst="rect">
            <a:avLst/>
          </a:prstGeom>
        </p:spPr>
        <p:txBody>
          <a:bodyPr/>
          <a:lstStyle>
            <a:lvl1pPr marL="0" indent="0" algn="l">
              <a:buNone/>
              <a:defRPr b="1">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97308" y="85646"/>
            <a:ext cx="2519068" cy="149503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208" y="96315"/>
            <a:ext cx="2519068" cy="1495032"/>
          </a:xfrm>
          <a:prstGeom prst="rect">
            <a:avLst/>
          </a:prstGeom>
        </p:spPr>
      </p:pic>
    </p:spTree>
    <p:custDataLst>
      <p:tags r:id="rId1"/>
    </p:custDataLst>
    <p:extLst>
      <p:ext uri="{BB962C8B-B14F-4D97-AF65-F5344CB8AC3E}">
        <p14:creationId xmlns:p14="http://schemas.microsoft.com/office/powerpoint/2010/main" val="32348860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8"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
        <p:nvSpPr>
          <p:cNvPr id="4" name="Content Placeholder 3"/>
          <p:cNvSpPr>
            <a:spLocks noGrp="1"/>
          </p:cNvSpPr>
          <p:nvPr>
            <p:ph sz="quarter" idx="10"/>
          </p:nvPr>
        </p:nvSpPr>
        <p:spPr>
          <a:xfrm>
            <a:off x="234204" y="1628800"/>
            <a:ext cx="7992789" cy="4392488"/>
          </a:xfrm>
        </p:spPr>
        <p:txBody>
          <a:bodyPr/>
          <a:lstStyle>
            <a:lvl1pPr>
              <a:spcBef>
                <a:spcPts val="1000"/>
              </a:spcBef>
              <a:spcAft>
                <a:spcPts val="1000"/>
              </a:spcAft>
              <a:buClr>
                <a:schemeClr val="accent6">
                  <a:lumMod val="75000"/>
                </a:schemeClr>
              </a:buClr>
              <a:defRPr/>
            </a:lvl1pPr>
            <a:lvl2pPr>
              <a:spcBef>
                <a:spcPts val="1000"/>
              </a:spcBef>
              <a:spcAft>
                <a:spcPts val="1000"/>
              </a:spcAft>
              <a:defRPr/>
            </a:lvl2pPr>
            <a:lvl3pPr>
              <a:spcBef>
                <a:spcPts val="1000"/>
              </a:spcBef>
              <a:spcAft>
                <a:spcPts val="1000"/>
              </a:spcAft>
              <a:defRPr/>
            </a:lvl3pPr>
            <a:lvl4pPr>
              <a:spcBef>
                <a:spcPts val="1000"/>
              </a:spcBef>
              <a:spcAft>
                <a:spcPts val="1000"/>
              </a:spcAft>
              <a:defRPr/>
            </a:lvl4pPr>
            <a:lvl5pPr>
              <a:spcBef>
                <a:spcPts val="1000"/>
              </a:spcBef>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71185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1520"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chemeClr val="accent6">
                  <a:lumMod val="75000"/>
                </a:scheme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sz="3200" dirty="0"/>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lvl="4"/>
            <a:endParaRPr lang="en-GB" dirty="0"/>
          </a:p>
        </p:txBody>
      </p:sp>
      <p:sp>
        <p:nvSpPr>
          <p:cNvPr id="4" name="Content Placeholder 3"/>
          <p:cNvSpPr>
            <a:spLocks noGrp="1"/>
          </p:cNvSpPr>
          <p:nvPr>
            <p:ph sz="half" idx="2" hasCustomPrompt="1"/>
          </p:nvPr>
        </p:nvSpPr>
        <p:spPr>
          <a:xfrm>
            <a:off x="4644008"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2"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7"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963367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11338"/>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32352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ext Placeholder 4"/>
          <p:cNvSpPr>
            <a:spLocks noGrp="1"/>
          </p:cNvSpPr>
          <p:nvPr>
            <p:ph type="body" sz="quarter" idx="3"/>
          </p:nvPr>
        </p:nvSpPr>
        <p:spPr>
          <a:xfrm>
            <a:off x="4644008" y="1628800"/>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4400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4"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13"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3787476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05474" y="1700808"/>
            <a:ext cx="4392000" cy="442535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lang="en-US">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GB">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Text Placeholder 3"/>
          <p:cNvSpPr>
            <a:spLocks noGrp="1"/>
          </p:cNvSpPr>
          <p:nvPr>
            <p:ph type="body" sz="half" idx="2"/>
          </p:nvPr>
        </p:nvSpPr>
        <p:spPr>
          <a:xfrm>
            <a:off x="179512" y="1772816"/>
            <a:ext cx="4016425" cy="43533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6"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13057591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395536" y="1628800"/>
            <a:ext cx="7848872" cy="4497363"/>
          </a:xfrm>
          <a:prstGeom prst="rect">
            <a:avLst/>
          </a:prstGeom>
        </p:spPr>
        <p:txBody>
          <a:bodyPr vert="eaVert"/>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sz="3200" kern="1200">
                <a:solidFill>
                  <a:schemeClr val="tx1">
                    <a:lumMod val="65000"/>
                    <a:lumOff val="3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5"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730339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4"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695935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465013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descr="Objectives">
            <a:extLst>
              <a:ext uri="{FF2B5EF4-FFF2-40B4-BE49-F238E27FC236}">
                <a16:creationId xmlns:a16="http://schemas.microsoft.com/office/drawing/2014/main" id="{1C7F5C99-0345-4FCE-A9C4-F860AC4C87D7}"/>
              </a:ext>
            </a:extLst>
          </p:cNvPr>
          <p:cNvGrpSpPr/>
          <p:nvPr userDrawn="1"/>
        </p:nvGrpSpPr>
        <p:grpSpPr>
          <a:xfrm>
            <a:off x="4718713" y="822960"/>
            <a:ext cx="4425287" cy="5715000"/>
            <a:chOff x="6291618" y="822960"/>
            <a:chExt cx="5900382" cy="5715000"/>
          </a:xfrm>
        </p:grpSpPr>
        <p:pic>
          <p:nvPicPr>
            <p:cNvPr id="8" name="Picture 7" descr="Objectives (Image by racorn © 23rf.com)">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5" y="6177439"/>
              <a:ext cx="1793653" cy="207749"/>
            </a:xfrm>
            <a:prstGeom prst="rect">
              <a:avLst/>
            </a:prstGeom>
            <a:noFill/>
          </p:spPr>
          <p:txBody>
            <a:bodyPr wrap="none" rtlCol="0">
              <a:spAutoFit/>
            </a:bodyPr>
            <a:lstStyle/>
            <a:p>
              <a:r>
                <a:rPr lang="en-US" sz="750" dirty="0">
                  <a:solidFill>
                    <a:schemeClr val="accent5"/>
                  </a:solidFill>
                </a:rPr>
                <a:t>Image by </a:t>
              </a:r>
              <a:r>
                <a:rPr lang="en-US" sz="750" dirty="0" err="1">
                  <a:solidFill>
                    <a:schemeClr val="accent5"/>
                  </a:solidFill>
                </a:rPr>
                <a:t>racorn</a:t>
              </a:r>
              <a:r>
                <a:rPr lang="en-US" sz="75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92542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1021" y="914399"/>
            <a:ext cx="3772979"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descr="Review ">
            <a:extLst>
              <a:ext uri="{FF2B5EF4-FFF2-40B4-BE49-F238E27FC236}">
                <a16:creationId xmlns:a16="http://schemas.microsoft.com/office/drawing/2014/main" id="{D9D5A189-4666-4772-A9C8-16648CDE9AE8}"/>
              </a:ext>
            </a:extLst>
          </p:cNvPr>
          <p:cNvGrpSpPr/>
          <p:nvPr userDrawn="1"/>
        </p:nvGrpSpPr>
        <p:grpSpPr>
          <a:xfrm>
            <a:off x="13209" y="822960"/>
            <a:ext cx="5409189" cy="5715000"/>
            <a:chOff x="17612" y="822960"/>
            <a:chExt cx="7212251"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409206" cy="207749"/>
            </a:xfrm>
            <a:prstGeom prst="rect">
              <a:avLst/>
            </a:prstGeom>
            <a:noFill/>
          </p:spPr>
          <p:txBody>
            <a:bodyPr wrap="none" rtlCol="0">
              <a:spAutoFit/>
            </a:bodyPr>
            <a:lstStyle/>
            <a:p>
              <a:r>
                <a:rPr lang="en-US" sz="75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60006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07734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8"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4" name="Content Placeholder 3"/>
          <p:cNvSpPr>
            <a:spLocks noGrp="1"/>
          </p:cNvSpPr>
          <p:nvPr>
            <p:ph sz="quarter" idx="10"/>
          </p:nvPr>
        </p:nvSpPr>
        <p:spPr>
          <a:xfrm>
            <a:off x="234204" y="1628800"/>
            <a:ext cx="7992789" cy="4392488"/>
          </a:xfrm>
        </p:spPr>
        <p:txBody>
          <a:bodyPr/>
          <a:lstStyle>
            <a:lvl1pPr>
              <a:spcBef>
                <a:spcPts val="1000"/>
              </a:spcBef>
              <a:spcAft>
                <a:spcPts val="1000"/>
              </a:spcAft>
              <a:buClr>
                <a:schemeClr val="accent6">
                  <a:lumMod val="75000"/>
                </a:schemeClr>
              </a:buClr>
              <a:defRPr/>
            </a:lvl1pPr>
            <a:lvl2pPr>
              <a:spcBef>
                <a:spcPts val="1000"/>
              </a:spcBef>
              <a:spcAft>
                <a:spcPts val="1000"/>
              </a:spcAft>
              <a:defRPr/>
            </a:lvl2pPr>
            <a:lvl3pPr>
              <a:spcBef>
                <a:spcPts val="1000"/>
              </a:spcBef>
              <a:spcAft>
                <a:spcPts val="1000"/>
              </a:spcAft>
              <a:defRPr/>
            </a:lvl3pPr>
            <a:lvl4pPr>
              <a:spcBef>
                <a:spcPts val="1000"/>
              </a:spcBef>
              <a:spcAft>
                <a:spcPts val="1000"/>
              </a:spcAft>
              <a:defRPr/>
            </a:lvl4pPr>
            <a:lvl5pPr>
              <a:spcBef>
                <a:spcPts val="1000"/>
              </a:spcBef>
              <a:spcAft>
                <a:spcPts val="10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1"/>
    </p:custDataLst>
    <p:extLst>
      <p:ext uri="{BB962C8B-B14F-4D97-AF65-F5344CB8AC3E}">
        <p14:creationId xmlns:p14="http://schemas.microsoft.com/office/powerpoint/2010/main" val="2292754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923704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4401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587153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68580" y="3749040"/>
            <a:ext cx="898398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278563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255477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30017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68580" y="914400"/>
            <a:ext cx="44577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8580" y="3749040"/>
            <a:ext cx="44577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4594860" y="914400"/>
            <a:ext cx="44577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4594860" y="3749040"/>
            <a:ext cx="44577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847859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993310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42775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422477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1520"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chemeClr val="accent6">
                  <a:lumMod val="75000"/>
                </a:scheme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sz="3200" dirty="0"/>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lvl="4"/>
            <a:endParaRPr lang="en-GB" dirty="0"/>
          </a:p>
        </p:txBody>
      </p:sp>
      <p:sp>
        <p:nvSpPr>
          <p:cNvPr id="4" name="Content Placeholder 3"/>
          <p:cNvSpPr>
            <a:spLocks noGrp="1"/>
          </p:cNvSpPr>
          <p:nvPr>
            <p:ph sz="half" idx="2" hasCustomPrompt="1"/>
          </p:nvPr>
        </p:nvSpPr>
        <p:spPr>
          <a:xfrm>
            <a:off x="4644008"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2" name="Slide Number Placeholder 5"/>
          <p:cNvSpPr txBox="1">
            <a:spLocks/>
          </p:cNvSpPr>
          <p:nvPr/>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7"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6"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3680965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844758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93440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243570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4067299" y="813435"/>
            <a:ext cx="5126075" cy="5724525"/>
            <a:chOff x="5423065" y="813435"/>
            <a:chExt cx="683476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8" y="859869"/>
              <a:ext cx="1866323" cy="207749"/>
            </a:xfrm>
            <a:prstGeom prst="rect">
              <a:avLst/>
            </a:prstGeom>
            <a:noFill/>
          </p:spPr>
          <p:txBody>
            <a:bodyPr wrap="none" rtlCol="0">
              <a:spAutoFit/>
            </a:bodyPr>
            <a:lstStyle/>
            <a:p>
              <a:r>
                <a:rPr lang="en-US" sz="750" dirty="0">
                  <a:solidFill>
                    <a:schemeClr val="accent3"/>
                  </a:solidFill>
                </a:rPr>
                <a:t>Image by </a:t>
              </a:r>
              <a:r>
                <a:rPr lang="en-US" sz="750" dirty="0" err="1">
                  <a:solidFill>
                    <a:schemeClr val="accent3"/>
                  </a:solidFill>
                </a:rPr>
                <a:t>goodluz</a:t>
              </a:r>
              <a:r>
                <a:rPr lang="en-US" sz="750" dirty="0">
                  <a:solidFill>
                    <a:schemeClr val="accent3"/>
                  </a:solidFill>
                </a:rPr>
                <a:t> © 123rf.com</a:t>
              </a:r>
            </a:p>
          </p:txBody>
        </p:sp>
      </p:grpSp>
      <p:sp>
        <p:nvSpPr>
          <p:cNvPr id="3" name="Content Placeholder 2"/>
          <p:cNvSpPr>
            <a:spLocks noGrp="1"/>
          </p:cNvSpPr>
          <p:nvPr>
            <p:ph idx="1"/>
          </p:nvPr>
        </p:nvSpPr>
        <p:spPr>
          <a:xfrm>
            <a:off x="68580" y="914400"/>
            <a:ext cx="399871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776120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5282" y="914400"/>
            <a:ext cx="399871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Self-study Online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05" y="2105072"/>
            <a:ext cx="4893432"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20246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11338"/>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32352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ext Placeholder 4"/>
          <p:cNvSpPr>
            <a:spLocks noGrp="1"/>
          </p:cNvSpPr>
          <p:nvPr>
            <p:ph type="body" sz="quarter" idx="3"/>
          </p:nvPr>
        </p:nvSpPr>
        <p:spPr>
          <a:xfrm>
            <a:off x="4644008" y="1628800"/>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4400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4" name="Slide Number Placeholder 5"/>
          <p:cNvSpPr txBox="1">
            <a:spLocks/>
          </p:cNvSpPr>
          <p:nvPr/>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13"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8"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2815132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05474" y="1700808"/>
            <a:ext cx="4392000" cy="442535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lang="en-US">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GB">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Text Placeholder 3"/>
          <p:cNvSpPr>
            <a:spLocks noGrp="1"/>
          </p:cNvSpPr>
          <p:nvPr>
            <p:ph type="body" sz="half" idx="2"/>
          </p:nvPr>
        </p:nvSpPr>
        <p:spPr>
          <a:xfrm>
            <a:off x="179512" y="1772816"/>
            <a:ext cx="4016425" cy="43533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Slide Number Placeholder 5"/>
          <p:cNvSpPr txBox="1">
            <a:spLocks/>
          </p:cNvSpPr>
          <p:nvPr/>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6"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7"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1952694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628799"/>
            <a:ext cx="5486400" cy="3098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9" name="Title Placeholder 3"/>
          <p:cNvSpPr txBox="1">
            <a:spLocks noChangeAspect="1"/>
          </p:cNvSpPr>
          <p:nvPr/>
        </p:nvSpPr>
        <p:spPr>
          <a:xfrm>
            <a:off x="234204" y="260648"/>
            <a:ext cx="6930084" cy="870550"/>
          </a:xfrm>
          <a:prstGeom prst="rect">
            <a:avLst/>
          </a:prstGeom>
        </p:spPr>
        <p:txBody>
          <a:bodyPr vert="horz" lIns="91440" tIns="180000" rIns="91440" bIns="180000" rtlCol="0" anchor="ctr">
            <a:normAutofit fontScale="85000" lnSpcReduction="10000"/>
          </a:bodyPr>
          <a:lstStyle>
            <a:lvl1pPr algn="l" defTabSz="914400" rtl="0" eaLnBrk="1" latinLnBrk="0" hangingPunct="1">
              <a:spcBef>
                <a:spcPct val="0"/>
              </a:spcBef>
              <a:buNone/>
              <a:defRPr sz="4400" b="0" kern="1200">
                <a:solidFill>
                  <a:srgbClr val="006666"/>
                </a:solidFill>
                <a:latin typeface="+mj-lt"/>
                <a:ea typeface="+mj-ea"/>
                <a:cs typeface="+mj-cs"/>
              </a:defRPr>
            </a:lvl1pPr>
          </a:lstStyle>
          <a:p>
            <a:r>
              <a:rPr lang="en-US"/>
              <a:t>Click to edit Master title style</a:t>
            </a:r>
            <a:endParaRPr lang="en-GB" dirty="0"/>
          </a:p>
        </p:txBody>
      </p:sp>
      <p:sp>
        <p:nvSpPr>
          <p:cNvPr id="7" name="Title Placeholder 3"/>
          <p:cNvSpPr txBox="1">
            <a:spLocks noChangeAspect="1"/>
          </p:cNvSpPr>
          <p:nvPr userDrawn="1"/>
        </p:nvSpPr>
        <p:spPr>
          <a:xfrm>
            <a:off x="234204" y="260648"/>
            <a:ext cx="6930084" cy="870550"/>
          </a:xfrm>
          <a:prstGeom prst="rect">
            <a:avLst/>
          </a:prstGeom>
        </p:spPr>
        <p:txBody>
          <a:bodyPr vert="horz" lIns="91440" tIns="180000" rIns="91440" bIns="180000" rtlCol="0" anchor="ctr">
            <a:normAutofit fontScale="85000" lnSpcReduction="10000"/>
          </a:bodyPr>
          <a:lstStyle>
            <a:lvl1pPr algn="l" defTabSz="914400" rtl="0" eaLnBrk="1" latinLnBrk="0" hangingPunct="1">
              <a:spcBef>
                <a:spcPct val="0"/>
              </a:spcBef>
              <a:buNone/>
              <a:defRPr sz="4400" b="0" kern="1200">
                <a:solidFill>
                  <a:srgbClr val="006666"/>
                </a:solidFill>
                <a:latin typeface="+mj-lt"/>
                <a:ea typeface="+mj-ea"/>
                <a:cs typeface="+mj-cs"/>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666166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395536" y="1628800"/>
            <a:ext cx="7848872" cy="4497363"/>
          </a:xfrm>
          <a:prstGeom prst="rect">
            <a:avLst/>
          </a:prstGeom>
        </p:spPr>
        <p:txBody>
          <a:bodyPr vert="eaVert"/>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sz="3200" kern="1200">
                <a:solidFill>
                  <a:schemeClr val="tx1">
                    <a:lumMod val="65000"/>
                    <a:lumOff val="3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5"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28429128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28800"/>
            <a:ext cx="2057400" cy="4497363"/>
          </a:xfrm>
          <a:prstGeom prst="rect">
            <a:avLst/>
          </a:prstGeo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1628800"/>
            <a:ext cx="6019800" cy="44973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633595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4"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502253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12" name="Rectangle 11"/>
          <p:cNvSpPr/>
          <p:nvPr/>
        </p:nvSpPr>
        <p:spPr>
          <a:xfrm>
            <a:off x="0" y="1268760"/>
            <a:ext cx="8244408" cy="108000"/>
          </a:xfrm>
          <a:prstGeom prst="rect">
            <a:avLst/>
          </a:prstGeom>
          <a:solidFill>
            <a:srgbClr val="008E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13" name="Rectangle 12"/>
          <p:cNvSpPr/>
          <p:nvPr/>
        </p:nvSpPr>
        <p:spPr>
          <a:xfrm>
            <a:off x="8316000" y="1268760"/>
            <a:ext cx="828000" cy="108000"/>
          </a:xfrm>
          <a:prstGeom prst="rect">
            <a:avLst/>
          </a:prstGeom>
          <a:solidFill>
            <a:srgbClr val="CC66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4"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5" name="Text Placeholder 4"/>
          <p:cNvSpPr>
            <a:spLocks noGrp="1"/>
          </p:cNvSpPr>
          <p:nvPr>
            <p:ph type="body" idx="1"/>
          </p:nvPr>
        </p:nvSpPr>
        <p:spPr>
          <a:xfrm>
            <a:off x="251520" y="1556792"/>
            <a:ext cx="7992888"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7380311" y="114689"/>
            <a:ext cx="1656185" cy="982923"/>
          </a:xfrm>
          <a:prstGeom prst="rect">
            <a:avLst/>
          </a:prstGeom>
        </p:spPr>
      </p:pic>
      <p:sp>
        <p:nvSpPr>
          <p:cNvPr id="8" name="Rectangle 7"/>
          <p:cNvSpPr/>
          <p:nvPr userDrawn="1"/>
        </p:nvSpPr>
        <p:spPr>
          <a:xfrm>
            <a:off x="0" y="1268760"/>
            <a:ext cx="8244408" cy="108000"/>
          </a:xfrm>
          <a:prstGeom prst="rect">
            <a:avLst/>
          </a:prstGeom>
          <a:solidFill>
            <a:srgbClr val="008E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9" name="Rectangle 8"/>
          <p:cNvSpPr/>
          <p:nvPr userDrawn="1"/>
        </p:nvSpPr>
        <p:spPr>
          <a:xfrm>
            <a:off x="8316000" y="1268760"/>
            <a:ext cx="828000" cy="108000"/>
          </a:xfrm>
          <a:prstGeom prst="rect">
            <a:avLst/>
          </a:prstGeom>
          <a:solidFill>
            <a:srgbClr val="CC66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pic>
        <p:nvPicPr>
          <p:cNvPr id="10" name="Picture 9"/>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7380311" y="114689"/>
            <a:ext cx="1656185" cy="982923"/>
          </a:xfrm>
          <a:prstGeom prst="rect">
            <a:avLst/>
          </a:prstGeom>
        </p:spPr>
      </p:pic>
    </p:spTree>
    <p:custDataLst>
      <p:tags r:id="rId36"/>
    </p:custDataLst>
    <p:extLst>
      <p:ext uri="{BB962C8B-B14F-4D97-AF65-F5344CB8AC3E}">
        <p14:creationId xmlns:p14="http://schemas.microsoft.com/office/powerpoint/2010/main" val="15110766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49" r:id="rId10"/>
    <p:sldLayoutId id="2147483650" r:id="rId11"/>
    <p:sldLayoutId id="2147483652" r:id="rId12"/>
    <p:sldLayoutId id="2147483653" r:id="rId13"/>
    <p:sldLayoutId id="2147483656" r:id="rId14"/>
    <p:sldLayoutId id="2147483658" r:id="rId15"/>
    <p:sldLayoutId id="2147483667" r:id="rId16"/>
    <p:sldLayoutId id="2147483678" r:id="rId17"/>
    <p:sldLayoutId id="2147483700"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l" defTabSz="914400" rtl="0" eaLnBrk="1" latinLnBrk="0" hangingPunct="1">
        <a:spcBef>
          <a:spcPct val="0"/>
        </a:spcBef>
        <a:buNone/>
        <a:defRPr sz="4400" b="0" kern="1200">
          <a:solidFill>
            <a:srgbClr val="006666"/>
          </a:solidFill>
          <a:latin typeface="+mj-lt"/>
          <a:ea typeface="+mj-ea"/>
          <a:cs typeface="+mj-cs"/>
        </a:defRPr>
      </a:lvl1pPr>
    </p:titleStyle>
    <p:bodyStyle>
      <a:lvl1pPr marL="342900" indent="-342900" algn="l" defTabSz="914400" rtl="0" eaLnBrk="1" latinLnBrk="0" hangingPunct="1">
        <a:spcBef>
          <a:spcPct val="20000"/>
        </a:spcBef>
        <a:buClr>
          <a:schemeClr val="accent6">
            <a:lumMod val="75000"/>
          </a:schemeClr>
        </a:buClr>
        <a:buSzPct val="110000"/>
        <a:buFont typeface="Calibri" pitchFamily="34" charset="0"/>
        <a:buChar char="»"/>
        <a:defRPr sz="3200" kern="1200">
          <a:solidFill>
            <a:srgbClr val="663300"/>
          </a:solidFill>
          <a:latin typeface="+mn-lt"/>
          <a:ea typeface="+mn-ea"/>
          <a:cs typeface="+mn-cs"/>
        </a:defRPr>
      </a:lvl1pPr>
      <a:lvl2pPr marL="742950" indent="-285750" algn="l" defTabSz="914400" rtl="0" eaLnBrk="1" latinLnBrk="0" hangingPunct="1">
        <a:spcBef>
          <a:spcPct val="20000"/>
        </a:spcBef>
        <a:buClr>
          <a:srgbClr val="C00000"/>
        </a:buClr>
        <a:buSzPct val="105000"/>
        <a:buFont typeface="Wingdings" pitchFamily="2" charset="2"/>
        <a:buChar char="§"/>
        <a:defRPr sz="2800" kern="1200">
          <a:solidFill>
            <a:srgbClr val="CC66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hyperlink" Target="http://gtsgo.to/xgae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gtsgo.to/e5joj"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gtsgo.to/y1x9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gtsgo.to/e5joj"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gtsgo.to/dsf1c"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gtsgo.to/e5joj"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noProof="0" dirty="0"/>
              <a:t>4.2 Forensics Tools</a:t>
            </a:r>
          </a:p>
        </p:txBody>
      </p:sp>
      <p:sp>
        <p:nvSpPr>
          <p:cNvPr id="3" name="Title 2"/>
          <p:cNvSpPr>
            <a:spLocks noGrp="1"/>
          </p:cNvSpPr>
          <p:nvPr>
            <p:ph type="title"/>
          </p:nvPr>
        </p:nvSpPr>
        <p:spPr/>
        <p:txBody>
          <a:bodyPr>
            <a:normAutofit fontScale="90000"/>
          </a:bodyPr>
          <a:lstStyle/>
          <a:p>
            <a:r>
              <a:rPr lang="en-US" noProof="0" dirty="0"/>
              <a:t>CompTIA CySA+ Certification</a:t>
            </a:r>
          </a:p>
        </p:txBody>
      </p:sp>
    </p:spTree>
    <p:extLst>
      <p:ext uri="{BB962C8B-B14F-4D97-AF65-F5344CB8AC3E}">
        <p14:creationId xmlns:p14="http://schemas.microsoft.com/office/powerpoint/2010/main" val="131853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4149"/>
            <a:ext cx="8945056" cy="2243450"/>
          </a:xfrm>
        </p:spPr>
        <p:txBody>
          <a:bodyPr>
            <a:normAutofit fontScale="70000" lnSpcReduction="20000"/>
          </a:bodyPr>
          <a:lstStyle/>
          <a:p>
            <a:r>
              <a:rPr lang="en-US" noProof="0" dirty="0"/>
              <a:t>High-end workstation required to process image files</a:t>
            </a:r>
          </a:p>
          <a:p>
            <a:r>
              <a:rPr lang="en-US" noProof="0" dirty="0"/>
              <a:t>Connectivity for different drive adapter types plus associated cables</a:t>
            </a:r>
          </a:p>
          <a:p>
            <a:r>
              <a:rPr lang="en-US" noProof="0" dirty="0"/>
              <a:t>High capacity disk or SAN for evidence storage</a:t>
            </a:r>
          </a:p>
          <a:p>
            <a:r>
              <a:rPr lang="en-US" noProof="0" dirty="0"/>
              <a:t>Sanitized removable media</a:t>
            </a:r>
          </a:p>
          <a:p>
            <a:r>
              <a:rPr lang="en-US" noProof="0" dirty="0"/>
              <a:t>Hardened security configuration (no or highly restricted Internet access)</a:t>
            </a:r>
          </a:p>
          <a:p>
            <a:r>
              <a:rPr lang="en-US" noProof="0" dirty="0"/>
              <a:t>Image acquisition appliances</a:t>
            </a:r>
          </a:p>
        </p:txBody>
      </p:sp>
      <p:sp>
        <p:nvSpPr>
          <p:cNvPr id="3" name="Title 2"/>
          <p:cNvSpPr>
            <a:spLocks noGrp="1"/>
          </p:cNvSpPr>
          <p:nvPr>
            <p:ph type="title"/>
          </p:nvPr>
        </p:nvSpPr>
        <p:spPr/>
        <p:txBody>
          <a:bodyPr>
            <a:normAutofit fontScale="90000"/>
          </a:bodyPr>
          <a:lstStyle/>
          <a:p>
            <a:r>
              <a:rPr lang="en-US" noProof="0"/>
              <a:t>Digital Forensics Workstation</a:t>
            </a:r>
            <a:endParaRPr lang="en-US" noProof="0" dirty="0"/>
          </a:p>
        </p:txBody>
      </p:sp>
      <p:pic>
        <p:nvPicPr>
          <p:cNvPr id="7" name="Content Placeholder 6" descr="C:\Users\James\Documents\csaplus\cru-inc-1-Ditto sized.jpg"/>
          <p:cNvPicPr>
            <a:picLocks noGrp="1"/>
          </p:cNvPicPr>
          <p:nvPr>
            <p:ph idx="1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148304" y="3669506"/>
            <a:ext cx="2824770" cy="2057400"/>
          </a:xfrm>
        </p:spPr>
      </p:pic>
      <p:sp>
        <p:nvSpPr>
          <p:cNvPr id="5" name="Footer Placeholder 4"/>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6" name="Slide Number Placeholder 5"/>
          <p:cNvSpPr>
            <a:spLocks noGrp="1"/>
          </p:cNvSpPr>
          <p:nvPr>
            <p:ph type="sldNum" sz="quarter" idx="4"/>
          </p:nvPr>
        </p:nvSpPr>
        <p:spPr>
          <a:xfrm>
            <a:off x="8595123" y="5588794"/>
            <a:ext cx="548878" cy="411956"/>
          </a:xfrm>
        </p:spPr>
        <p:txBody>
          <a:bodyPr/>
          <a:lstStyle/>
          <a:p>
            <a:r>
              <a:rPr lang="en-US"/>
              <a:t>167</a:t>
            </a:r>
            <a:endParaRPr lang="en-US" dirty="0"/>
          </a:p>
        </p:txBody>
      </p:sp>
      <p:sp>
        <p:nvSpPr>
          <p:cNvPr id="8" name="TextBox 7"/>
          <p:cNvSpPr txBox="1"/>
          <p:nvPr/>
        </p:nvSpPr>
        <p:spPr>
          <a:xfrm>
            <a:off x="5966345" y="4738629"/>
            <a:ext cx="1688279" cy="738664"/>
          </a:xfrm>
          <a:prstGeom prst="rect">
            <a:avLst/>
          </a:prstGeom>
          <a:noFill/>
        </p:spPr>
        <p:txBody>
          <a:bodyPr wrap="square" rtlCol="0">
            <a:spAutoFit/>
          </a:bodyPr>
          <a:lstStyle>
            <a:defPPr>
              <a:defRPr lang="en-US"/>
            </a:defPPr>
            <a:lvl1pPr algn="ctr">
              <a:defRPr sz="1400" i="1"/>
            </a:lvl1pPr>
          </a:lstStyle>
          <a:p>
            <a:r>
              <a:rPr lang="en-US" sz="1050" dirty="0"/>
              <a:t>CRU Ditto Forensic Field Station (Image © 2017 CRU Acquisition Group, LLC </a:t>
            </a:r>
            <a:r>
              <a:rPr lang="en-US" sz="1050" dirty="0">
                <a:hlinkClick r:id="rId4"/>
              </a:rPr>
              <a:t>gtsgo.to/xgaei</a:t>
            </a:r>
            <a:r>
              <a:rPr lang="en-US" sz="1050" dirty="0"/>
              <a:t>)</a:t>
            </a:r>
          </a:p>
        </p:txBody>
      </p:sp>
    </p:spTree>
    <p:extLst>
      <p:ext uri="{BB962C8B-B14F-4D97-AF65-F5344CB8AC3E}">
        <p14:creationId xmlns:p14="http://schemas.microsoft.com/office/powerpoint/2010/main" val="25725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a:t>Image Acquisition (1)</a:t>
            </a:r>
            <a:endParaRPr lang="en-US" noProof="0" dirty="0"/>
          </a:p>
        </p:txBody>
      </p:sp>
      <p:sp>
        <p:nvSpPr>
          <p:cNvPr id="3" name="Content Placeholder 2"/>
          <p:cNvSpPr>
            <a:spLocks noGrp="1"/>
          </p:cNvSpPr>
          <p:nvPr>
            <p:ph sz="half" idx="1"/>
          </p:nvPr>
        </p:nvSpPr>
        <p:spPr/>
        <p:txBody>
          <a:bodyPr/>
          <a:lstStyle/>
          <a:p>
            <a:r>
              <a:rPr lang="en-US" noProof="0"/>
              <a:t>System memory image acquisition</a:t>
            </a:r>
          </a:p>
          <a:p>
            <a:pPr lvl="1"/>
            <a:r>
              <a:rPr lang="en-US" noProof="0"/>
              <a:t>Memoryze</a:t>
            </a:r>
          </a:p>
          <a:p>
            <a:pPr lvl="1"/>
            <a:r>
              <a:rPr lang="en-US" noProof="0"/>
              <a:t>F-Response TACTICAL</a:t>
            </a:r>
          </a:p>
          <a:p>
            <a:pPr lvl="1"/>
            <a:r>
              <a:rPr lang="en-US" noProof="0"/>
              <a:t>Difficult to use as evidence but essential analysis tool </a:t>
            </a:r>
            <a:endParaRPr lang="en-US" noProof="0" dirty="0"/>
          </a:p>
        </p:txBody>
      </p:sp>
      <p:pic>
        <p:nvPicPr>
          <p:cNvPr id="10" name="Content Placeholder 9" descr="Acquiring a device with EnCase Forensic (Image © 2017 Guidance Software Inc. gtsgo.to/e5joj)"/>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94623" y="1907716"/>
            <a:ext cx="4455319" cy="3454523"/>
          </a:xfrm>
        </p:spPr>
      </p:pic>
      <p:sp>
        <p:nvSpPr>
          <p:cNvPr id="11" name="TextBox 10"/>
          <p:cNvSpPr txBox="1"/>
          <p:nvPr/>
        </p:nvSpPr>
        <p:spPr>
          <a:xfrm>
            <a:off x="4594622" y="5337482"/>
            <a:ext cx="3322098" cy="415498"/>
          </a:xfrm>
          <a:prstGeom prst="rect">
            <a:avLst/>
          </a:prstGeom>
          <a:noFill/>
        </p:spPr>
        <p:txBody>
          <a:bodyPr wrap="square" rtlCol="0">
            <a:spAutoFit/>
          </a:bodyPr>
          <a:lstStyle/>
          <a:p>
            <a:pPr algn="ctr"/>
            <a:r>
              <a:rPr lang="en-US" sz="1050" i="1" dirty="0"/>
              <a:t>EnCase Forensic (Image © 2017 Guidance Software Inc. </a:t>
            </a:r>
            <a:r>
              <a:rPr lang="en-US" sz="1050" i="1" dirty="0">
                <a:hlinkClick r:id="rId4"/>
              </a:rPr>
              <a:t>gtsgo.to/e5joj</a:t>
            </a:r>
            <a:r>
              <a:rPr lang="en-US" sz="1050" i="1" dirty="0"/>
              <a:t>)</a:t>
            </a:r>
          </a:p>
        </p:txBody>
      </p:sp>
    </p:spTree>
    <p:extLst>
      <p:ext uri="{BB962C8B-B14F-4D97-AF65-F5344CB8AC3E}">
        <p14:creationId xmlns:p14="http://schemas.microsoft.com/office/powerpoint/2010/main" val="1966078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a:t>Image Acquisition (2)</a:t>
            </a:r>
            <a:endParaRPr lang="en-US" noProof="0" dirty="0"/>
          </a:p>
        </p:txBody>
      </p:sp>
      <p:pic>
        <p:nvPicPr>
          <p:cNvPr id="10" name="Content Placeholder 6" descr="CRU Forensic UltraDock (Image © 2017 CRU Acquisition Group, LLC gtsgo.to/y1x90)"/>
          <p:cNvPicPr>
            <a:picLocks noGrp="1"/>
          </p:cNvPicPr>
          <p:nvPr>
            <p:ph sz="half"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98993" y="2338193"/>
            <a:ext cx="3397827" cy="2593571"/>
          </a:xfrm>
        </p:spPr>
      </p:pic>
      <p:sp>
        <p:nvSpPr>
          <p:cNvPr id="4" name="Content Placeholder 3"/>
          <p:cNvSpPr>
            <a:spLocks noGrp="1"/>
          </p:cNvSpPr>
          <p:nvPr>
            <p:ph sz="half" idx="2"/>
          </p:nvPr>
        </p:nvSpPr>
        <p:spPr/>
        <p:txBody>
          <a:bodyPr>
            <a:normAutofit/>
          </a:bodyPr>
          <a:lstStyle/>
          <a:p>
            <a:r>
              <a:rPr lang="en-US" noProof="0"/>
              <a:t>Write blockers</a:t>
            </a:r>
          </a:p>
          <a:p>
            <a:pPr lvl="1"/>
            <a:r>
              <a:rPr lang="en-US" noProof="0"/>
              <a:t>Prevent contamination of the target drive by the acquisition system</a:t>
            </a:r>
          </a:p>
          <a:p>
            <a:r>
              <a:rPr lang="en-US" noProof="0"/>
              <a:t>Acquisition types</a:t>
            </a:r>
          </a:p>
          <a:p>
            <a:pPr lvl="1"/>
            <a:r>
              <a:rPr lang="en-US" noProof="0"/>
              <a:t>Live acquisition</a:t>
            </a:r>
          </a:p>
          <a:p>
            <a:pPr lvl="1"/>
            <a:r>
              <a:rPr lang="en-US" noProof="0"/>
              <a:t>Shut down cleanly</a:t>
            </a:r>
          </a:p>
          <a:p>
            <a:pPr lvl="1"/>
            <a:r>
              <a:rPr lang="en-US" noProof="0"/>
              <a:t>Pull the plug</a:t>
            </a:r>
          </a:p>
          <a:p>
            <a:endParaRPr lang="en-US" noProof="0" dirty="0"/>
          </a:p>
        </p:txBody>
      </p:sp>
      <p:sp>
        <p:nvSpPr>
          <p:cNvPr id="8" name="TextBox 7"/>
          <p:cNvSpPr txBox="1"/>
          <p:nvPr/>
        </p:nvSpPr>
        <p:spPr>
          <a:xfrm>
            <a:off x="598993" y="4487277"/>
            <a:ext cx="1688279" cy="738664"/>
          </a:xfrm>
          <a:prstGeom prst="rect">
            <a:avLst/>
          </a:prstGeom>
          <a:noFill/>
        </p:spPr>
        <p:txBody>
          <a:bodyPr wrap="square" rtlCol="0">
            <a:spAutoFit/>
          </a:bodyPr>
          <a:lstStyle>
            <a:defPPr>
              <a:defRPr lang="en-US"/>
            </a:defPPr>
            <a:lvl1pPr algn="ctr">
              <a:defRPr sz="1400" i="1"/>
            </a:lvl1pPr>
          </a:lstStyle>
          <a:p>
            <a:r>
              <a:rPr lang="en-US" sz="1050" dirty="0"/>
              <a:t>CRU Forensic UltraDock(Image © 2017 CRU Acquisition Group, LLC </a:t>
            </a:r>
            <a:r>
              <a:rPr lang="en-US" sz="1050" dirty="0">
                <a:hlinkClick r:id="rId4"/>
              </a:rPr>
              <a:t>gtsgo.to/y1x90</a:t>
            </a:r>
            <a:r>
              <a:rPr lang="en-US" sz="1050" dirty="0"/>
              <a:t>)</a:t>
            </a:r>
          </a:p>
        </p:txBody>
      </p:sp>
    </p:spTree>
    <p:extLst>
      <p:ext uri="{BB962C8B-B14F-4D97-AF65-F5344CB8AC3E}">
        <p14:creationId xmlns:p14="http://schemas.microsoft.com/office/powerpoint/2010/main" val="2232767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noProof="0"/>
              <a:t>Hashing utilities</a:t>
            </a:r>
          </a:p>
          <a:p>
            <a:pPr lvl="1"/>
            <a:r>
              <a:rPr lang="en-US" noProof="0"/>
              <a:t>Digital fingerprint shows image is identical to original evidence source</a:t>
            </a:r>
          </a:p>
          <a:p>
            <a:pPr lvl="1"/>
            <a:r>
              <a:rPr lang="en-US" noProof="0"/>
              <a:t>Secure Hash Algorithm (SHA)</a:t>
            </a:r>
          </a:p>
          <a:p>
            <a:pPr lvl="2"/>
            <a:r>
              <a:rPr lang="en-US" noProof="0"/>
              <a:t>SHA-1 versus SHA-2 (SHA 256-bit and SHA 512-bit)</a:t>
            </a:r>
          </a:p>
          <a:p>
            <a:pPr lvl="1"/>
            <a:r>
              <a:rPr lang="en-US" noProof="0"/>
              <a:t>Message Digest Algorithm (MDA / MD5)</a:t>
            </a:r>
          </a:p>
          <a:p>
            <a:pPr lvl="2"/>
            <a:r>
              <a:rPr lang="en-US" noProof="0"/>
              <a:t>Vulnerable to collisions but these are difficult to exploit in this context</a:t>
            </a:r>
          </a:p>
          <a:p>
            <a:pPr lvl="2"/>
            <a:r>
              <a:rPr lang="en-US" noProof="0"/>
              <a:t>Still acceptable for forensic use (though there have been challenges in court)</a:t>
            </a:r>
          </a:p>
          <a:p>
            <a:pPr lvl="1"/>
            <a:r>
              <a:rPr lang="en-US" noProof="0"/>
              <a:t>Command-line tools</a:t>
            </a:r>
          </a:p>
          <a:p>
            <a:pPr lvl="2"/>
            <a:r>
              <a:rPr lang="en-US" noProof="0"/>
              <a:t>Certutil (Windows)</a:t>
            </a:r>
          </a:p>
          <a:p>
            <a:pPr lvl="2"/>
            <a:r>
              <a:rPr lang="en-US" noProof="0"/>
              <a:t>File Checksum Integrity Verifier (Windows)</a:t>
            </a:r>
          </a:p>
          <a:p>
            <a:pPr lvl="2"/>
            <a:r>
              <a:rPr lang="en-US" noProof="0"/>
              <a:t>md5sum / sha1sum / sha256um / sha512sum (Linux)</a:t>
            </a:r>
            <a:endParaRPr lang="en-US" noProof="0" dirty="0"/>
          </a:p>
        </p:txBody>
      </p:sp>
      <p:sp>
        <p:nvSpPr>
          <p:cNvPr id="3" name="Title 2"/>
          <p:cNvSpPr>
            <a:spLocks noGrp="1"/>
          </p:cNvSpPr>
          <p:nvPr>
            <p:ph type="title"/>
          </p:nvPr>
        </p:nvSpPr>
        <p:spPr/>
        <p:txBody>
          <a:bodyPr>
            <a:normAutofit fontScale="90000"/>
          </a:bodyPr>
          <a:lstStyle/>
          <a:p>
            <a:r>
              <a:rPr lang="en-US" noProof="0"/>
              <a:t>Image Acquisition (3)</a:t>
            </a:r>
            <a:endParaRPr lang="en-US" noProof="0" dirty="0"/>
          </a:p>
        </p:txBody>
      </p:sp>
      <p:sp>
        <p:nvSpPr>
          <p:cNvPr id="5" name="Footer Placeholder 4"/>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6" name="Slide Number Placeholder 5"/>
          <p:cNvSpPr>
            <a:spLocks noGrp="1"/>
          </p:cNvSpPr>
          <p:nvPr>
            <p:ph type="sldNum" sz="quarter" idx="4"/>
          </p:nvPr>
        </p:nvSpPr>
        <p:spPr>
          <a:xfrm>
            <a:off x="8595123" y="5588794"/>
            <a:ext cx="548878" cy="411956"/>
          </a:xfrm>
        </p:spPr>
        <p:txBody>
          <a:bodyPr/>
          <a:lstStyle/>
          <a:p>
            <a:r>
              <a:rPr lang="en-US"/>
              <a:t>170</a:t>
            </a:r>
            <a:endParaRPr lang="en-US" dirty="0"/>
          </a:p>
        </p:txBody>
      </p:sp>
    </p:spTree>
    <p:extLst>
      <p:ext uri="{BB962C8B-B14F-4D97-AF65-F5344CB8AC3E}">
        <p14:creationId xmlns:p14="http://schemas.microsoft.com/office/powerpoint/2010/main" val="758538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noProof="0"/>
              <a:t>Sector-by-sector copy of target disk (or volume)</a:t>
            </a:r>
          </a:p>
          <a:p>
            <a:r>
              <a:rPr lang="en-US" noProof="0"/>
              <a:t>Image file formats</a:t>
            </a:r>
          </a:p>
          <a:p>
            <a:pPr lvl="1"/>
            <a:r>
              <a:rPr lang="en-US" noProof="0"/>
              <a:t>Raw – typically .dd or .img or .dmg extension</a:t>
            </a:r>
          </a:p>
          <a:p>
            <a:pPr lvl="1"/>
            <a:r>
              <a:rPr lang="en-US" noProof="0"/>
              <a:t>.eo1 – EnCase’s vendor format can include disk metadata</a:t>
            </a:r>
          </a:p>
          <a:p>
            <a:pPr lvl="1"/>
            <a:endParaRPr lang="en-US" noProof="0" dirty="0"/>
          </a:p>
        </p:txBody>
      </p:sp>
      <p:sp>
        <p:nvSpPr>
          <p:cNvPr id="3" name="Title 2"/>
          <p:cNvSpPr>
            <a:spLocks noGrp="1"/>
          </p:cNvSpPr>
          <p:nvPr>
            <p:ph type="title"/>
          </p:nvPr>
        </p:nvSpPr>
        <p:spPr/>
        <p:txBody>
          <a:bodyPr>
            <a:normAutofit fontScale="90000"/>
          </a:bodyPr>
          <a:lstStyle/>
          <a:p>
            <a:r>
              <a:rPr lang="en-US" noProof="0"/>
              <a:t>Image Acquisition (4)</a:t>
            </a:r>
            <a:endParaRPr lang="en-US" noProof="0" dirty="0"/>
          </a:p>
        </p:txBody>
      </p:sp>
      <p:pic>
        <p:nvPicPr>
          <p:cNvPr id="7" name="Content Placeholder 6" descr="\\GTSLABS\Users\Admin\Documents\dcfldd.png"/>
          <p:cNvPicPr>
            <a:picLocks noGrp="1"/>
          </p:cNvPicPr>
          <p:nvPr>
            <p:ph idx="12"/>
          </p:nvPr>
        </p:nvPicPr>
        <p:blipFill>
          <a:blip r:embed="rId3">
            <a:extLst>
              <a:ext uri="{28A0092B-C50C-407E-A947-70E740481C1C}">
                <a14:useLocalDpi xmlns:a14="http://schemas.microsoft.com/office/drawing/2010/main" val="0"/>
              </a:ext>
            </a:extLst>
          </a:blip>
          <a:srcRect/>
          <a:stretch>
            <a:fillRect/>
          </a:stretch>
        </p:blipFill>
        <p:spPr>
          <a:xfrm>
            <a:off x="1981435" y="3990876"/>
            <a:ext cx="5158508" cy="1414660"/>
          </a:xfrm>
        </p:spPr>
      </p:pic>
      <p:sp>
        <p:nvSpPr>
          <p:cNvPr id="5" name="Footer Placeholder 4"/>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6" name="Slide Number Placeholder 5"/>
          <p:cNvSpPr>
            <a:spLocks noGrp="1"/>
          </p:cNvSpPr>
          <p:nvPr>
            <p:ph type="sldNum" sz="quarter" idx="4"/>
          </p:nvPr>
        </p:nvSpPr>
        <p:spPr>
          <a:xfrm>
            <a:off x="8595123" y="5588794"/>
            <a:ext cx="548878" cy="411956"/>
          </a:xfrm>
        </p:spPr>
        <p:txBody>
          <a:bodyPr/>
          <a:lstStyle/>
          <a:p>
            <a:r>
              <a:rPr lang="en-US"/>
              <a:t>171</a:t>
            </a:r>
            <a:endParaRPr lang="en-US" dirty="0"/>
          </a:p>
        </p:txBody>
      </p:sp>
    </p:spTree>
    <p:extLst>
      <p:ext uri="{BB962C8B-B14F-4D97-AF65-F5344CB8AC3E}">
        <p14:creationId xmlns:p14="http://schemas.microsoft.com/office/powerpoint/2010/main" val="396740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76019"/>
          </a:xfrm>
        </p:spPr>
        <p:txBody>
          <a:bodyPr>
            <a:normAutofit fontScale="85000" lnSpcReduction="20000"/>
          </a:bodyPr>
          <a:lstStyle/>
          <a:p>
            <a:r>
              <a:rPr lang="en-US" noProof="0" dirty="0"/>
              <a:t>Passwords are stored and transmitted as cryptographic hashes</a:t>
            </a:r>
          </a:p>
          <a:p>
            <a:r>
              <a:rPr lang="en-US" noProof="0" dirty="0"/>
              <a:t>Password cracking exploits weaknesses in the way the hashes are created or the non-complexity of the plaintext password</a:t>
            </a:r>
          </a:p>
          <a:p>
            <a:r>
              <a:rPr lang="en-US" noProof="0" dirty="0"/>
              <a:t>Obtaining password hashes</a:t>
            </a:r>
          </a:p>
          <a:p>
            <a:pPr lvl="1"/>
            <a:r>
              <a:rPr lang="en-US" noProof="0" dirty="0"/>
              <a:t>%</a:t>
            </a:r>
            <a:r>
              <a:rPr lang="en-US" noProof="0" dirty="0" err="1"/>
              <a:t>SystemRoot</a:t>
            </a:r>
            <a:r>
              <a:rPr lang="en-US" noProof="0" dirty="0"/>
              <a:t>%\System32\config\SAM </a:t>
            </a:r>
          </a:p>
          <a:p>
            <a:pPr lvl="1"/>
            <a:r>
              <a:rPr lang="en-US" noProof="0" dirty="0"/>
              <a:t>%</a:t>
            </a:r>
            <a:r>
              <a:rPr lang="en-US" noProof="0" dirty="0" err="1"/>
              <a:t>SystemRoot</a:t>
            </a:r>
            <a:r>
              <a:rPr lang="en-US" noProof="0" dirty="0"/>
              <a:t>%\NTDS\NTDS.DIT </a:t>
            </a:r>
          </a:p>
          <a:p>
            <a:pPr lvl="1"/>
            <a:r>
              <a:rPr lang="en-US" noProof="0" dirty="0"/>
              <a:t>/</a:t>
            </a:r>
            <a:r>
              <a:rPr lang="en-US" noProof="0" dirty="0" err="1"/>
              <a:t>etc</a:t>
            </a:r>
            <a:r>
              <a:rPr lang="en-US" noProof="0" dirty="0"/>
              <a:t>/shadow</a:t>
            </a:r>
          </a:p>
          <a:p>
            <a:pPr lvl="1"/>
            <a:r>
              <a:rPr lang="en-US" noProof="0" dirty="0"/>
              <a:t>Browser password caches</a:t>
            </a:r>
          </a:p>
          <a:p>
            <a:pPr lvl="1"/>
            <a:r>
              <a:rPr lang="en-US" noProof="0" dirty="0"/>
              <a:t>Network sniffing</a:t>
            </a:r>
          </a:p>
          <a:p>
            <a:pPr lvl="1"/>
            <a:endParaRPr lang="en-US" noProof="0" dirty="0"/>
          </a:p>
        </p:txBody>
      </p:sp>
      <p:sp>
        <p:nvSpPr>
          <p:cNvPr id="3" name="Title 2"/>
          <p:cNvSpPr>
            <a:spLocks noGrp="1"/>
          </p:cNvSpPr>
          <p:nvPr>
            <p:ph type="title"/>
          </p:nvPr>
        </p:nvSpPr>
        <p:spPr/>
        <p:txBody>
          <a:bodyPr>
            <a:normAutofit fontScale="90000"/>
          </a:bodyPr>
          <a:lstStyle/>
          <a:p>
            <a:r>
              <a:rPr lang="en-US" noProof="0"/>
              <a:t>Password Cracking</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172</a:t>
            </a:r>
            <a:endParaRPr lang="en-US" dirty="0"/>
          </a:p>
        </p:txBody>
      </p:sp>
    </p:spTree>
    <p:extLst>
      <p:ext uri="{BB962C8B-B14F-4D97-AF65-F5344CB8AC3E}">
        <p14:creationId xmlns:p14="http://schemas.microsoft.com/office/powerpoint/2010/main" val="3432655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a:t>Password Crackers</a:t>
            </a:r>
            <a:endParaRPr lang="en-US" noProof="0" dirty="0"/>
          </a:p>
        </p:txBody>
      </p:sp>
      <p:pic>
        <p:nvPicPr>
          <p:cNvPr id="9" name="Content Placeholder 8" descr="Use Cain's Advanced Poison Routing (APR) feature to position the host as a Man-in-the-Middle and capture traffic passing between two hosts"/>
          <p:cNvPicPr>
            <a:picLocks noGrp="1"/>
          </p:cNvPicPr>
          <p:nvPr>
            <p:ph sz="quarter" idx="12"/>
          </p:nvPr>
        </p:nvPicPr>
        <p:blipFill>
          <a:blip r:embed="rId3">
            <a:extLst>
              <a:ext uri="{28A0092B-C50C-407E-A947-70E740481C1C}">
                <a14:useLocalDpi xmlns:a14="http://schemas.microsoft.com/office/drawing/2010/main" val="0"/>
              </a:ext>
            </a:extLst>
          </a:blip>
          <a:srcRect/>
          <a:stretch>
            <a:fillRect/>
          </a:stretch>
        </p:blipFill>
        <p:spPr>
          <a:xfrm>
            <a:off x="358003" y="1543050"/>
            <a:ext cx="3879806" cy="2057400"/>
          </a:xfrm>
        </p:spPr>
      </p:pic>
      <p:pic>
        <p:nvPicPr>
          <p:cNvPr id="10" name="Content Placeholder 9" descr="Cain identifies password hashes captured by the sniffer - you can attempt decryption of these using dictionary or brute force methods"/>
          <p:cNvPicPr>
            <a:picLocks noGrp="1"/>
          </p:cNvPicPr>
          <p:nvPr>
            <p:ph sz="quarter" idx="13"/>
          </p:nvPr>
        </p:nvPicPr>
        <p:blipFill>
          <a:blip r:embed="rId4">
            <a:extLst>
              <a:ext uri="{28A0092B-C50C-407E-A947-70E740481C1C}">
                <a14:useLocalDpi xmlns:a14="http://schemas.microsoft.com/office/drawing/2010/main" val="0"/>
              </a:ext>
            </a:extLst>
          </a:blip>
          <a:srcRect/>
          <a:stretch>
            <a:fillRect/>
          </a:stretch>
        </p:blipFill>
        <p:spPr>
          <a:xfrm>
            <a:off x="358003" y="3669506"/>
            <a:ext cx="3879806" cy="2057400"/>
          </a:xfrm>
        </p:spPr>
      </p:pic>
      <p:sp>
        <p:nvSpPr>
          <p:cNvPr id="5" name="Content Placeholder 4"/>
          <p:cNvSpPr>
            <a:spLocks noGrp="1"/>
          </p:cNvSpPr>
          <p:nvPr>
            <p:ph sz="quarter" idx="14"/>
          </p:nvPr>
        </p:nvSpPr>
        <p:spPr>
          <a:xfrm>
            <a:off x="4716016" y="1412776"/>
            <a:ext cx="4336544" cy="2244824"/>
          </a:xfrm>
        </p:spPr>
        <p:txBody>
          <a:bodyPr>
            <a:normAutofit fontScale="85000" lnSpcReduction="20000"/>
          </a:bodyPr>
          <a:lstStyle/>
          <a:p>
            <a:r>
              <a:rPr lang="en-US" noProof="0" dirty="0"/>
              <a:t>Cain and Abel</a:t>
            </a:r>
          </a:p>
          <a:p>
            <a:r>
              <a:rPr lang="en-US" noProof="0" dirty="0"/>
              <a:t>John the Ripper</a:t>
            </a:r>
          </a:p>
          <a:p>
            <a:r>
              <a:rPr lang="en-US" noProof="0" dirty="0"/>
              <a:t>THC Hydra</a:t>
            </a:r>
          </a:p>
          <a:p>
            <a:r>
              <a:rPr lang="en-US" noProof="0" dirty="0" err="1"/>
              <a:t>Aircrack</a:t>
            </a:r>
            <a:r>
              <a:rPr lang="en-US" noProof="0" dirty="0"/>
              <a:t>-ng</a:t>
            </a:r>
          </a:p>
          <a:p>
            <a:r>
              <a:rPr lang="en-US" noProof="0" dirty="0"/>
              <a:t>L0phtcrack </a:t>
            </a:r>
          </a:p>
        </p:txBody>
      </p:sp>
      <p:pic>
        <p:nvPicPr>
          <p:cNvPr id="11" name="Content Placeholder 10" descr="Using John the Ripper from the Metasploit Framework"/>
          <p:cNvPicPr>
            <a:picLocks noGrp="1"/>
          </p:cNvPicPr>
          <p:nvPr>
            <p:ph sz="quarter" idx="15"/>
          </p:nvPr>
        </p:nvPicPr>
        <p:blipFill>
          <a:blip r:embed="rId5" cstate="print">
            <a:extLst>
              <a:ext uri="{28A0092B-C50C-407E-A947-70E740481C1C}">
                <a14:useLocalDpi xmlns:a14="http://schemas.microsoft.com/office/drawing/2010/main" val="0"/>
              </a:ext>
            </a:extLst>
          </a:blip>
          <a:srcRect/>
          <a:stretch>
            <a:fillRect/>
          </a:stretch>
        </p:blipFill>
        <p:spPr>
          <a:xfrm>
            <a:off x="5601097" y="3669506"/>
            <a:ext cx="2444750" cy="2057400"/>
          </a:xfrm>
        </p:spPr>
      </p:pic>
      <p:sp>
        <p:nvSpPr>
          <p:cNvPr id="7" name="Footer Placeholder 6"/>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8" name="Slide Number Placeholder 7"/>
          <p:cNvSpPr>
            <a:spLocks noGrp="1"/>
          </p:cNvSpPr>
          <p:nvPr>
            <p:ph type="sldNum" sz="quarter" idx="4"/>
          </p:nvPr>
        </p:nvSpPr>
        <p:spPr>
          <a:xfrm>
            <a:off x="8595123" y="5588794"/>
            <a:ext cx="548878" cy="411956"/>
          </a:xfrm>
        </p:spPr>
        <p:txBody>
          <a:bodyPr/>
          <a:lstStyle/>
          <a:p>
            <a:r>
              <a:rPr lang="en-US"/>
              <a:t>173</a:t>
            </a:r>
            <a:endParaRPr lang="en-US" dirty="0"/>
          </a:p>
        </p:txBody>
      </p:sp>
    </p:spTree>
    <p:extLst>
      <p:ext uri="{BB962C8B-B14F-4D97-AF65-F5344CB8AC3E}">
        <p14:creationId xmlns:p14="http://schemas.microsoft.com/office/powerpoint/2010/main" val="3411596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04457"/>
          </a:xfrm>
        </p:spPr>
        <p:txBody>
          <a:bodyPr>
            <a:normAutofit fontScale="70000" lnSpcReduction="20000"/>
          </a:bodyPr>
          <a:lstStyle/>
          <a:p>
            <a:r>
              <a:rPr lang="en-US" noProof="0" dirty="0"/>
              <a:t>Brute force attack</a:t>
            </a:r>
          </a:p>
          <a:p>
            <a:pPr lvl="1"/>
            <a:r>
              <a:rPr lang="en-US" noProof="0" dirty="0"/>
              <a:t>Works against weak hashes (LM and NTLMv1)</a:t>
            </a:r>
          </a:p>
          <a:p>
            <a:pPr lvl="1"/>
            <a:r>
              <a:rPr lang="en-US" noProof="0" dirty="0"/>
              <a:t>Strong passwords and account policies (restrict logon attempts) defend against brute force attacks</a:t>
            </a:r>
          </a:p>
          <a:p>
            <a:pPr lvl="1"/>
            <a:r>
              <a:rPr lang="en-US" noProof="0" dirty="0"/>
              <a:t>Consider horizontal brute force / password spraying</a:t>
            </a:r>
          </a:p>
          <a:p>
            <a:r>
              <a:rPr lang="en-US" noProof="0" dirty="0"/>
              <a:t>Dictionary attack</a:t>
            </a:r>
          </a:p>
          <a:p>
            <a:pPr lvl="1"/>
            <a:r>
              <a:rPr lang="en-US" noProof="0" dirty="0"/>
              <a:t>Match the hash to a common dictionary word</a:t>
            </a:r>
          </a:p>
          <a:p>
            <a:pPr lvl="1"/>
            <a:r>
              <a:rPr lang="en-US" noProof="0" dirty="0"/>
              <a:t>Compile word lists from data known about the target</a:t>
            </a:r>
          </a:p>
          <a:p>
            <a:pPr lvl="1"/>
            <a:r>
              <a:rPr lang="en-US" noProof="0" dirty="0"/>
              <a:t>Password dumps show that millions of users choose the same unsecure words or phrases (123456)</a:t>
            </a:r>
          </a:p>
          <a:p>
            <a:pPr lvl="1"/>
            <a:r>
              <a:rPr lang="en-US" noProof="0" dirty="0"/>
              <a:t>Rainbow tables speed this up by precomputing hashes</a:t>
            </a:r>
          </a:p>
          <a:p>
            <a:r>
              <a:rPr lang="en-US" noProof="0" dirty="0"/>
              <a:t>Hybrid attack</a:t>
            </a:r>
          </a:p>
          <a:p>
            <a:pPr lvl="1"/>
            <a:r>
              <a:rPr lang="en-US" noProof="0" dirty="0"/>
              <a:t>Fuzz dictionary lists with typical combinations</a:t>
            </a:r>
          </a:p>
        </p:txBody>
      </p:sp>
      <p:sp>
        <p:nvSpPr>
          <p:cNvPr id="3" name="Title 2"/>
          <p:cNvSpPr>
            <a:spLocks noGrp="1"/>
          </p:cNvSpPr>
          <p:nvPr>
            <p:ph type="title"/>
          </p:nvPr>
        </p:nvSpPr>
        <p:spPr/>
        <p:txBody>
          <a:bodyPr>
            <a:normAutofit fontScale="90000"/>
          </a:bodyPr>
          <a:lstStyle/>
          <a:p>
            <a:r>
              <a:rPr lang="en-US" noProof="0"/>
              <a:t>Password Attack Types</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174</a:t>
            </a:r>
            <a:endParaRPr lang="en-US" dirty="0"/>
          </a:p>
        </p:txBody>
      </p:sp>
    </p:spTree>
    <p:extLst>
      <p:ext uri="{BB962C8B-B14F-4D97-AF65-F5344CB8AC3E}">
        <p14:creationId xmlns:p14="http://schemas.microsoft.com/office/powerpoint/2010/main" val="42698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340767"/>
            <a:ext cx="9017064" cy="4248027"/>
          </a:xfrm>
        </p:spPr>
        <p:txBody>
          <a:bodyPr/>
          <a:lstStyle/>
          <a:p>
            <a:r>
              <a:rPr lang="en-US" noProof="0" dirty="0"/>
              <a:t>Adversary obtains local admin access to pivot</a:t>
            </a:r>
          </a:p>
          <a:p>
            <a:r>
              <a:rPr lang="en-US" noProof="0" dirty="0"/>
              <a:t>Scans lsass.exe or file system for hashes of accounts with higher privileges (Domain Admin)</a:t>
            </a:r>
          </a:p>
          <a:p>
            <a:r>
              <a:rPr lang="en-US" noProof="0" dirty="0"/>
              <a:t>Uses the API of software demanding authorization to pass the hash rather than typing the plaintext password</a:t>
            </a:r>
          </a:p>
        </p:txBody>
      </p:sp>
      <p:sp>
        <p:nvSpPr>
          <p:cNvPr id="3" name="Title 2"/>
          <p:cNvSpPr>
            <a:spLocks noGrp="1"/>
          </p:cNvSpPr>
          <p:nvPr>
            <p:ph type="title"/>
          </p:nvPr>
        </p:nvSpPr>
        <p:spPr/>
        <p:txBody>
          <a:bodyPr>
            <a:normAutofit fontScale="90000"/>
          </a:bodyPr>
          <a:lstStyle/>
          <a:p>
            <a:r>
              <a:rPr lang="en-US" noProof="0"/>
              <a:t>Pass-the-Hash (1)</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176</a:t>
            </a:r>
            <a:endParaRPr lang="en-US" dirty="0"/>
          </a:p>
        </p:txBody>
      </p:sp>
    </p:spTree>
    <p:extLst>
      <p:ext uri="{BB962C8B-B14F-4D97-AF65-F5344CB8AC3E}">
        <p14:creationId xmlns:p14="http://schemas.microsoft.com/office/powerpoint/2010/main" val="414688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assword dump - the SID 500 indicates a built-in administrator account..."/>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634254" y="1543051"/>
            <a:ext cx="3852871" cy="4183856"/>
          </a:xfrm>
        </p:spPr>
      </p:pic>
      <p:sp>
        <p:nvSpPr>
          <p:cNvPr id="3" name="Title 2"/>
          <p:cNvSpPr>
            <a:spLocks noGrp="1"/>
          </p:cNvSpPr>
          <p:nvPr>
            <p:ph type="title"/>
          </p:nvPr>
        </p:nvSpPr>
        <p:spPr/>
        <p:txBody>
          <a:bodyPr>
            <a:normAutofit fontScale="90000"/>
          </a:bodyPr>
          <a:lstStyle/>
          <a:p>
            <a:r>
              <a:rPr lang="en-US" noProof="0"/>
              <a:t>Pass-the-Hash (2)</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176</a:t>
            </a:r>
            <a:endParaRPr lang="en-US" dirty="0"/>
          </a:p>
        </p:txBody>
      </p:sp>
    </p:spTree>
    <p:extLst>
      <p:ext uri="{BB962C8B-B14F-4D97-AF65-F5344CB8AC3E}">
        <p14:creationId xmlns:p14="http://schemas.microsoft.com/office/powerpoint/2010/main" val="94737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504" y="1340767"/>
            <a:ext cx="4611210" cy="4320481"/>
          </a:xfrm>
        </p:spPr>
        <p:txBody>
          <a:bodyPr>
            <a:normAutofit fontScale="85000" lnSpcReduction="20000"/>
          </a:bodyPr>
          <a:lstStyle/>
          <a:p>
            <a:r>
              <a:rPr lang="en-US" noProof="0"/>
              <a:t>Identify the features of market-leading forensic investigation suites</a:t>
            </a:r>
          </a:p>
          <a:p>
            <a:r>
              <a:rPr lang="en-US" noProof="0"/>
              <a:t>Describe the hardware, software, and documentation required for a forensics kit</a:t>
            </a:r>
          </a:p>
          <a:p>
            <a:r>
              <a:rPr lang="en-US" noProof="0"/>
              <a:t>Acquire forensically secure data images from hardware evidence</a:t>
            </a:r>
          </a:p>
          <a:p>
            <a:r>
              <a:rPr lang="en-US" noProof="0"/>
              <a:t>Use password cracking and image analysis utilities</a:t>
            </a:r>
            <a:endParaRPr lang="en-US" noProof="0" dirty="0"/>
          </a:p>
        </p:txBody>
      </p:sp>
      <p:sp>
        <p:nvSpPr>
          <p:cNvPr id="3" name="Footer Placeholder 2"/>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4" name="Slide Number Placeholder 3"/>
          <p:cNvSpPr>
            <a:spLocks noGrp="1"/>
          </p:cNvSpPr>
          <p:nvPr>
            <p:ph type="sldNum" sz="quarter" idx="4"/>
          </p:nvPr>
        </p:nvSpPr>
        <p:spPr>
          <a:xfrm>
            <a:off x="8595123" y="5588794"/>
            <a:ext cx="548878" cy="411956"/>
          </a:xfrm>
        </p:spPr>
        <p:txBody>
          <a:bodyPr/>
          <a:lstStyle/>
          <a:p>
            <a:r>
              <a:rPr lang="en-US"/>
              <a:t>159</a:t>
            </a:r>
            <a:endParaRPr lang="en-US" dirty="0"/>
          </a:p>
        </p:txBody>
      </p:sp>
    </p:spTree>
    <p:extLst>
      <p:ext uri="{BB962C8B-B14F-4D97-AF65-F5344CB8AC3E}">
        <p14:creationId xmlns:p14="http://schemas.microsoft.com/office/powerpoint/2010/main" val="254435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psexec_psh Pass-the-Hash attack worked with the stolen credentials - the attacker can now launch additional payloads"/>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643948" y="1543051"/>
            <a:ext cx="3833483" cy="4183856"/>
          </a:xfrm>
        </p:spPr>
      </p:pic>
      <p:sp>
        <p:nvSpPr>
          <p:cNvPr id="3" name="Title 2"/>
          <p:cNvSpPr>
            <a:spLocks noGrp="1"/>
          </p:cNvSpPr>
          <p:nvPr>
            <p:ph type="title"/>
          </p:nvPr>
        </p:nvSpPr>
        <p:spPr/>
        <p:txBody>
          <a:bodyPr>
            <a:normAutofit fontScale="90000"/>
          </a:bodyPr>
          <a:lstStyle/>
          <a:p>
            <a:r>
              <a:rPr lang="en-US" noProof="0"/>
              <a:t>Pass-the-Hash (3)</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177</a:t>
            </a:r>
            <a:endParaRPr lang="en-US" dirty="0"/>
          </a:p>
        </p:txBody>
      </p:sp>
    </p:spTree>
    <p:extLst>
      <p:ext uri="{BB962C8B-B14F-4D97-AF65-F5344CB8AC3E}">
        <p14:creationId xmlns:p14="http://schemas.microsoft.com/office/powerpoint/2010/main" val="181128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attacker is now the proud owner of a Domain Controller (one previous, careless, owne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627477" y="1543051"/>
            <a:ext cx="3866424" cy="4183856"/>
          </a:xfrm>
        </p:spPr>
      </p:pic>
      <p:sp>
        <p:nvSpPr>
          <p:cNvPr id="3" name="Title 2"/>
          <p:cNvSpPr>
            <a:spLocks noGrp="1"/>
          </p:cNvSpPr>
          <p:nvPr>
            <p:ph type="title"/>
          </p:nvPr>
        </p:nvSpPr>
        <p:spPr/>
        <p:txBody>
          <a:bodyPr>
            <a:normAutofit fontScale="90000"/>
          </a:bodyPr>
          <a:lstStyle/>
          <a:p>
            <a:r>
              <a:rPr lang="en-US" noProof="0"/>
              <a:t>Pass-the-Hash (4)</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177</a:t>
            </a:r>
            <a:endParaRPr lang="en-US" dirty="0"/>
          </a:p>
        </p:txBody>
      </p:sp>
    </p:spTree>
    <p:extLst>
      <p:ext uri="{BB962C8B-B14F-4D97-AF65-F5344CB8AC3E}">
        <p14:creationId xmlns:p14="http://schemas.microsoft.com/office/powerpoint/2010/main" val="1495825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noProof="0"/>
              <a:t>Analysis Utilities (1)</a:t>
            </a:r>
            <a:endParaRPr lang="en-US" noProof="0" dirty="0"/>
          </a:p>
        </p:txBody>
      </p:sp>
      <p:sp>
        <p:nvSpPr>
          <p:cNvPr id="6" name="Content Placeholder 5"/>
          <p:cNvSpPr>
            <a:spLocks noGrp="1"/>
          </p:cNvSpPr>
          <p:nvPr>
            <p:ph sz="half" idx="1"/>
          </p:nvPr>
        </p:nvSpPr>
        <p:spPr/>
        <p:txBody>
          <a:bodyPr/>
          <a:lstStyle/>
          <a:p>
            <a:r>
              <a:rPr lang="en-US" noProof="0"/>
              <a:t>Capture image and identify with digital fingerprint</a:t>
            </a:r>
          </a:p>
          <a:p>
            <a:r>
              <a:rPr lang="en-US" noProof="0"/>
              <a:t>Load a copy of the image for analysis</a:t>
            </a:r>
            <a:endParaRPr lang="en-US" noProof="0" dirty="0"/>
          </a:p>
        </p:txBody>
      </p:sp>
      <p:pic>
        <p:nvPicPr>
          <p:cNvPr id="8" name="Content Placeholder 7" descr="Loading an image into the Autopsy forensic case manage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86236" y="1543051"/>
            <a:ext cx="3872093" cy="4183856"/>
          </a:xfrm>
        </p:spPr>
      </p:pic>
    </p:spTree>
    <p:extLst>
      <p:ext uri="{BB962C8B-B14F-4D97-AF65-F5344CB8AC3E}">
        <p14:creationId xmlns:p14="http://schemas.microsoft.com/office/powerpoint/2010/main" val="2068649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a:t>Analysis Utilities (2)</a:t>
            </a:r>
            <a:endParaRPr lang="en-US" noProof="0" dirty="0"/>
          </a:p>
        </p:txBody>
      </p:sp>
      <p:pic>
        <p:nvPicPr>
          <p:cNvPr id="7" name="Content Placeholder 6" descr="Observing artifacts generated by user activity in EnCase Forensic (Image © 2017 Guidance Software Inc. gtsgo.to/e5joj)"/>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9056" y="1899733"/>
            <a:ext cx="4457700" cy="3470492"/>
          </a:xfrm>
        </p:spPr>
      </p:pic>
      <p:sp>
        <p:nvSpPr>
          <p:cNvPr id="4" name="Content Placeholder 3"/>
          <p:cNvSpPr>
            <a:spLocks noGrp="1"/>
          </p:cNvSpPr>
          <p:nvPr>
            <p:ph sz="half" idx="2"/>
          </p:nvPr>
        </p:nvSpPr>
        <p:spPr/>
        <p:txBody>
          <a:bodyPr>
            <a:normAutofit fontScale="92500" lnSpcReduction="20000"/>
          </a:bodyPr>
          <a:lstStyle/>
          <a:p>
            <a:r>
              <a:rPr lang="en-US" noProof="0"/>
              <a:t>Establish a timeline</a:t>
            </a:r>
          </a:p>
          <a:p>
            <a:pPr lvl="2"/>
            <a:r>
              <a:rPr lang="en-US" noProof="0"/>
              <a:t>How was access to the system obtained?</a:t>
            </a:r>
          </a:p>
          <a:p>
            <a:pPr lvl="2"/>
            <a:r>
              <a:rPr lang="en-US" noProof="0"/>
              <a:t>What tools have been installed?</a:t>
            </a:r>
          </a:p>
          <a:p>
            <a:pPr lvl="2"/>
            <a:r>
              <a:rPr lang="en-US" noProof="0"/>
              <a:t>What changes to system files or applications have been made?</a:t>
            </a:r>
          </a:p>
          <a:p>
            <a:pPr lvl="2"/>
            <a:r>
              <a:rPr lang="en-US" noProof="0"/>
              <a:t>What data has been retrieved?</a:t>
            </a:r>
          </a:p>
          <a:p>
            <a:pPr lvl="2"/>
            <a:r>
              <a:rPr lang="en-US" noProof="0"/>
              <a:t>Is there evidence data was exfiltrated over the network or via attached storage?</a:t>
            </a:r>
            <a:endParaRPr lang="en-US" noProof="0" dirty="0"/>
          </a:p>
        </p:txBody>
      </p:sp>
      <p:sp>
        <p:nvSpPr>
          <p:cNvPr id="8" name="TextBox 7"/>
          <p:cNvSpPr txBox="1"/>
          <p:nvPr/>
        </p:nvSpPr>
        <p:spPr>
          <a:xfrm>
            <a:off x="1179187" y="4957186"/>
            <a:ext cx="3322098" cy="415498"/>
          </a:xfrm>
          <a:prstGeom prst="rect">
            <a:avLst/>
          </a:prstGeom>
          <a:noFill/>
        </p:spPr>
        <p:txBody>
          <a:bodyPr wrap="square" rtlCol="0">
            <a:spAutoFit/>
          </a:bodyPr>
          <a:lstStyle/>
          <a:p>
            <a:pPr algn="ctr"/>
            <a:r>
              <a:rPr lang="en-US" sz="1050" i="1" dirty="0"/>
              <a:t>EnCase Forensic (Image © 2017 Guidance Software Inc. </a:t>
            </a:r>
            <a:r>
              <a:rPr lang="en-US" sz="1050" i="1" dirty="0">
                <a:hlinkClick r:id="rId4"/>
              </a:rPr>
              <a:t>gtsgo.to/e5joj</a:t>
            </a:r>
            <a:r>
              <a:rPr lang="en-US" sz="1050" i="1" dirty="0"/>
              <a:t>)</a:t>
            </a:r>
          </a:p>
        </p:txBody>
      </p:sp>
    </p:spTree>
    <p:extLst>
      <p:ext uri="{BB962C8B-B14F-4D97-AF65-F5344CB8AC3E}">
        <p14:creationId xmlns:p14="http://schemas.microsoft.com/office/powerpoint/2010/main" val="41503986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2244823"/>
          </a:xfrm>
        </p:spPr>
        <p:txBody>
          <a:bodyPr>
            <a:normAutofit fontScale="92500" lnSpcReduction="10000"/>
          </a:bodyPr>
          <a:lstStyle/>
          <a:p>
            <a:r>
              <a:rPr lang="en-US" noProof="0" dirty="0"/>
              <a:t>Log viewer</a:t>
            </a:r>
          </a:p>
          <a:p>
            <a:r>
              <a:rPr lang="en-US" noProof="0" dirty="0"/>
              <a:t>OS and process analysis</a:t>
            </a:r>
          </a:p>
          <a:p>
            <a:pPr lvl="1"/>
            <a:r>
              <a:rPr lang="en-US" noProof="0" dirty="0"/>
              <a:t>Identify infected process images</a:t>
            </a:r>
          </a:p>
          <a:p>
            <a:pPr lvl="1"/>
            <a:r>
              <a:rPr lang="en-US" noProof="0" dirty="0"/>
              <a:t>Reconstruct user actions from file system artefacts (shortcuts, prefetch files, jump lists, window positions)</a:t>
            </a:r>
          </a:p>
          <a:p>
            <a:endParaRPr lang="en-US" noProof="0" dirty="0"/>
          </a:p>
        </p:txBody>
      </p:sp>
      <p:sp>
        <p:nvSpPr>
          <p:cNvPr id="3" name="Title 2"/>
          <p:cNvSpPr>
            <a:spLocks noGrp="1"/>
          </p:cNvSpPr>
          <p:nvPr>
            <p:ph type="title"/>
          </p:nvPr>
        </p:nvSpPr>
        <p:spPr/>
        <p:txBody>
          <a:bodyPr>
            <a:normAutofit fontScale="90000"/>
          </a:bodyPr>
          <a:lstStyle/>
          <a:p>
            <a:r>
              <a:rPr lang="en-US" noProof="0"/>
              <a:t>Analysis Utilities (3)</a:t>
            </a:r>
            <a:endParaRPr lang="en-US" noProof="0" dirty="0"/>
          </a:p>
        </p:txBody>
      </p:sp>
      <p:pic>
        <p:nvPicPr>
          <p:cNvPr id="7" name="Content Placeholder 6" descr="Examining files in the Prefetch folder using Autopsy's file browser"/>
          <p:cNvPicPr>
            <a:picLocks noGrp="1"/>
          </p:cNvPicPr>
          <p:nvPr>
            <p:ph idx="12"/>
          </p:nvPr>
        </p:nvPicPr>
        <p:blipFill>
          <a:blip r:embed="rId3" cstate="print">
            <a:extLst>
              <a:ext uri="{28A0092B-C50C-407E-A947-70E740481C1C}">
                <a14:useLocalDpi xmlns:a14="http://schemas.microsoft.com/office/drawing/2010/main" val="0"/>
              </a:ext>
            </a:extLst>
          </a:blip>
          <a:srcRect/>
          <a:stretch>
            <a:fillRect/>
          </a:stretch>
        </p:blipFill>
        <p:spPr>
          <a:xfrm>
            <a:off x="2855395" y="3669506"/>
            <a:ext cx="3410589" cy="2057400"/>
          </a:xfrm>
        </p:spPr>
      </p:pic>
      <p:sp>
        <p:nvSpPr>
          <p:cNvPr id="5" name="Footer Placeholder 4"/>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6" name="Slide Number Placeholder 5"/>
          <p:cNvSpPr>
            <a:spLocks noGrp="1"/>
          </p:cNvSpPr>
          <p:nvPr>
            <p:ph type="sldNum" sz="quarter" idx="4"/>
          </p:nvPr>
        </p:nvSpPr>
        <p:spPr>
          <a:xfrm>
            <a:off x="8595123" y="5588794"/>
            <a:ext cx="548878" cy="411956"/>
          </a:xfrm>
        </p:spPr>
        <p:txBody>
          <a:bodyPr/>
          <a:lstStyle/>
          <a:p>
            <a:r>
              <a:rPr lang="en-US"/>
              <a:t>179</a:t>
            </a:r>
            <a:endParaRPr lang="en-US" dirty="0"/>
          </a:p>
        </p:txBody>
      </p:sp>
    </p:spTree>
    <p:extLst>
      <p:ext uri="{BB962C8B-B14F-4D97-AF65-F5344CB8AC3E}">
        <p14:creationId xmlns:p14="http://schemas.microsoft.com/office/powerpoint/2010/main" val="3594115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12775"/>
            <a:ext cx="9052560" cy="4176019"/>
          </a:xfrm>
        </p:spPr>
        <p:txBody>
          <a:bodyPr>
            <a:normAutofit fontScale="85000" lnSpcReduction="20000"/>
          </a:bodyPr>
          <a:lstStyle/>
          <a:p>
            <a:r>
              <a:rPr lang="en-US" noProof="0" dirty="0"/>
              <a:t>File and file system viewers</a:t>
            </a:r>
          </a:p>
          <a:p>
            <a:pPr lvl="1"/>
            <a:r>
              <a:rPr lang="en-US" noProof="0" dirty="0"/>
              <a:t>Search system / hidden file system locations</a:t>
            </a:r>
          </a:p>
          <a:p>
            <a:pPr lvl="1"/>
            <a:r>
              <a:rPr lang="en-US" noProof="0" dirty="0"/>
              <a:t>File carving tools (recover data from deleted files)</a:t>
            </a:r>
          </a:p>
          <a:p>
            <a:pPr lvl="1"/>
            <a:r>
              <a:rPr lang="en-US" noProof="0" dirty="0"/>
              <a:t>Visualization / keyword search</a:t>
            </a:r>
          </a:p>
          <a:p>
            <a:pPr lvl="1"/>
            <a:r>
              <a:rPr lang="en-US" noProof="0" dirty="0"/>
              <a:t>File format specific viewers</a:t>
            </a:r>
          </a:p>
          <a:p>
            <a:r>
              <a:rPr lang="en-US" noProof="0" dirty="0"/>
              <a:t>Cryptography tools</a:t>
            </a:r>
          </a:p>
          <a:p>
            <a:r>
              <a:rPr lang="en-US" noProof="0" dirty="0"/>
              <a:t>Registry viewer</a:t>
            </a:r>
          </a:p>
          <a:p>
            <a:r>
              <a:rPr lang="en-US" noProof="0" dirty="0"/>
              <a:t>USB viewer</a:t>
            </a:r>
          </a:p>
          <a:p>
            <a:r>
              <a:rPr lang="en-US" noProof="0" dirty="0"/>
              <a:t>User account viewer</a:t>
            </a:r>
          </a:p>
          <a:p>
            <a:r>
              <a:rPr lang="en-US" noProof="0" dirty="0"/>
              <a:t>Application viewers</a:t>
            </a:r>
          </a:p>
          <a:p>
            <a:endParaRPr lang="en-US" noProof="0" dirty="0"/>
          </a:p>
        </p:txBody>
      </p:sp>
      <p:sp>
        <p:nvSpPr>
          <p:cNvPr id="3" name="Title 2"/>
          <p:cNvSpPr>
            <a:spLocks noGrp="1"/>
          </p:cNvSpPr>
          <p:nvPr>
            <p:ph type="title"/>
          </p:nvPr>
        </p:nvSpPr>
        <p:spPr/>
        <p:txBody>
          <a:bodyPr>
            <a:normAutofit fontScale="90000"/>
          </a:bodyPr>
          <a:lstStyle/>
          <a:p>
            <a:r>
              <a:rPr lang="en-US" noProof="0"/>
              <a:t>Analysis Utilities (4)</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180</a:t>
            </a:r>
            <a:endParaRPr lang="en-US" dirty="0"/>
          </a:p>
        </p:txBody>
      </p:sp>
    </p:spTree>
    <p:extLst>
      <p:ext uri="{BB962C8B-B14F-4D97-AF65-F5344CB8AC3E}">
        <p14:creationId xmlns:p14="http://schemas.microsoft.com/office/powerpoint/2010/main" val="1214943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64089" y="1412775"/>
            <a:ext cx="3779912" cy="4347469"/>
          </a:xfrm>
        </p:spPr>
        <p:txBody>
          <a:bodyPr>
            <a:normAutofit fontScale="77500" lnSpcReduction="20000"/>
          </a:bodyPr>
          <a:lstStyle/>
          <a:p>
            <a:r>
              <a:rPr lang="en-US" noProof="0" dirty="0"/>
              <a:t>Identify the features of market-leading forensic investigation suites</a:t>
            </a:r>
          </a:p>
          <a:p>
            <a:r>
              <a:rPr lang="en-US" noProof="0" dirty="0"/>
              <a:t>Describe the hardware, software, and documentation required for a forensics kit</a:t>
            </a:r>
          </a:p>
          <a:p>
            <a:r>
              <a:rPr lang="en-US" noProof="0" dirty="0"/>
              <a:t>Acquire forensically secure data images from hardware evidence</a:t>
            </a:r>
          </a:p>
          <a:p>
            <a:r>
              <a:rPr lang="en-US" noProof="0" dirty="0"/>
              <a:t>Use password cracking and image analysis utilities</a:t>
            </a:r>
          </a:p>
        </p:txBody>
      </p:sp>
      <p:sp>
        <p:nvSpPr>
          <p:cNvPr id="3" name="Footer Placeholder 2"/>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4" name="Slide Number Placeholder 3"/>
          <p:cNvSpPr>
            <a:spLocks noGrp="1"/>
          </p:cNvSpPr>
          <p:nvPr>
            <p:ph type="sldNum" sz="quarter" idx="4"/>
          </p:nvPr>
        </p:nvSpPr>
        <p:spPr/>
        <p:txBody>
          <a:bodyPr/>
          <a:lstStyle/>
          <a:p>
            <a:r>
              <a:rPr lang="en-US"/>
              <a:t>182</a:t>
            </a:r>
            <a:endParaRPr lang="en-US" dirty="0"/>
          </a:p>
        </p:txBody>
      </p:sp>
    </p:spTree>
    <p:extLst>
      <p:ext uri="{BB962C8B-B14F-4D97-AF65-F5344CB8AC3E}">
        <p14:creationId xmlns:p14="http://schemas.microsoft.com/office/powerpoint/2010/main" val="611153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340768"/>
            <a:ext cx="4067298" cy="4176464"/>
          </a:xfrm>
        </p:spPr>
        <p:txBody>
          <a:bodyPr/>
          <a:lstStyle/>
          <a:p>
            <a:r>
              <a:rPr lang="en-US" dirty="0"/>
              <a:t>Lab 10 / Forensic Image Analysis with Autopsy</a:t>
            </a:r>
          </a:p>
        </p:txBody>
      </p:sp>
      <p:sp>
        <p:nvSpPr>
          <p:cNvPr id="3" name="Footer Placeholder 2"/>
          <p:cNvSpPr>
            <a:spLocks noGrp="1"/>
          </p:cNvSpPr>
          <p:nvPr>
            <p:ph type="ftr" sz="quarter" idx="3"/>
          </p:nvPr>
        </p:nvSpPr>
        <p:spPr>
          <a:xfrm>
            <a:off x="0" y="5760244"/>
            <a:ext cx="9144000" cy="240506"/>
          </a:xfrm>
        </p:spPr>
        <p:txBody>
          <a:bodyPr/>
          <a:lstStyle/>
          <a:p>
            <a:r>
              <a:rPr lang="en-US"/>
              <a:t>4.2 Forensics Tools</a:t>
            </a:r>
            <a:endParaRPr lang="en-US" dirty="0"/>
          </a:p>
        </p:txBody>
      </p:sp>
    </p:spTree>
    <p:extLst>
      <p:ext uri="{BB962C8B-B14F-4D97-AF65-F5344CB8AC3E}">
        <p14:creationId xmlns:p14="http://schemas.microsoft.com/office/powerpoint/2010/main" val="102991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5144691" y="1543051"/>
            <a:ext cx="3999309" cy="4183856"/>
          </a:xfrm>
        </p:spPr>
        <p:txBody>
          <a:bodyPr/>
          <a:lstStyle/>
          <a:p>
            <a:r>
              <a:rPr lang="en-US" noProof="0"/>
              <a:t>Encryption and Hashing</a:t>
            </a:r>
          </a:p>
          <a:p>
            <a:r>
              <a:rPr lang="en-US" noProof="0"/>
              <a:t>Forensics – Understanding the Digital Forensics Profession and Investigations</a:t>
            </a:r>
            <a:endParaRPr lang="en-US" noProof="0" dirty="0"/>
          </a:p>
        </p:txBody>
      </p:sp>
      <p:sp>
        <p:nvSpPr>
          <p:cNvPr id="2" name="Footer Placeholder 1"/>
          <p:cNvSpPr>
            <a:spLocks noGrp="1"/>
          </p:cNvSpPr>
          <p:nvPr>
            <p:ph type="ftr" sz="quarter" idx="3"/>
          </p:nvPr>
        </p:nvSpPr>
        <p:spPr>
          <a:xfrm>
            <a:off x="0" y="5760244"/>
            <a:ext cx="9144000" cy="240506"/>
          </a:xfrm>
        </p:spPr>
        <p:txBody>
          <a:bodyPr/>
          <a:lstStyle/>
          <a:p>
            <a:r>
              <a:rPr lang="en-US"/>
              <a:t>4.2 Forensics Tools</a:t>
            </a:r>
            <a:endParaRPr lang="en-US" dirty="0"/>
          </a:p>
        </p:txBody>
      </p:sp>
    </p:spTree>
    <p:extLst>
      <p:ext uri="{BB962C8B-B14F-4D97-AF65-F5344CB8AC3E}">
        <p14:creationId xmlns:p14="http://schemas.microsoft.com/office/powerpoint/2010/main" val="338132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0767"/>
            <a:ext cx="9052560" cy="4248027"/>
          </a:xfrm>
        </p:spPr>
        <p:txBody>
          <a:bodyPr>
            <a:normAutofit fontScale="92500" lnSpcReduction="10000"/>
          </a:bodyPr>
          <a:lstStyle/>
          <a:p>
            <a:r>
              <a:rPr lang="en-US" noProof="0" dirty="0"/>
              <a:t>Collecting evidence from computer systems to a standard that will be accepted in a court of law</a:t>
            </a:r>
          </a:p>
          <a:p>
            <a:r>
              <a:rPr lang="en-US" noProof="0" dirty="0"/>
              <a:t>Digital evidence is latent – interpreted rather than seen</a:t>
            </a:r>
          </a:p>
          <a:p>
            <a:r>
              <a:rPr lang="en-US" noProof="0" dirty="0"/>
              <a:t>Full investigations complex and costly and ordinarily the domain of law enforcement</a:t>
            </a:r>
          </a:p>
          <a:p>
            <a:r>
              <a:rPr lang="en-US" noProof="0" dirty="0"/>
              <a:t>Incident response teams may need to co-operate with investigations</a:t>
            </a:r>
          </a:p>
          <a:p>
            <a:r>
              <a:rPr lang="en-US" noProof="0" dirty="0"/>
              <a:t>Forensic techniques can also be used for incident analysis</a:t>
            </a:r>
          </a:p>
        </p:txBody>
      </p:sp>
      <p:sp>
        <p:nvSpPr>
          <p:cNvPr id="3" name="Title 2"/>
          <p:cNvSpPr>
            <a:spLocks noGrp="1"/>
          </p:cNvSpPr>
          <p:nvPr>
            <p:ph type="title"/>
          </p:nvPr>
        </p:nvSpPr>
        <p:spPr/>
        <p:txBody>
          <a:bodyPr>
            <a:normAutofit fontScale="90000"/>
          </a:bodyPr>
          <a:lstStyle/>
          <a:p>
            <a:r>
              <a:rPr lang="en-US" noProof="0"/>
              <a:t>Digital Forensics Investigations</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159</a:t>
            </a:r>
            <a:endParaRPr lang="en-US" dirty="0"/>
          </a:p>
        </p:txBody>
      </p:sp>
    </p:spTree>
    <p:extLst>
      <p:ext uri="{BB962C8B-B14F-4D97-AF65-F5344CB8AC3E}">
        <p14:creationId xmlns:p14="http://schemas.microsoft.com/office/powerpoint/2010/main" val="56737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412775"/>
            <a:ext cx="9017064" cy="4104457"/>
          </a:xfrm>
        </p:spPr>
        <p:txBody>
          <a:bodyPr>
            <a:normAutofit lnSpcReduction="10000"/>
          </a:bodyPr>
          <a:lstStyle/>
          <a:p>
            <a:r>
              <a:rPr lang="en-US" noProof="0" dirty="0"/>
              <a:t>Incident Response Plan</a:t>
            </a:r>
          </a:p>
          <a:p>
            <a:pPr lvl="1"/>
            <a:r>
              <a:rPr lang="en-US" noProof="0" dirty="0"/>
              <a:t>Scenario-based templates or playbooks for incident identification and response</a:t>
            </a:r>
          </a:p>
          <a:p>
            <a:pPr lvl="1"/>
            <a:r>
              <a:rPr lang="en-US" noProof="0" dirty="0"/>
              <a:t>Overriding aims of incident response</a:t>
            </a:r>
          </a:p>
          <a:p>
            <a:pPr lvl="2"/>
            <a:r>
              <a:rPr lang="en-US" noProof="0" dirty="0"/>
              <a:t>Re-establish a secure working system</a:t>
            </a:r>
          </a:p>
          <a:p>
            <a:pPr lvl="2"/>
            <a:r>
              <a:rPr lang="en-US" noProof="0" dirty="0"/>
              <a:t>Preserve evidence of the incident with the aim of prosecuting the perpetrators</a:t>
            </a:r>
          </a:p>
          <a:p>
            <a:pPr lvl="2"/>
            <a:r>
              <a:rPr lang="en-US" noProof="0" dirty="0"/>
              <a:t>Prevent reoccurrence of the incident</a:t>
            </a:r>
          </a:p>
          <a:p>
            <a:r>
              <a:rPr lang="en-US" noProof="0" dirty="0"/>
              <a:t>Call List / Escalation List</a:t>
            </a:r>
          </a:p>
        </p:txBody>
      </p:sp>
      <p:sp>
        <p:nvSpPr>
          <p:cNvPr id="3" name="Title 2"/>
          <p:cNvSpPr>
            <a:spLocks noGrp="1"/>
          </p:cNvSpPr>
          <p:nvPr>
            <p:ph type="title"/>
          </p:nvPr>
        </p:nvSpPr>
        <p:spPr/>
        <p:txBody>
          <a:bodyPr>
            <a:normAutofit fontScale="90000"/>
          </a:bodyPr>
          <a:lstStyle/>
          <a:p>
            <a:r>
              <a:rPr lang="en-US" noProof="0"/>
              <a:t>Documentation and Forms (1)</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160</a:t>
            </a:r>
            <a:endParaRPr lang="en-US" dirty="0"/>
          </a:p>
        </p:txBody>
      </p:sp>
    </p:spTree>
    <p:extLst>
      <p:ext uri="{BB962C8B-B14F-4D97-AF65-F5344CB8AC3E}">
        <p14:creationId xmlns:p14="http://schemas.microsoft.com/office/powerpoint/2010/main" val="132185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12775"/>
            <a:ext cx="8945056" cy="4176019"/>
          </a:xfrm>
        </p:spPr>
        <p:txBody>
          <a:bodyPr>
            <a:normAutofit fontScale="92500" lnSpcReduction="20000"/>
          </a:bodyPr>
          <a:lstStyle/>
          <a:p>
            <a:r>
              <a:rPr lang="en-US" noProof="0" dirty="0"/>
              <a:t>Incident Form</a:t>
            </a:r>
          </a:p>
          <a:p>
            <a:pPr lvl="1"/>
            <a:r>
              <a:rPr lang="en-US" noProof="0" dirty="0"/>
              <a:t>Date, time, and location</a:t>
            </a:r>
          </a:p>
          <a:p>
            <a:pPr lvl="1"/>
            <a:r>
              <a:rPr lang="en-US" noProof="0" dirty="0"/>
              <a:t>Reporter and incident handler names and contact details</a:t>
            </a:r>
          </a:p>
          <a:p>
            <a:pPr lvl="1"/>
            <a:r>
              <a:rPr lang="en-US" noProof="0" dirty="0"/>
              <a:t>Observation method</a:t>
            </a:r>
          </a:p>
          <a:p>
            <a:pPr lvl="1"/>
            <a:r>
              <a:rPr lang="en-US" noProof="0" dirty="0"/>
              <a:t>Classification and prioritization</a:t>
            </a:r>
          </a:p>
          <a:p>
            <a:pPr lvl="1"/>
            <a:r>
              <a:rPr lang="en-US" noProof="0" dirty="0"/>
              <a:t>Scope</a:t>
            </a:r>
          </a:p>
          <a:p>
            <a:pPr lvl="1"/>
            <a:r>
              <a:rPr lang="en-US" noProof="0" dirty="0"/>
              <a:t>Description, actions, and outcomes</a:t>
            </a:r>
          </a:p>
          <a:p>
            <a:r>
              <a:rPr lang="en-US" noProof="0" dirty="0"/>
              <a:t>Letters of authorization</a:t>
            </a:r>
          </a:p>
          <a:p>
            <a:pPr lvl="1"/>
            <a:r>
              <a:rPr lang="en-US" noProof="0" dirty="0"/>
              <a:t>Seize devices as evidence</a:t>
            </a:r>
          </a:p>
          <a:p>
            <a:pPr lvl="1"/>
            <a:r>
              <a:rPr lang="en-US" noProof="0" dirty="0"/>
              <a:t>Tap network communications</a:t>
            </a:r>
          </a:p>
          <a:p>
            <a:pPr lvl="1"/>
            <a:endParaRPr lang="en-US" noProof="0" dirty="0"/>
          </a:p>
        </p:txBody>
      </p:sp>
      <p:sp>
        <p:nvSpPr>
          <p:cNvPr id="3" name="Title 2"/>
          <p:cNvSpPr>
            <a:spLocks noGrp="1"/>
          </p:cNvSpPr>
          <p:nvPr>
            <p:ph type="title"/>
          </p:nvPr>
        </p:nvSpPr>
        <p:spPr/>
        <p:txBody>
          <a:bodyPr>
            <a:normAutofit fontScale="90000"/>
          </a:bodyPr>
          <a:lstStyle/>
          <a:p>
            <a:r>
              <a:rPr lang="en-US" noProof="0"/>
              <a:t>Documentation and Forms (2)</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161</a:t>
            </a:r>
            <a:endParaRPr lang="en-US" dirty="0"/>
          </a:p>
        </p:txBody>
      </p:sp>
    </p:spTree>
    <p:extLst>
      <p:ext uri="{BB962C8B-B14F-4D97-AF65-F5344CB8AC3E}">
        <p14:creationId xmlns:p14="http://schemas.microsoft.com/office/powerpoint/2010/main" val="413644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a:t>Documentation and Forms (3)</a:t>
            </a:r>
            <a:endParaRPr lang="en-US" noProof="0" dirty="0"/>
          </a:p>
        </p:txBody>
      </p:sp>
      <p:pic>
        <p:nvPicPr>
          <p:cNvPr id="7" name="Content Placeholder 6" descr="C:\Users\James\Documents\csaplus\keepsafe EvidenceBag sized.jpg"/>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267648" y="1577578"/>
            <a:ext cx="2060517" cy="4114800"/>
          </a:xfrm>
        </p:spPr>
      </p:pic>
      <p:sp>
        <p:nvSpPr>
          <p:cNvPr id="4" name="Content Placeholder 3"/>
          <p:cNvSpPr>
            <a:spLocks noGrp="1"/>
          </p:cNvSpPr>
          <p:nvPr>
            <p:ph sz="half" idx="2"/>
          </p:nvPr>
        </p:nvSpPr>
        <p:spPr/>
        <p:txBody>
          <a:bodyPr/>
          <a:lstStyle/>
          <a:p>
            <a:r>
              <a:rPr lang="en-US" noProof="0"/>
              <a:t>Tamper-proof (tamper-evident) bags</a:t>
            </a:r>
          </a:p>
          <a:p>
            <a:r>
              <a:rPr lang="en-US" noProof="0"/>
              <a:t>Chain of Custody</a:t>
            </a:r>
          </a:p>
          <a:p>
            <a:r>
              <a:rPr lang="en-US" noProof="0"/>
              <a:t>Evidence management</a:t>
            </a:r>
          </a:p>
          <a:p>
            <a:pPr lvl="1"/>
            <a:r>
              <a:rPr lang="en-US" noProof="0"/>
              <a:t>Storage</a:t>
            </a:r>
          </a:p>
          <a:p>
            <a:pPr lvl="1"/>
            <a:r>
              <a:rPr lang="en-US" noProof="0"/>
              <a:t>Labelling</a:t>
            </a:r>
            <a:endParaRPr lang="en-US" noProof="0" dirty="0"/>
          </a:p>
        </p:txBody>
      </p:sp>
      <p:sp>
        <p:nvSpPr>
          <p:cNvPr id="8" name="TextBox 7"/>
          <p:cNvSpPr txBox="1"/>
          <p:nvPr/>
        </p:nvSpPr>
        <p:spPr>
          <a:xfrm>
            <a:off x="3161290" y="4807366"/>
            <a:ext cx="1956547" cy="738664"/>
          </a:xfrm>
          <a:prstGeom prst="rect">
            <a:avLst/>
          </a:prstGeom>
          <a:noFill/>
        </p:spPr>
        <p:txBody>
          <a:bodyPr wrap="square" rtlCol="0">
            <a:spAutoFit/>
          </a:bodyPr>
          <a:lstStyle/>
          <a:p>
            <a:pPr algn="ctr"/>
            <a:r>
              <a:rPr lang="en-US" sz="1050" i="1" dirty="0"/>
              <a:t>Ampac KeepSafe™ tamper-evident bag (Image © 2017 Ampac Holdings LLC </a:t>
            </a:r>
            <a:r>
              <a:rPr lang="en-US" sz="1050" i="1" dirty="0">
                <a:hlinkClick r:id="rId4"/>
              </a:rPr>
              <a:t>gtsgo.to/dsf1c</a:t>
            </a:r>
            <a:r>
              <a:rPr lang="en-US" sz="1050" i="1" dirty="0"/>
              <a:t>)</a:t>
            </a:r>
          </a:p>
        </p:txBody>
      </p:sp>
    </p:spTree>
    <p:extLst>
      <p:ext uri="{BB962C8B-B14F-4D97-AF65-F5344CB8AC3E}">
        <p14:creationId xmlns:p14="http://schemas.microsoft.com/office/powerpoint/2010/main" val="10637855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7"/>
            <a:ext cx="8945056" cy="4176465"/>
          </a:xfrm>
        </p:spPr>
        <p:txBody>
          <a:bodyPr>
            <a:normAutofit fontScale="92500"/>
          </a:bodyPr>
          <a:lstStyle/>
          <a:p>
            <a:r>
              <a:rPr lang="en-US" noProof="0" dirty="0"/>
              <a:t>Using crime tape to isolate the crime scene</a:t>
            </a:r>
          </a:p>
          <a:p>
            <a:pPr lvl="1"/>
            <a:r>
              <a:rPr lang="en-US" noProof="0" dirty="0"/>
              <a:t>Create single entry point</a:t>
            </a:r>
          </a:p>
          <a:p>
            <a:pPr lvl="1"/>
            <a:r>
              <a:rPr lang="en-US" noProof="0" dirty="0"/>
              <a:t>Log people entering and leaving</a:t>
            </a:r>
          </a:p>
          <a:p>
            <a:pPr lvl="1"/>
            <a:r>
              <a:rPr lang="en-US" noProof="0" dirty="0"/>
              <a:t>Log equipment and digital media taken into and out of area</a:t>
            </a:r>
          </a:p>
          <a:p>
            <a:r>
              <a:rPr lang="en-US" noProof="0" dirty="0"/>
              <a:t>Use cameras / microphones to record the progress of the investigation</a:t>
            </a:r>
          </a:p>
          <a:p>
            <a:r>
              <a:rPr lang="en-US" noProof="0" dirty="0"/>
              <a:t>Collection of evidence – what and how?</a:t>
            </a:r>
          </a:p>
          <a:p>
            <a:r>
              <a:rPr lang="en-US" noProof="0" dirty="0"/>
              <a:t>Order of volatility</a:t>
            </a:r>
          </a:p>
        </p:txBody>
      </p:sp>
      <p:sp>
        <p:nvSpPr>
          <p:cNvPr id="3" name="Title 2"/>
          <p:cNvSpPr>
            <a:spLocks noGrp="1"/>
          </p:cNvSpPr>
          <p:nvPr>
            <p:ph type="title"/>
          </p:nvPr>
        </p:nvSpPr>
        <p:spPr/>
        <p:txBody>
          <a:bodyPr>
            <a:normAutofit fontScale="90000"/>
          </a:bodyPr>
          <a:lstStyle/>
          <a:p>
            <a:r>
              <a:rPr lang="en-US" noProof="0"/>
              <a:t>Digital Forensics Crime Scenes</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US"/>
              <a:t>4.2 Forensics Tools</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163</a:t>
            </a:r>
            <a:endParaRPr lang="en-US" dirty="0"/>
          </a:p>
        </p:txBody>
      </p:sp>
    </p:spTree>
    <p:extLst>
      <p:ext uri="{BB962C8B-B14F-4D97-AF65-F5344CB8AC3E}">
        <p14:creationId xmlns:p14="http://schemas.microsoft.com/office/powerpoint/2010/main" val="251384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noProof="0"/>
              <a:t>Digital Forensics Suites (1)</a:t>
            </a:r>
            <a:endParaRPr lang="en-US" noProof="0" dirty="0"/>
          </a:p>
        </p:txBody>
      </p:sp>
      <p:sp>
        <p:nvSpPr>
          <p:cNvPr id="6" name="Content Placeholder 5"/>
          <p:cNvSpPr>
            <a:spLocks noGrp="1"/>
          </p:cNvSpPr>
          <p:nvPr>
            <p:ph sz="half" idx="1"/>
          </p:nvPr>
        </p:nvSpPr>
        <p:spPr/>
        <p:txBody>
          <a:bodyPr>
            <a:normAutofit/>
          </a:bodyPr>
          <a:lstStyle/>
          <a:p>
            <a:r>
              <a:rPr lang="en-US" noProof="0"/>
              <a:t>Software assisting collection and analysis of evidence</a:t>
            </a:r>
          </a:p>
          <a:p>
            <a:r>
              <a:rPr lang="en-US" noProof="0"/>
              <a:t>EnCase Forensic (Guidance Software)</a:t>
            </a:r>
          </a:p>
          <a:p>
            <a:r>
              <a:rPr lang="en-US" noProof="0"/>
              <a:t>Forensic Toolkit (FTK) (AccessData)</a:t>
            </a:r>
            <a:endParaRPr lang="en-US" noProof="0" dirty="0"/>
          </a:p>
        </p:txBody>
      </p:sp>
      <p:pic>
        <p:nvPicPr>
          <p:cNvPr id="8" name="Content Placeholder 7" descr="EnCase Forensic (Image © 2017 Guidance Software Inc. gtsgo.to/e5joj)&#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94623" y="1904609"/>
            <a:ext cx="4455319" cy="3460737"/>
          </a:xfrm>
        </p:spPr>
      </p:pic>
      <p:sp>
        <p:nvSpPr>
          <p:cNvPr id="9" name="TextBox 8"/>
          <p:cNvSpPr txBox="1"/>
          <p:nvPr/>
        </p:nvSpPr>
        <p:spPr>
          <a:xfrm>
            <a:off x="4658486" y="5334015"/>
            <a:ext cx="3322098" cy="415498"/>
          </a:xfrm>
          <a:prstGeom prst="rect">
            <a:avLst/>
          </a:prstGeom>
          <a:noFill/>
        </p:spPr>
        <p:txBody>
          <a:bodyPr wrap="square" rtlCol="0">
            <a:spAutoFit/>
          </a:bodyPr>
          <a:lstStyle/>
          <a:p>
            <a:pPr algn="ctr"/>
            <a:r>
              <a:rPr lang="en-US" sz="1050" i="1" dirty="0"/>
              <a:t>EnCase Forensic (Image © 2017 Guidance Software Inc. </a:t>
            </a:r>
            <a:r>
              <a:rPr lang="en-US" sz="1050" i="1" dirty="0">
                <a:hlinkClick r:id="rId4"/>
              </a:rPr>
              <a:t>gtsgo.to/e5joj</a:t>
            </a:r>
            <a:r>
              <a:rPr lang="en-US" sz="1050" i="1" dirty="0"/>
              <a:t>)</a:t>
            </a:r>
          </a:p>
        </p:txBody>
      </p:sp>
    </p:spTree>
    <p:extLst>
      <p:ext uri="{BB962C8B-B14F-4D97-AF65-F5344CB8AC3E}">
        <p14:creationId xmlns:p14="http://schemas.microsoft.com/office/powerpoint/2010/main" val="40399024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a:t>Digital Forensics Suites (2)</a:t>
            </a:r>
            <a:endParaRPr lang="en-US" noProof="0" dirty="0"/>
          </a:p>
        </p:txBody>
      </p:sp>
      <p:pic>
        <p:nvPicPr>
          <p:cNvPr id="7" name="Content Placeholder 6" descr="Creating a case using Autopsy and The Sleuth Kit"/>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9056" y="1801740"/>
            <a:ext cx="4457700" cy="3666476"/>
          </a:xfrm>
        </p:spPr>
      </p:pic>
      <p:sp>
        <p:nvSpPr>
          <p:cNvPr id="4" name="Content Placeholder 3"/>
          <p:cNvSpPr>
            <a:spLocks noGrp="1"/>
          </p:cNvSpPr>
          <p:nvPr>
            <p:ph sz="half" idx="2"/>
          </p:nvPr>
        </p:nvSpPr>
        <p:spPr/>
        <p:txBody>
          <a:bodyPr/>
          <a:lstStyle/>
          <a:p>
            <a:r>
              <a:rPr lang="en-US" noProof="0"/>
              <a:t>The Sleuth Kit / Autopsy</a:t>
            </a:r>
          </a:p>
          <a:p>
            <a:r>
              <a:rPr lang="en-US" noProof="0"/>
              <a:t>Helix</a:t>
            </a:r>
          </a:p>
          <a:p>
            <a:r>
              <a:rPr lang="en-US" noProof="0"/>
              <a:t>Cellebrite and mobile device forensics</a:t>
            </a:r>
          </a:p>
          <a:p>
            <a:r>
              <a:rPr lang="en-US" noProof="0"/>
              <a:t>Sysinternals</a:t>
            </a:r>
            <a:endParaRPr lang="en-US" noProof="0" dirty="0"/>
          </a:p>
        </p:txBody>
      </p:sp>
    </p:spTree>
    <p:extLst>
      <p:ext uri="{BB962C8B-B14F-4D97-AF65-F5344CB8AC3E}">
        <p14:creationId xmlns:p14="http://schemas.microsoft.com/office/powerpoint/2010/main" val="26620763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rista Retail Sa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arista Retail Sales" id="{95B5E1FF-A33A-424D-8081-71FD54102483}" vid="{544AE75F-FCAA-41C4-86DF-99DC97490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Barista Retail Sales</Template>
  <TotalTime>3827</TotalTime>
  <Words>1786</Words>
  <Application>Microsoft Office PowerPoint</Application>
  <PresentationFormat>On-screen Show (4:3)</PresentationFormat>
  <Paragraphs>223</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Barista Retail Sales</vt:lpstr>
      <vt:lpstr>CompTIA CySA+ Certification</vt:lpstr>
      <vt:lpstr>PowerPoint Presentation</vt:lpstr>
      <vt:lpstr>Digital Forensics Investigations</vt:lpstr>
      <vt:lpstr>Documentation and Forms (1)</vt:lpstr>
      <vt:lpstr>Documentation and Forms (2)</vt:lpstr>
      <vt:lpstr>Documentation and Forms (3)</vt:lpstr>
      <vt:lpstr>Digital Forensics Crime Scenes</vt:lpstr>
      <vt:lpstr>Digital Forensics Suites (1)</vt:lpstr>
      <vt:lpstr>Digital Forensics Suites (2)</vt:lpstr>
      <vt:lpstr>Digital Forensics Workstation</vt:lpstr>
      <vt:lpstr>Image Acquisition (1)</vt:lpstr>
      <vt:lpstr>Image Acquisition (2)</vt:lpstr>
      <vt:lpstr>Image Acquisition (3)</vt:lpstr>
      <vt:lpstr>Image Acquisition (4)</vt:lpstr>
      <vt:lpstr>Password Cracking</vt:lpstr>
      <vt:lpstr>Password Crackers</vt:lpstr>
      <vt:lpstr>Password Attack Types</vt:lpstr>
      <vt:lpstr>Pass-the-Hash (1)</vt:lpstr>
      <vt:lpstr>Pass-the-Hash (2)</vt:lpstr>
      <vt:lpstr>Pass-the-Hash (3)</vt:lpstr>
      <vt:lpstr>Pass-the-Hash (4)</vt:lpstr>
      <vt:lpstr>Analysis Utilities (1)</vt:lpstr>
      <vt:lpstr>Analysis Utilities (2)</vt:lpstr>
      <vt:lpstr>Analysis Utilities (3)</vt:lpstr>
      <vt:lpstr>Analysis Utilities (4)</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jkldslksdj</dc:title>
  <dc:creator>Student</dc:creator>
  <cp:lastModifiedBy>Kenneth Jones</cp:lastModifiedBy>
  <cp:revision>545</cp:revision>
  <cp:lastPrinted>2019-04-30T13:46:42Z</cp:lastPrinted>
  <dcterms:created xsi:type="dcterms:W3CDTF">2012-02-10T11:33:12Z</dcterms:created>
  <dcterms:modified xsi:type="dcterms:W3CDTF">2019-05-05T07:44:25Z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322F10E6-1A27-406E-AD67-67C06866BA2C</vt:lpwstr>
  </property>
  <property fmtid="{D5CDD505-2E9C-101B-9397-08002B2CF9AE}" pid="3" name="ArticulatePath">
    <vt:lpwstr>ETB Open Day Presentation</vt:lpwstr>
  </property>
</Properties>
</file>