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9"/>
  </p:notesMasterIdLst>
  <p:handoutMasterIdLst>
    <p:handoutMasterId r:id="rId30"/>
  </p:handoutMasterIdLst>
  <p:sldIdLst>
    <p:sldId id="256" r:id="rId2"/>
    <p:sldId id="257" r:id="rId3"/>
    <p:sldId id="273" r:id="rId4"/>
    <p:sldId id="258" r:id="rId5"/>
    <p:sldId id="260" r:id="rId6"/>
    <p:sldId id="277" r:id="rId7"/>
    <p:sldId id="278" r:id="rId8"/>
    <p:sldId id="279" r:id="rId9"/>
    <p:sldId id="280" r:id="rId10"/>
    <p:sldId id="281" r:id="rId11"/>
    <p:sldId id="282" r:id="rId12"/>
    <p:sldId id="287" r:id="rId13"/>
    <p:sldId id="289" r:id="rId14"/>
    <p:sldId id="288" r:id="rId15"/>
    <p:sldId id="283" r:id="rId16"/>
    <p:sldId id="284" r:id="rId17"/>
    <p:sldId id="285" r:id="rId18"/>
    <p:sldId id="290" r:id="rId19"/>
    <p:sldId id="291" r:id="rId20"/>
    <p:sldId id="292" r:id="rId21"/>
    <p:sldId id="268" r:id="rId22"/>
    <p:sldId id="274" r:id="rId23"/>
    <p:sldId id="293" r:id="rId24"/>
    <p:sldId id="294" r:id="rId25"/>
    <p:sldId id="295" r:id="rId26"/>
    <p:sldId id="296" r:id="rId27"/>
    <p:sldId id="27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7092" autoAdjust="0"/>
  </p:normalViewPr>
  <p:slideViewPr>
    <p:cSldViewPr snapToGrid="0">
      <p:cViewPr varScale="1">
        <p:scale>
          <a:sx n="86" d="100"/>
          <a:sy n="86" d="100"/>
        </p:scale>
        <p:origin x="562" y="53"/>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81D53D-C5FE-4BE9-97C6-5E26D9F5B2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34C0B6-B9D7-4D5E-8CC4-238B373F6EF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48591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D3B3FD-6A9C-4EC7-BFE4-B05A5AF90C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D11A08-5B2D-4127-B026-0D82EAAB202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50694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22DC24E-4AD1-40BB-B1D4-74992E10D930}"/>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338E2817-ADB9-4DAC-A1AC-E2DC0ED7097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87224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CB6728-5B21-467F-966D-4C2964E3CC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3155F9-4DC7-43A1-ADDD-15DB01DEEE9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55063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E2B3C1-CF01-42EE-8E41-2EE398672F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ACDA7A-5626-429E-9972-394429E9598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86184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E39D01-A5D0-4BC0-ADA7-3184A860E4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375CC5-3A89-4EAC-B8A3-B1FAB0838A4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41413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5DB6D5B1-80CE-4D32-8BD8-14BB3D5F47BC}"/>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5EF9DC86-D2FF-4C4B-BA3B-4E01999B22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438158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01225CD-E2B9-4B4D-8535-E48128FD60D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5A17B489-26F5-4968-8E1D-C07CCDE4BD1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146056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E9218D6-F4F8-4FB9-B30C-93E9EF937E6D}"/>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8A81539-EBBA-401B-B935-36AF16EB285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70897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6414F2-0028-4C18-B7BB-B0F33BC1DA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23A52B-A3CC-4515-A64D-849ED6B62A6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435294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648E4-3D92-4E33-92DE-C8E9E413F5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B284B5-4D8A-4517-848B-E00C6F06C2D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96956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4" name="Slide Image Placeholder 3">
            <a:extLst>
              <a:ext uri="{FF2B5EF4-FFF2-40B4-BE49-F238E27FC236}">
                <a16:creationId xmlns:a16="http://schemas.microsoft.com/office/drawing/2014/main" id="{5706A890-ECC6-4865-A4F8-C7B433B3F903}"/>
              </a:ext>
            </a:extLst>
          </p:cNvPr>
          <p:cNvSpPr>
            <a:spLocks noGrp="1" noRot="1" noChangeAspect="1"/>
          </p:cNvSpPr>
          <p:nvPr>
            <p:ph type="sldImg"/>
          </p:nvPr>
        </p:nvSpPr>
        <p:spPr/>
      </p:sp>
    </p:spTree>
    <p:extLst>
      <p:ext uri="{BB962C8B-B14F-4D97-AF65-F5344CB8AC3E}">
        <p14:creationId xmlns:p14="http://schemas.microsoft.com/office/powerpoint/2010/main" val="11661057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CD1F63-41DB-4E12-8C33-98701F8FB6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C3B9B-0485-4D3D-A4B8-D8FF9159C0A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214920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0ED606-1813-4DAE-9330-926B4E1598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DA9574-7408-468F-9381-F05562669CD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433274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47AF7E-16AD-4377-B07C-3D7BC4A760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7453A4-CFFD-4AF0-8614-7BD6C73DA6D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741393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F51B8826-288B-4465-9FA9-C3386B26C4A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5F86513A-45FF-493C-AABE-5FCCD28E186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626926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0E99F30-B88E-4E00-8D3B-30B5E0321EDE}"/>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63A91180-AA9D-4275-92EC-153B4834BC3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809421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598AE90-6149-4824-9BBC-189413A0808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F95587C3-F78E-4E08-8C7F-866CE655B68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201493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0DFBE47B-47C7-49A2-90AE-018EA585541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42470F63-7BA0-4355-B4AD-2DFEF12CD19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05376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Notes Placeholder 2"/>
          <p:cNvSpPr>
            <a:spLocks noGrp="1"/>
          </p:cNvSpPr>
          <p:nvPr>
            <p:ph type="body" idx="1"/>
          </p:nvPr>
        </p:nvSpPr>
        <p:spPr/>
        <p:txBody>
          <a:bodyPr/>
          <a:lstStyle/>
          <a:p>
            <a:pPr lvl="1"/>
            <a:r>
              <a:rPr lang="en-GB" b="0" dirty="0"/>
              <a:t>Apart from software crashes, what is a possible effect of a software exploit? </a:t>
            </a:r>
            <a:r>
              <a:rPr lang="en-GB" dirty="0"/>
              <a:t>Allows the attacker to execute code on the system.</a:t>
            </a:r>
            <a:endParaRPr lang="en-US" b="0" dirty="0"/>
          </a:p>
          <a:p>
            <a:pPr lvl="1"/>
            <a:r>
              <a:rPr lang="en-GB" b="0" dirty="0"/>
              <a:t>What type of activity is often a prelude to a full-scale network attack? </a:t>
            </a:r>
            <a:r>
              <a:rPr lang="en-GB" dirty="0"/>
              <a:t>Footprinting - obtaining information about the network and security system. This might be done by port scanning, eavesdropping, or social engineering.</a:t>
            </a:r>
            <a:endParaRPr lang="en-US" b="0" dirty="0"/>
          </a:p>
          <a:p>
            <a:pPr lvl="1"/>
            <a:r>
              <a:rPr lang="en-GB" b="0" dirty="0"/>
              <a:t>What is the usual goal of an ARP spoofing attack? </a:t>
            </a:r>
            <a:r>
              <a:rPr lang="en-GB" dirty="0"/>
              <a:t>To redirect traffic to the attacker's machine by masquerading as the subnet's default gateway. This allows the attacker to eavesdrop on traffic or perform a Man-in-the-Middle attack.</a:t>
            </a:r>
            <a:endParaRPr lang="en-US" b="0" dirty="0"/>
          </a:p>
          <a:p>
            <a:pPr lvl="1"/>
            <a:r>
              <a:rPr lang="en-GB" b="0" dirty="0"/>
              <a:t>What means might an attacker use to redirect traffic to a fake site by abusing DNS name resolution? </a:t>
            </a:r>
            <a:r>
              <a:rPr lang="en-GB" dirty="0"/>
              <a:t>By injecting false mappings into the client cache or into the server cache or by getting the client to use a rogue DNS resolver.</a:t>
            </a:r>
            <a:endParaRPr lang="en-US" b="0" dirty="0"/>
          </a:p>
          <a:p>
            <a:pPr lvl="1"/>
            <a:r>
              <a:rPr lang="en-GB" b="0" dirty="0"/>
              <a:t>What is the purpose of a DMZ? </a:t>
            </a:r>
            <a:r>
              <a:rPr lang="en-GB" dirty="0"/>
              <a:t>To provide services such as web and email that require Internet connectivity without allowing access to the private network from the Internet.</a:t>
            </a:r>
            <a:endParaRPr lang="en-US" b="0" dirty="0"/>
          </a:p>
          <a:p>
            <a:pPr lvl="1"/>
            <a:r>
              <a:rPr lang="en-GB" b="0" dirty="0"/>
              <a:t>How can a DMZ be implemented? </a:t>
            </a:r>
            <a:r>
              <a:rPr lang="en-GB" dirty="0"/>
              <a:t>Either using two firewalls (external and internal) as a screened subnet or using a triple-homed firewall (one with three network interfaces).</a:t>
            </a:r>
            <a:endParaRPr lang="en-US" b="0" dirty="0"/>
          </a:p>
          <a:p>
            <a:pPr lvl="1"/>
            <a:r>
              <a:rPr lang="en-GB" b="0" dirty="0"/>
              <a:t>What methods can be used to allocate a particular host to a VLAN? </a:t>
            </a:r>
            <a:r>
              <a:rPr lang="en-GB" dirty="0"/>
              <a:t>The simplest is by connection port but this can also be configured by MAC address, IP address, or user authentication.</a:t>
            </a:r>
            <a:endParaRPr lang="en-US" b="0" dirty="0"/>
          </a:p>
          <a:p>
            <a:pPr lvl="1"/>
            <a:r>
              <a:rPr lang="en-GB" b="0" dirty="0"/>
              <a:t>When connecting an ordinary client workstation to a switch and assigning it to a VLAN, should the switch port be tagged or untagged? </a:t>
            </a:r>
            <a:r>
              <a:rPr lang="en-GB" dirty="0"/>
              <a:t>Untagged - this means the switch handles VLAN assignment.</a:t>
            </a:r>
            <a:endParaRPr lang="en-US" b="0" dirty="0"/>
          </a:p>
          <a:p>
            <a:pPr lvl="1"/>
            <a:r>
              <a:rPr lang="en-GB" b="0" dirty="0"/>
              <a:t>What is a trunk port? </a:t>
            </a:r>
            <a:r>
              <a:rPr lang="en-GB" dirty="0"/>
              <a:t>A port used to connect switches. This allows hosts connected to different switches to communicate and to configure VLANs across multiple switches.</a:t>
            </a:r>
            <a:endParaRPr lang="en-US" b="0" dirty="0"/>
          </a:p>
          <a:p>
            <a:pPr lvl="1"/>
            <a:r>
              <a:rPr lang="en-GB" b="0" dirty="0"/>
              <a:t>What distinguishes port address translation from static NAT? </a:t>
            </a:r>
            <a:r>
              <a:rPr lang="en-GB" dirty="0"/>
              <a:t>Static NAT establishes a 1:1 mapping between a public and private address. PAT uses port numbers to share one or more public addresses between many privately addressed hosts.</a:t>
            </a:r>
            <a:endParaRPr lang="en-US" b="0" dirty="0"/>
          </a:p>
          <a:p>
            <a:pPr lvl="1"/>
            <a:r>
              <a:rPr lang="en-GB" b="0" dirty="0"/>
              <a:t>Other than completely disabling the protocol, how could you mitigate the risk posed by an open port? </a:t>
            </a:r>
            <a:r>
              <a:rPr lang="en-GB" dirty="0"/>
              <a:t>Using a firewall to block the port on segments of the network where the protocol should not be in use or restricting use of the port to authorized hosts.</a:t>
            </a:r>
            <a:endParaRPr lang="en-US" b="0" dirty="0"/>
          </a:p>
          <a:p>
            <a:pPr lvl="1"/>
            <a:r>
              <a:rPr lang="en-GB" b="0" dirty="0"/>
              <a:t>What type of security audit performs active testing of security controls? </a:t>
            </a:r>
            <a:r>
              <a:rPr lang="en-GB" dirty="0"/>
              <a:t>A penetration test (pen test). A vulnerability assessment is one that use passive testing </a:t>
            </a:r>
            <a:r>
              <a:rPr lang="en-GB"/>
              <a:t>techniques.</a:t>
            </a:r>
            <a:endParaRPr lang="en-US" b="0"/>
          </a:p>
        </p:txBody>
      </p:sp>
      <p:sp>
        <p:nvSpPr>
          <p:cNvPr id="4" name="Slide Image Placeholder 3">
            <a:extLst>
              <a:ext uri="{FF2B5EF4-FFF2-40B4-BE49-F238E27FC236}">
                <a16:creationId xmlns:a16="http://schemas.microsoft.com/office/drawing/2014/main" id="{764BD7C3-5257-4E2F-92F4-3B001857F3E3}"/>
              </a:ext>
            </a:extLst>
          </p:cNvPr>
          <p:cNvSpPr>
            <a:spLocks noGrp="1" noRot="1" noChangeAspect="1"/>
          </p:cNvSpPr>
          <p:nvPr>
            <p:ph type="sldImg"/>
          </p:nvPr>
        </p:nvSpPr>
        <p:spPr/>
      </p:sp>
    </p:spTree>
    <p:extLst>
      <p:ext uri="{BB962C8B-B14F-4D97-AF65-F5344CB8AC3E}">
        <p14:creationId xmlns:p14="http://schemas.microsoft.com/office/powerpoint/2010/main" val="2745674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A038090-C648-46B1-94AF-71FE3F2BC78B}"/>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92248001-972A-4A92-8063-A8088F9403A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73608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24C3CC-F855-4EAC-BDF4-1344A60BBA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6EE841-6E7D-4B17-A5F3-352C118F492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48517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F7AB80-CAF8-48F2-8972-3576B1B28F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FE96B5-7A83-46AC-A9E9-CD69A32321F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63410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C02DBD0E-32AE-4CFA-87FB-ACEC37E74729}"/>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1274AE21-221C-4B41-9A73-C4697B4AE13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97624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3379BB7B-4AA1-427D-ADE7-618F28D4A5D9}"/>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ECDA661C-8BDB-41F5-9171-C9C37CADB82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37851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B3D962-1B85-48B8-945C-CAC27C1CFB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B9C721-572E-46B4-8D3B-040C7D90530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97514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15C4AB-0CAB-4D84-80EE-8860678449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26FBF-DC0C-4D33-B091-E96BE200C15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062159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4.3 Network Security Design</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4050292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noProof="0" dirty="0"/>
              <a:t>DMZ Design</a:t>
            </a:r>
          </a:p>
        </p:txBody>
      </p:sp>
      <p:sp>
        <p:nvSpPr>
          <p:cNvPr id="2" name="Content Placeholder 1"/>
          <p:cNvSpPr>
            <a:spLocks noGrp="1"/>
          </p:cNvSpPr>
          <p:nvPr>
            <p:ph sz="half" idx="1"/>
          </p:nvPr>
        </p:nvSpPr>
        <p:spPr/>
        <p:txBody>
          <a:bodyPr>
            <a:normAutofit/>
          </a:bodyPr>
          <a:lstStyle/>
          <a:p>
            <a:r>
              <a:rPr lang="en-US" dirty="0"/>
              <a:t>Screened subnet</a:t>
            </a:r>
          </a:p>
          <a:p>
            <a:r>
              <a:rPr lang="en-US" dirty="0"/>
              <a:t>3-legged firewall</a:t>
            </a:r>
          </a:p>
        </p:txBody>
      </p:sp>
      <p:pic>
        <p:nvPicPr>
          <p:cNvPr id="11" name="Content Placeholder 10" descr="Screened subnet"/>
          <p:cNvPicPr>
            <a:picLocks noGrp="1"/>
          </p:cNvPicPr>
          <p:nvPr>
            <p:ph sz="quarter" idx="1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834714" y="1423513"/>
            <a:ext cx="4526498" cy="1724974"/>
          </a:xfrm>
        </p:spPr>
      </p:pic>
      <p:pic>
        <p:nvPicPr>
          <p:cNvPr id="13" name="Content Placeholder 12" descr="Screened host"/>
          <p:cNvPicPr>
            <a:picLocks noGrp="1"/>
          </p:cNvPicPr>
          <p:nvPr>
            <p:ph sz="quarter" idx="13"/>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834714" y="4292040"/>
            <a:ext cx="4526498" cy="1658469"/>
          </a:xfrm>
        </p:spPr>
      </p:pic>
      <p:sp>
        <p:nvSpPr>
          <p:cNvPr id="3" name="Footer Placeholder 2"/>
          <p:cNvSpPr>
            <a:spLocks noGrp="1"/>
          </p:cNvSpPr>
          <p:nvPr>
            <p:ph type="ftr" sz="quarter" idx="3"/>
          </p:nvPr>
        </p:nvSpPr>
        <p:spPr/>
        <p:txBody>
          <a:bodyPr/>
          <a:lstStyle/>
          <a:p>
            <a:r>
              <a:rPr lang="en-US"/>
              <a:t>4.4 Network Security Appliances</a:t>
            </a:r>
            <a:endParaRPr lang="en-US" dirty="0"/>
          </a:p>
        </p:txBody>
      </p:sp>
      <p:sp>
        <p:nvSpPr>
          <p:cNvPr id="4" name="Slide Number Placeholder 3"/>
          <p:cNvSpPr>
            <a:spLocks noGrp="1"/>
          </p:cNvSpPr>
          <p:nvPr>
            <p:ph type="sldNum" sz="quarter" idx="4"/>
          </p:nvPr>
        </p:nvSpPr>
        <p:spPr/>
        <p:txBody>
          <a:bodyPr/>
          <a:lstStyle/>
          <a:p>
            <a:r>
              <a:rPr lang="en-US" dirty="0"/>
              <a:t>301</a:t>
            </a:r>
          </a:p>
        </p:txBody>
      </p:sp>
      <p:sp>
        <p:nvSpPr>
          <p:cNvPr id="11269" name="Rectangle 4"/>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1270" name="Rectangle 6"/>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1286122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322CC8-FBAC-4E84-931F-CFABC91B0D53}"/>
              </a:ext>
            </a:extLst>
          </p:cNvPr>
          <p:cNvSpPr>
            <a:spLocks noGrp="1"/>
          </p:cNvSpPr>
          <p:nvPr>
            <p:ph type="title"/>
          </p:nvPr>
        </p:nvSpPr>
        <p:spPr/>
        <p:txBody>
          <a:bodyPr/>
          <a:lstStyle/>
          <a:p>
            <a:r>
              <a:rPr lang="en-US"/>
              <a:t>Screened Host and SOHO DMZ</a:t>
            </a:r>
            <a:endParaRPr lang="en-US" dirty="0"/>
          </a:p>
        </p:txBody>
      </p:sp>
      <p:sp>
        <p:nvSpPr>
          <p:cNvPr id="2" name="Content Placeholder 1">
            <a:extLst>
              <a:ext uri="{FF2B5EF4-FFF2-40B4-BE49-F238E27FC236}">
                <a16:creationId xmlns:a16="http://schemas.microsoft.com/office/drawing/2014/main" id="{29A6BBE7-4E09-4878-B32A-FBA733D00549}"/>
              </a:ext>
            </a:extLst>
          </p:cNvPr>
          <p:cNvSpPr>
            <a:spLocks noGrp="1"/>
          </p:cNvSpPr>
          <p:nvPr>
            <p:ph sz="half" idx="1"/>
          </p:nvPr>
        </p:nvSpPr>
        <p:spPr/>
        <p:txBody>
          <a:bodyPr>
            <a:normAutofit fontScale="92500" lnSpcReduction="10000"/>
          </a:bodyPr>
          <a:lstStyle/>
          <a:p>
            <a:r>
              <a:rPr lang="en-US" dirty="0"/>
              <a:t>Screened host</a:t>
            </a:r>
          </a:p>
          <a:p>
            <a:pPr lvl="1"/>
            <a:r>
              <a:rPr lang="en-US" dirty="0"/>
              <a:t>Small network may use a single proxy for Internet access</a:t>
            </a:r>
          </a:p>
          <a:p>
            <a:r>
              <a:rPr lang="en-US" dirty="0"/>
              <a:t>SOHO DMZ</a:t>
            </a:r>
          </a:p>
          <a:p>
            <a:pPr lvl="1"/>
            <a:r>
              <a:rPr lang="en-US" dirty="0"/>
              <a:t>SOHO routers implement a different kind of DMZ</a:t>
            </a:r>
          </a:p>
          <a:p>
            <a:pPr lvl="1"/>
            <a:r>
              <a:rPr lang="en-US" dirty="0"/>
              <a:t>Allows access to a LAN host through firewall</a:t>
            </a:r>
          </a:p>
        </p:txBody>
      </p:sp>
      <p:sp>
        <p:nvSpPr>
          <p:cNvPr id="4" name="Footer Placeholder 3">
            <a:extLst>
              <a:ext uri="{FF2B5EF4-FFF2-40B4-BE49-F238E27FC236}">
                <a16:creationId xmlns:a16="http://schemas.microsoft.com/office/drawing/2014/main" id="{0ED2DF39-CC22-4C39-AB5F-099F2FC65D20}"/>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66454661-C18E-4374-B3BD-BC00332D4C88}"/>
              </a:ext>
            </a:extLst>
          </p:cNvPr>
          <p:cNvSpPr>
            <a:spLocks noGrp="1"/>
          </p:cNvSpPr>
          <p:nvPr>
            <p:ph type="sldNum" sz="quarter" idx="4"/>
          </p:nvPr>
        </p:nvSpPr>
        <p:spPr/>
        <p:txBody>
          <a:bodyPr/>
          <a:lstStyle/>
          <a:p>
            <a:r>
              <a:rPr lang="en-US" dirty="0"/>
              <a:t>302</a:t>
            </a:r>
          </a:p>
        </p:txBody>
      </p:sp>
      <p:pic>
        <p:nvPicPr>
          <p:cNvPr id="10" name="Content Placeholder 9" descr="Screened host">
            <a:extLst>
              <a:ext uri="{FF2B5EF4-FFF2-40B4-BE49-F238E27FC236}">
                <a16:creationId xmlns:a16="http://schemas.microsoft.com/office/drawing/2014/main" id="{53B2DE85-A129-46CC-9F2A-BA0930E97E48}"/>
              </a:ext>
            </a:extLst>
          </p:cNvPr>
          <p:cNvPicPr>
            <a:picLocks noGrp="1"/>
          </p:cNvPicPr>
          <p:nvPr>
            <p:ph sz="quarter" idx="1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599567" y="1380744"/>
            <a:ext cx="4928616" cy="1810512"/>
          </a:xfrm>
          <a:prstGeom prst="rect">
            <a:avLst/>
          </a:prstGeom>
          <a:noFill/>
          <a:ln>
            <a:noFill/>
          </a:ln>
        </p:spPr>
      </p:pic>
      <p:pic>
        <p:nvPicPr>
          <p:cNvPr id="11" name="Content Placeholder 10" descr="&quot;DMZ&quot; as configured on a SOHO Internet router - the host specified here is completely exposed to the Internet">
            <a:extLst>
              <a:ext uri="{FF2B5EF4-FFF2-40B4-BE49-F238E27FC236}">
                <a16:creationId xmlns:a16="http://schemas.microsoft.com/office/drawing/2014/main" id="{9014F59F-4739-47AA-B1EB-DB184290C7E2}"/>
              </a:ext>
            </a:extLst>
          </p:cNvPr>
          <p:cNvPicPr>
            <a:picLocks noGrp="1"/>
          </p:cNvPicPr>
          <p:nvPr>
            <p:ph sz="quarter" idx="13"/>
          </p:nvPr>
        </p:nvPicPr>
        <p:blipFill>
          <a:blip r:embed="rId4">
            <a:extLst>
              <a:ext uri="{28A0092B-C50C-407E-A947-70E740481C1C}">
                <a14:useLocalDpi xmlns:a14="http://schemas.microsoft.com/office/drawing/2010/main" val="0"/>
              </a:ext>
            </a:extLst>
          </a:blip>
          <a:srcRect/>
          <a:stretch>
            <a:fillRect/>
          </a:stretch>
        </p:blipFill>
        <p:spPr bwMode="auto">
          <a:xfrm>
            <a:off x="92075" y="4055856"/>
            <a:ext cx="5943600" cy="2130837"/>
          </a:xfrm>
          <a:prstGeom prst="rect">
            <a:avLst/>
          </a:prstGeom>
          <a:noFill/>
          <a:ln>
            <a:noFill/>
          </a:ln>
        </p:spPr>
      </p:pic>
    </p:spTree>
    <p:extLst>
      <p:ext uri="{BB962C8B-B14F-4D97-AF65-F5344CB8AC3E}">
        <p14:creationId xmlns:p14="http://schemas.microsoft.com/office/powerpoint/2010/main" val="2736869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noProof="0"/>
              <a:t>Virtual LANs (VLAN)</a:t>
            </a:r>
            <a:endParaRPr lang="en-US" altLang="en-US" noProof="0" dirty="0"/>
          </a:p>
        </p:txBody>
      </p:sp>
      <p:sp>
        <p:nvSpPr>
          <p:cNvPr id="7" name="Content Placeholder 6"/>
          <p:cNvSpPr>
            <a:spLocks noGrp="1"/>
          </p:cNvSpPr>
          <p:nvPr>
            <p:ph sz="half" idx="1"/>
          </p:nvPr>
        </p:nvSpPr>
        <p:spPr/>
        <p:txBody>
          <a:bodyPr>
            <a:normAutofit fontScale="62500" lnSpcReduction="20000"/>
          </a:bodyPr>
          <a:lstStyle/>
          <a:p>
            <a:r>
              <a:rPr lang="en-US" dirty="0"/>
              <a:t>Create separate broadcast domains</a:t>
            </a:r>
          </a:p>
          <a:p>
            <a:r>
              <a:rPr lang="en-US" dirty="0"/>
              <a:t>VLAN assignment</a:t>
            </a:r>
          </a:p>
          <a:p>
            <a:pPr lvl="1"/>
            <a:r>
              <a:rPr lang="en-US" dirty="0"/>
              <a:t>Static (port-based)</a:t>
            </a:r>
          </a:p>
          <a:p>
            <a:pPr lvl="1"/>
            <a:r>
              <a:rPr lang="en-US" dirty="0"/>
              <a:t>Dynamic (assign by host MAC, IP, authentication, etc)</a:t>
            </a:r>
          </a:p>
          <a:p>
            <a:r>
              <a:rPr lang="en-US" dirty="0"/>
              <a:t>Create zones for security/administration</a:t>
            </a:r>
          </a:p>
          <a:p>
            <a:r>
              <a:rPr lang="en-US" dirty="0"/>
              <a:t>Traffic between VLANs must be routed</a:t>
            </a:r>
          </a:p>
          <a:p>
            <a:r>
              <a:rPr lang="en-US" dirty="0"/>
              <a:t>Layer 3 switches</a:t>
            </a:r>
          </a:p>
          <a:p>
            <a:endParaRPr lang="en-US" dirty="0"/>
          </a:p>
        </p:txBody>
      </p:sp>
      <p:pic>
        <p:nvPicPr>
          <p:cNvPr id="11" name="Content Placeholder 10" descr="Configuring VLANs on a Dell switch using the web management interface"/>
          <p:cNvPicPr>
            <a:picLocks noGrp="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26163" y="1780303"/>
            <a:ext cx="5940425" cy="3846668"/>
          </a:xfrm>
        </p:spPr>
      </p:pic>
      <p:sp>
        <p:nvSpPr>
          <p:cNvPr id="2" name="Footer Placeholder 1"/>
          <p:cNvSpPr>
            <a:spLocks noGrp="1"/>
          </p:cNvSpPr>
          <p:nvPr>
            <p:ph type="ftr" sz="quarter" idx="3"/>
          </p:nvPr>
        </p:nvSpPr>
        <p:spPr/>
        <p:txBody>
          <a:bodyPr/>
          <a:lstStyle/>
          <a:p>
            <a:r>
              <a:rPr lang="en-GB"/>
              <a:t>1.3 Hubs, Bridges, and Switches</a:t>
            </a:r>
            <a:endParaRPr lang="en-US"/>
          </a:p>
        </p:txBody>
      </p:sp>
      <p:sp>
        <p:nvSpPr>
          <p:cNvPr id="3" name="Slide Number Placeholder 2"/>
          <p:cNvSpPr>
            <a:spLocks noGrp="1"/>
          </p:cNvSpPr>
          <p:nvPr>
            <p:ph type="sldNum" sz="quarter" idx="4"/>
          </p:nvPr>
        </p:nvSpPr>
        <p:spPr/>
        <p:txBody>
          <a:bodyPr/>
          <a:lstStyle/>
          <a:p>
            <a:r>
              <a:rPr lang="en-US" dirty="0"/>
              <a:t>303</a:t>
            </a:r>
          </a:p>
        </p:txBody>
      </p:sp>
    </p:spTree>
    <p:extLst>
      <p:ext uri="{BB962C8B-B14F-4D97-AF65-F5344CB8AC3E}">
        <p14:creationId xmlns:p14="http://schemas.microsoft.com/office/powerpoint/2010/main" val="2140924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p:txBody>
          <a:bodyPr>
            <a:normAutofit lnSpcReduction="10000"/>
          </a:bodyPr>
          <a:lstStyle/>
          <a:p>
            <a:r>
              <a:rPr lang="en-US" altLang="en-US" noProof="0" dirty="0"/>
              <a:t>Check configuration on switch</a:t>
            </a:r>
          </a:p>
          <a:p>
            <a:r>
              <a:rPr lang="en-US" altLang="en-US" noProof="0" dirty="0"/>
              <a:t>Check VLAN membership</a:t>
            </a:r>
          </a:p>
          <a:p>
            <a:r>
              <a:rPr lang="en-US" altLang="en-US" noProof="0" dirty="0"/>
              <a:t>Check services available to VLAN</a:t>
            </a:r>
          </a:p>
          <a:p>
            <a:pPr lvl="1"/>
            <a:r>
              <a:rPr lang="en-US" altLang="en-US" noProof="0" dirty="0"/>
              <a:t>Routing</a:t>
            </a:r>
          </a:p>
          <a:p>
            <a:pPr lvl="1"/>
            <a:r>
              <a:rPr lang="en-US" altLang="en-US" noProof="0" dirty="0"/>
              <a:t>DHCP/DHCP relay/IP helper</a:t>
            </a:r>
          </a:p>
          <a:p>
            <a:pPr lvl="1"/>
            <a:r>
              <a:rPr lang="en-US" altLang="en-US" noProof="0" dirty="0"/>
              <a:t>DNS</a:t>
            </a:r>
          </a:p>
          <a:p>
            <a:pPr lvl="1"/>
            <a:r>
              <a:rPr lang="en-US" altLang="en-US" noProof="0" dirty="0"/>
              <a:t>Authentication/network applications</a:t>
            </a:r>
          </a:p>
        </p:txBody>
      </p:sp>
      <p:sp>
        <p:nvSpPr>
          <p:cNvPr id="18434" name="Title 1"/>
          <p:cNvSpPr>
            <a:spLocks noGrp="1"/>
          </p:cNvSpPr>
          <p:nvPr>
            <p:ph type="title"/>
          </p:nvPr>
        </p:nvSpPr>
        <p:spPr/>
        <p:txBody>
          <a:bodyPr/>
          <a:lstStyle/>
          <a:p>
            <a:r>
              <a:rPr lang="en-US" altLang="en-US" noProof="0"/>
              <a:t>Troubleshooting VLAN Assignments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304</a:t>
            </a:r>
          </a:p>
        </p:txBody>
      </p:sp>
    </p:spTree>
    <p:extLst>
      <p:ext uri="{BB962C8B-B14F-4D97-AF65-F5344CB8AC3E}">
        <p14:creationId xmlns:p14="http://schemas.microsoft.com/office/powerpoint/2010/main" val="1310270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noProof="0"/>
              <a:t>Trunking and 802.1Q</a:t>
            </a:r>
            <a:endParaRPr lang="en-US" altLang="en-US" noProof="0" dirty="0"/>
          </a:p>
        </p:txBody>
      </p:sp>
      <p:sp>
        <p:nvSpPr>
          <p:cNvPr id="3" name="Footer Placeholder 2"/>
          <p:cNvSpPr>
            <a:spLocks noGrp="1"/>
          </p:cNvSpPr>
          <p:nvPr>
            <p:ph type="ftr" sz="quarter" idx="3"/>
          </p:nvPr>
        </p:nvSpPr>
        <p:spPr/>
        <p:txBody>
          <a:bodyPr/>
          <a:lstStyle/>
          <a:p>
            <a:r>
              <a:rPr lang="en-GB"/>
              <a:t>1.3 Hubs, Bridges, and Switches</a:t>
            </a:r>
            <a:endParaRPr lang="en-US"/>
          </a:p>
        </p:txBody>
      </p:sp>
      <p:sp>
        <p:nvSpPr>
          <p:cNvPr id="4" name="Slide Number Placeholder 3"/>
          <p:cNvSpPr>
            <a:spLocks noGrp="1"/>
          </p:cNvSpPr>
          <p:nvPr>
            <p:ph type="sldNum" sz="quarter" idx="4"/>
          </p:nvPr>
        </p:nvSpPr>
        <p:spPr/>
        <p:txBody>
          <a:bodyPr/>
          <a:lstStyle/>
          <a:p>
            <a:r>
              <a:rPr lang="en-US" dirty="0"/>
              <a:t>305</a:t>
            </a:r>
          </a:p>
        </p:txBody>
      </p:sp>
      <p:sp>
        <p:nvSpPr>
          <p:cNvPr id="7" name="Content Placeholder 6">
            <a:extLst>
              <a:ext uri="{FF2B5EF4-FFF2-40B4-BE49-F238E27FC236}">
                <a16:creationId xmlns:a16="http://schemas.microsoft.com/office/drawing/2014/main" id="{71EAB0AC-5374-4241-9F17-EBF1AF91777C}"/>
              </a:ext>
            </a:extLst>
          </p:cNvPr>
          <p:cNvSpPr>
            <a:spLocks noGrp="1"/>
          </p:cNvSpPr>
          <p:nvPr>
            <p:ph sz="half" idx="2"/>
          </p:nvPr>
        </p:nvSpPr>
        <p:spPr/>
        <p:txBody>
          <a:bodyPr>
            <a:normAutofit fontScale="92500" lnSpcReduction="10000"/>
          </a:bodyPr>
          <a:lstStyle/>
          <a:p>
            <a:r>
              <a:rPr lang="en-US" altLang="en-US" dirty="0"/>
              <a:t>Trunks are connections between switches (or switches and routers)</a:t>
            </a:r>
          </a:p>
          <a:p>
            <a:r>
              <a:rPr lang="en-US" altLang="en-US" dirty="0"/>
              <a:t>Frames transported over trunk must be tagged with appropriate VLAN ID</a:t>
            </a:r>
          </a:p>
          <a:p>
            <a:r>
              <a:rPr lang="en-US" dirty="0"/>
              <a:t>IEEE 802.1Q VLAN tagging</a:t>
            </a:r>
          </a:p>
          <a:p>
            <a:endParaRPr lang="en-US" altLang="en-US" dirty="0"/>
          </a:p>
          <a:p>
            <a:endParaRPr lang="en-US" dirty="0"/>
          </a:p>
          <a:p>
            <a:endParaRPr lang="en-US" dirty="0"/>
          </a:p>
        </p:txBody>
      </p:sp>
      <p:pic>
        <p:nvPicPr>
          <p:cNvPr id="13" name="Content Placeholder 7" descr="VLAN trunk link">
            <a:extLst>
              <a:ext uri="{FF2B5EF4-FFF2-40B4-BE49-F238E27FC236}">
                <a16:creationId xmlns:a16="http://schemas.microsoft.com/office/drawing/2014/main" id="{1EDAAFDC-31C8-4BDA-BC90-42F52FF30E65}"/>
              </a:ext>
            </a:extLst>
          </p:cNvPr>
          <p:cNvPicPr>
            <a:picLocks noGrp="1"/>
          </p:cNvPicPr>
          <p:nvPr>
            <p:ph sz="half"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9799" y="1882774"/>
            <a:ext cx="5948152" cy="3641726"/>
          </a:xfrm>
          <a:prstGeom prst="rect">
            <a:avLst/>
          </a:prstGeom>
        </p:spPr>
      </p:pic>
    </p:spTree>
    <p:extLst>
      <p:ext uri="{BB962C8B-B14F-4D97-AF65-F5344CB8AC3E}">
        <p14:creationId xmlns:p14="http://schemas.microsoft.com/office/powerpoint/2010/main" val="1675404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fontScale="85000" lnSpcReduction="20000"/>
          </a:bodyPr>
          <a:lstStyle/>
          <a:p>
            <a:r>
              <a:rPr lang="en-US"/>
              <a:t>Untagged (access) ports are associated with a single VLAN only</a:t>
            </a:r>
          </a:p>
          <a:p>
            <a:pPr lvl="1"/>
            <a:r>
              <a:rPr lang="en-US"/>
              <a:t>If a frame is addressed to a port in the same VLAN on the same switch, no tag will need to be added to the frame</a:t>
            </a:r>
            <a:endParaRPr lang="en-GB"/>
          </a:p>
          <a:p>
            <a:pPr lvl="1"/>
            <a:r>
              <a:rPr lang="en-US"/>
              <a:t>If the frame needs to be transported over a trunk link, the switch adds the relevant 802.1Q tag to identify the VLAN then forwards the frame over the trunk port</a:t>
            </a:r>
            <a:endParaRPr lang="en-GB"/>
          </a:p>
          <a:p>
            <a:pPr lvl="1"/>
            <a:r>
              <a:rPr lang="en-US"/>
              <a:t>If the switch receives an 802.1Q tagged frame on an access port, it will strip the tag before forwarding it</a:t>
            </a:r>
            <a:endParaRPr lang="en-GB"/>
          </a:p>
          <a:p>
            <a:r>
              <a:rPr lang="en-US"/>
              <a:t>Tagged ports are used for trunks and can carry 802.1Q tagged frames associated with multiple VLANs</a:t>
            </a:r>
            <a:endParaRPr lang="en-US" dirty="0"/>
          </a:p>
        </p:txBody>
      </p:sp>
      <p:sp>
        <p:nvSpPr>
          <p:cNvPr id="2" name="Title 1"/>
          <p:cNvSpPr>
            <a:spLocks noGrp="1"/>
          </p:cNvSpPr>
          <p:nvPr>
            <p:ph type="title"/>
          </p:nvPr>
        </p:nvSpPr>
        <p:spPr/>
        <p:txBody>
          <a:bodyPr/>
          <a:lstStyle/>
          <a:p>
            <a:r>
              <a:rPr lang="en-US" noProof="0"/>
              <a:t>Access Ports (Tag and Untag VLAN)</a:t>
            </a:r>
            <a:endParaRPr lang="en-US" noProof="0" dirty="0"/>
          </a:p>
        </p:txBody>
      </p:sp>
      <p:sp>
        <p:nvSpPr>
          <p:cNvPr id="3" name="Footer Placeholder 2"/>
          <p:cNvSpPr>
            <a:spLocks noGrp="1"/>
          </p:cNvSpPr>
          <p:nvPr>
            <p:ph type="ftr" sz="quarter" idx="3"/>
          </p:nvPr>
        </p:nvSpPr>
        <p:spPr>
          <a:xfrm>
            <a:off x="0" y="6537325"/>
            <a:ext cx="12192000" cy="320675"/>
          </a:xfrm>
        </p:spPr>
        <p:txBody>
          <a:bodyPr/>
          <a:lstStyle/>
          <a:p>
            <a:r>
              <a:rPr lang="en-GB"/>
              <a:t>1.3 Hubs, Bridges, and Switches</a:t>
            </a:r>
            <a:endParaRPr lang="en-US"/>
          </a:p>
        </p:txBody>
      </p:sp>
      <p:sp>
        <p:nvSpPr>
          <p:cNvPr id="6" name="Slide Number Placeholder 5"/>
          <p:cNvSpPr>
            <a:spLocks noGrp="1"/>
          </p:cNvSpPr>
          <p:nvPr>
            <p:ph type="sldNum" sz="quarter" idx="4"/>
          </p:nvPr>
        </p:nvSpPr>
        <p:spPr>
          <a:xfrm>
            <a:off x="11460163" y="6308725"/>
            <a:ext cx="731837" cy="549275"/>
          </a:xfrm>
        </p:spPr>
        <p:txBody>
          <a:bodyPr/>
          <a:lstStyle/>
          <a:p>
            <a:r>
              <a:rPr lang="en-US" dirty="0"/>
              <a:t>306</a:t>
            </a:r>
          </a:p>
        </p:txBody>
      </p:sp>
    </p:spTree>
    <p:extLst>
      <p:ext uri="{BB962C8B-B14F-4D97-AF65-F5344CB8AC3E}">
        <p14:creationId xmlns:p14="http://schemas.microsoft.com/office/powerpoint/2010/main" val="2890353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fontScale="47500" lnSpcReduction="20000"/>
          </a:bodyPr>
          <a:lstStyle/>
          <a:p>
            <a:r>
              <a:rPr lang="en-US" dirty="0"/>
              <a:t>Default VLAN</a:t>
            </a:r>
          </a:p>
          <a:p>
            <a:pPr lvl="1"/>
            <a:r>
              <a:rPr lang="en-US" dirty="0"/>
              <a:t>All ports start in VLAN 1 by default</a:t>
            </a:r>
          </a:p>
          <a:p>
            <a:pPr lvl="1"/>
            <a:r>
              <a:rPr lang="en-US" dirty="0"/>
              <a:t>Default VLAN ID cannot be changed</a:t>
            </a:r>
          </a:p>
          <a:p>
            <a:pPr lvl="1"/>
            <a:r>
              <a:rPr lang="en-US" dirty="0"/>
              <a:t>Leave unused or reserve for inter-switch protocol traffic</a:t>
            </a:r>
          </a:p>
          <a:p>
            <a:pPr lvl="1"/>
            <a:r>
              <a:rPr lang="en-US" dirty="0"/>
              <a:t>Ensure unused ports are not assigned to VLAN 1</a:t>
            </a:r>
          </a:p>
          <a:p>
            <a:pPr lvl="2"/>
            <a:r>
              <a:rPr lang="en-US" dirty="0"/>
              <a:t>Disable unused ports</a:t>
            </a:r>
          </a:p>
          <a:p>
            <a:pPr lvl="2"/>
            <a:r>
              <a:rPr lang="en-US" dirty="0"/>
              <a:t>Assign unused ports to “black hole” VLAN</a:t>
            </a:r>
          </a:p>
          <a:p>
            <a:r>
              <a:rPr lang="en-US" dirty="0"/>
              <a:t>Native VLAN</a:t>
            </a:r>
          </a:p>
          <a:p>
            <a:pPr lvl="1"/>
            <a:r>
              <a:rPr lang="en-US" dirty="0"/>
              <a:t>Used for untagged traffic on trunk ports (to and from legacy devices)</a:t>
            </a:r>
          </a:p>
          <a:p>
            <a:pPr lvl="1"/>
            <a:r>
              <a:rPr lang="en-US" dirty="0"/>
              <a:t>Configure native VLAN with some other ID than 1 for security</a:t>
            </a:r>
          </a:p>
          <a:p>
            <a:pPr lvl="1"/>
            <a:r>
              <a:rPr lang="en-US" dirty="0"/>
              <a:t>Native VLAN ID is assigned per-port – use same ID on ports on either side of trunk link</a:t>
            </a:r>
          </a:p>
          <a:p>
            <a:r>
              <a:rPr lang="en-US" dirty="0"/>
              <a:t>VLAN hopping/double tagging</a:t>
            </a:r>
          </a:p>
          <a:p>
            <a:pPr lvl="1"/>
            <a:r>
              <a:rPr lang="en-US" dirty="0"/>
              <a:t>Specially craft VLAN tags so that switch strips outer and forwards to inner</a:t>
            </a:r>
          </a:p>
          <a:p>
            <a:pPr lvl="1"/>
            <a:r>
              <a:rPr lang="en-US" dirty="0"/>
              <a:t>Can only be exploited in quite specific circumstances</a:t>
            </a:r>
          </a:p>
          <a:p>
            <a:pPr lvl="1"/>
            <a:r>
              <a:rPr lang="en-US" dirty="0"/>
              <a:t>Configure native VLAN to exclude user access</a:t>
            </a:r>
          </a:p>
        </p:txBody>
      </p:sp>
      <p:sp>
        <p:nvSpPr>
          <p:cNvPr id="2" name="Title 1"/>
          <p:cNvSpPr>
            <a:spLocks noGrp="1"/>
          </p:cNvSpPr>
          <p:nvPr>
            <p:ph type="title"/>
          </p:nvPr>
        </p:nvSpPr>
        <p:spPr/>
        <p:txBody>
          <a:bodyPr/>
          <a:lstStyle/>
          <a:p>
            <a:r>
              <a:rPr lang="en-US" noProof="0"/>
              <a:t>Default VLAN and Native VLAN</a:t>
            </a:r>
            <a:endParaRPr lang="en-US" noProof="0" dirty="0"/>
          </a:p>
        </p:txBody>
      </p:sp>
      <p:sp>
        <p:nvSpPr>
          <p:cNvPr id="3" name="Footer Placeholder 2"/>
          <p:cNvSpPr>
            <a:spLocks noGrp="1"/>
          </p:cNvSpPr>
          <p:nvPr>
            <p:ph type="ftr" sz="quarter" idx="3"/>
          </p:nvPr>
        </p:nvSpPr>
        <p:spPr>
          <a:xfrm>
            <a:off x="0" y="6537325"/>
            <a:ext cx="12192000" cy="320675"/>
          </a:xfrm>
        </p:spPr>
        <p:txBody>
          <a:bodyPr/>
          <a:lstStyle/>
          <a:p>
            <a:r>
              <a:rPr lang="en-GB"/>
              <a:t>1.3 Hubs, Bridges, and Switches</a:t>
            </a:r>
            <a:endParaRPr lang="en-US"/>
          </a:p>
        </p:txBody>
      </p:sp>
      <p:sp>
        <p:nvSpPr>
          <p:cNvPr id="6" name="Slide Number Placeholder 5"/>
          <p:cNvSpPr>
            <a:spLocks noGrp="1"/>
          </p:cNvSpPr>
          <p:nvPr>
            <p:ph type="sldNum" sz="quarter" idx="4"/>
          </p:nvPr>
        </p:nvSpPr>
        <p:spPr>
          <a:xfrm>
            <a:off x="11460163" y="6308725"/>
            <a:ext cx="731837" cy="549275"/>
          </a:xfrm>
        </p:spPr>
        <p:txBody>
          <a:bodyPr/>
          <a:lstStyle/>
          <a:p>
            <a:r>
              <a:rPr lang="en-US" dirty="0"/>
              <a:t>306</a:t>
            </a:r>
          </a:p>
        </p:txBody>
      </p:sp>
    </p:spTree>
    <p:extLst>
      <p:ext uri="{BB962C8B-B14F-4D97-AF65-F5344CB8AC3E}">
        <p14:creationId xmlns:p14="http://schemas.microsoft.com/office/powerpoint/2010/main" val="2449311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ltLang="en-US" dirty="0"/>
              <a:t>Propagate VLAN configurations</a:t>
            </a:r>
          </a:p>
          <a:p>
            <a:r>
              <a:rPr lang="en-US" altLang="en-US" dirty="0"/>
              <a:t>Management domains</a:t>
            </a:r>
          </a:p>
          <a:p>
            <a:pPr lvl="1"/>
            <a:r>
              <a:rPr lang="en-US" altLang="en-US" dirty="0"/>
              <a:t>VTP server (accepts modifications)</a:t>
            </a:r>
          </a:p>
          <a:p>
            <a:pPr lvl="1"/>
            <a:r>
              <a:rPr lang="en-US" altLang="en-US" dirty="0"/>
              <a:t>VTP client</a:t>
            </a:r>
          </a:p>
          <a:p>
            <a:r>
              <a:rPr lang="en-US" altLang="en-US" dirty="0"/>
              <a:t>Pruning</a:t>
            </a:r>
          </a:p>
          <a:p>
            <a:r>
              <a:rPr lang="en-US" altLang="en-US" dirty="0"/>
              <a:t>Spanning tree and VLANs</a:t>
            </a:r>
          </a:p>
        </p:txBody>
      </p:sp>
      <p:sp>
        <p:nvSpPr>
          <p:cNvPr id="18434" name="Title 1"/>
          <p:cNvSpPr>
            <a:spLocks noGrp="1"/>
          </p:cNvSpPr>
          <p:nvPr>
            <p:ph type="title"/>
          </p:nvPr>
        </p:nvSpPr>
        <p:spPr/>
        <p:txBody>
          <a:bodyPr/>
          <a:lstStyle/>
          <a:p>
            <a:r>
              <a:rPr lang="en-US" altLang="en-US" noProof="0" dirty="0"/>
              <a:t>VLAN Trunking Protocol (VTP)</a:t>
            </a:r>
          </a:p>
        </p:txBody>
      </p:sp>
      <p:sp>
        <p:nvSpPr>
          <p:cNvPr id="3" name="Footer Placeholder 2"/>
          <p:cNvSpPr>
            <a:spLocks noGrp="1"/>
          </p:cNvSpPr>
          <p:nvPr>
            <p:ph type="ftr" sz="quarter" idx="3"/>
          </p:nvPr>
        </p:nvSpPr>
        <p:spPr>
          <a:xfrm>
            <a:off x="0" y="6537325"/>
            <a:ext cx="12192000" cy="320675"/>
          </a:xfrm>
        </p:spPr>
        <p:txBody>
          <a:bodyPr/>
          <a:lstStyle/>
          <a:p>
            <a:r>
              <a:rPr lang="en-GB"/>
              <a:t>1.3 Hubs, Bridges, and Switches</a:t>
            </a:r>
            <a:endParaRPr lang="en-US"/>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307</a:t>
            </a:r>
          </a:p>
        </p:txBody>
      </p:sp>
    </p:spTree>
    <p:extLst>
      <p:ext uri="{BB962C8B-B14F-4D97-AF65-F5344CB8AC3E}">
        <p14:creationId xmlns:p14="http://schemas.microsoft.com/office/powerpoint/2010/main" val="722688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noProof="0"/>
              <a:t>Network Address Translation</a:t>
            </a:r>
            <a:endParaRPr lang="en-US" altLang="en-US" noProof="0" dirty="0"/>
          </a:p>
        </p:txBody>
      </p:sp>
      <p:pic>
        <p:nvPicPr>
          <p:cNvPr id="12291" name="Content Placeholder 17"/>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a:xfrm>
            <a:off x="201292" y="2098675"/>
            <a:ext cx="5725166" cy="3209926"/>
          </a:xfrm>
        </p:spPr>
      </p:pic>
      <p:sp>
        <p:nvSpPr>
          <p:cNvPr id="12292" name="Text Placeholder 1"/>
          <p:cNvSpPr>
            <a:spLocks noGrp="1"/>
          </p:cNvSpPr>
          <p:nvPr>
            <p:ph sz="half" idx="2"/>
          </p:nvPr>
        </p:nvSpPr>
        <p:spPr/>
        <p:txBody>
          <a:bodyPr/>
          <a:lstStyle/>
          <a:p>
            <a:r>
              <a:rPr lang="en-US" altLang="en-US" noProof="0" dirty="0"/>
              <a:t>Basic NAT</a:t>
            </a:r>
          </a:p>
          <a:p>
            <a:pPr lvl="1"/>
            <a:r>
              <a:rPr lang="en-US" altLang="en-US" noProof="0" dirty="0"/>
              <a:t>1:1 mapping between public and private address</a:t>
            </a:r>
          </a:p>
          <a:p>
            <a:r>
              <a:rPr lang="en-US" altLang="en-US" noProof="0" dirty="0"/>
              <a:t>Dynamic NAT</a:t>
            </a:r>
          </a:p>
          <a:p>
            <a:pPr lvl="1"/>
            <a:r>
              <a:rPr lang="en-US" altLang="en-US" noProof="0" dirty="0"/>
              <a:t>Private addresses are mapped from a pool of public addresses</a:t>
            </a:r>
          </a:p>
        </p:txBody>
      </p:sp>
      <p:sp>
        <p:nvSpPr>
          <p:cNvPr id="2" name="Footer Placeholder 1"/>
          <p:cNvSpPr>
            <a:spLocks noGrp="1"/>
          </p:cNvSpPr>
          <p:nvPr>
            <p:ph type="ftr" sz="quarter" idx="3"/>
          </p:nvPr>
        </p:nvSpPr>
        <p:spPr/>
        <p:txBody>
          <a:bodyPr/>
          <a:lstStyle/>
          <a:p>
            <a:r>
              <a:rPr lang="en-US"/>
              <a:t>4.4 Network Security Appliances</a:t>
            </a:r>
            <a:endParaRPr lang="en-US" dirty="0"/>
          </a:p>
        </p:txBody>
      </p:sp>
      <p:sp>
        <p:nvSpPr>
          <p:cNvPr id="3" name="Slide Number Placeholder 2"/>
          <p:cNvSpPr>
            <a:spLocks noGrp="1"/>
          </p:cNvSpPr>
          <p:nvPr>
            <p:ph type="sldNum" sz="quarter" idx="4"/>
          </p:nvPr>
        </p:nvSpPr>
        <p:spPr/>
        <p:txBody>
          <a:bodyPr/>
          <a:lstStyle/>
          <a:p>
            <a:r>
              <a:rPr lang="en-US" dirty="0"/>
              <a:t>308</a:t>
            </a:r>
          </a:p>
        </p:txBody>
      </p:sp>
      <p:sp>
        <p:nvSpPr>
          <p:cNvPr id="12295" name="Rectangle 4"/>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420225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Port Address Translation (PAT)</a:t>
            </a:r>
            <a:endParaRPr lang="en-US" noProof="0" dirty="0"/>
          </a:p>
        </p:txBody>
      </p:sp>
      <p:sp>
        <p:nvSpPr>
          <p:cNvPr id="11" name="Content Placeholder 10">
            <a:extLst>
              <a:ext uri="{FF2B5EF4-FFF2-40B4-BE49-F238E27FC236}">
                <a16:creationId xmlns:a16="http://schemas.microsoft.com/office/drawing/2014/main" id="{23C7C2D8-8781-4BDD-8DA7-90713C269C6C}"/>
              </a:ext>
            </a:extLst>
          </p:cNvPr>
          <p:cNvSpPr>
            <a:spLocks noGrp="1"/>
          </p:cNvSpPr>
          <p:nvPr>
            <p:ph sz="half" idx="2"/>
          </p:nvPr>
        </p:nvSpPr>
        <p:spPr/>
        <p:txBody>
          <a:bodyPr>
            <a:normAutofit fontScale="85000" lnSpcReduction="20000"/>
          </a:bodyPr>
          <a:lstStyle/>
          <a:p>
            <a:r>
              <a:rPr lang="en-US" altLang="en-US" dirty="0"/>
              <a:t>“NAT overloading”</a:t>
            </a:r>
          </a:p>
          <a:p>
            <a:pPr lvl="1"/>
            <a:r>
              <a:rPr lang="en-US" dirty="0"/>
              <a:t>Network Address Port Translation (NAPT)</a:t>
            </a:r>
          </a:p>
          <a:p>
            <a:pPr lvl="1"/>
            <a:r>
              <a:rPr lang="en-US" dirty="0"/>
              <a:t>One-to-many NAT</a:t>
            </a:r>
          </a:p>
          <a:p>
            <a:r>
              <a:rPr lang="en-US" altLang="en-US" dirty="0"/>
              <a:t>Multiple private addresses mapped to one public address</a:t>
            </a:r>
          </a:p>
          <a:p>
            <a:r>
              <a:rPr lang="en-US" altLang="en-US" dirty="0"/>
              <a:t>Connections identified by high-level ports</a:t>
            </a:r>
          </a:p>
          <a:p>
            <a:endParaRPr lang="en-US" dirty="0"/>
          </a:p>
          <a:p>
            <a:endParaRPr lang="en-US" dirty="0"/>
          </a:p>
        </p:txBody>
      </p:sp>
      <p:sp>
        <p:nvSpPr>
          <p:cNvPr id="4" name="Footer Placeholder 3"/>
          <p:cNvSpPr>
            <a:spLocks noGrp="1"/>
          </p:cNvSpPr>
          <p:nvPr>
            <p:ph type="ftr" sz="quarter" idx="3"/>
          </p:nvPr>
        </p:nvSpPr>
        <p:spPr/>
        <p:txBody>
          <a:bodyPr/>
          <a:lstStyle/>
          <a:p>
            <a:r>
              <a:rPr lang="en-US"/>
              <a:t>4.4 Network Security Appliances</a:t>
            </a:r>
            <a:endParaRPr lang="en-US" dirty="0"/>
          </a:p>
        </p:txBody>
      </p:sp>
      <p:sp>
        <p:nvSpPr>
          <p:cNvPr id="5" name="Slide Number Placeholder 4"/>
          <p:cNvSpPr>
            <a:spLocks noGrp="1"/>
          </p:cNvSpPr>
          <p:nvPr>
            <p:ph type="sldNum" sz="quarter" idx="4"/>
          </p:nvPr>
        </p:nvSpPr>
        <p:spPr/>
        <p:txBody>
          <a:bodyPr/>
          <a:lstStyle/>
          <a:p>
            <a:r>
              <a:rPr lang="en-US" dirty="0"/>
              <a:t>310</a:t>
            </a:r>
          </a:p>
        </p:txBody>
      </p:sp>
      <p:pic>
        <p:nvPicPr>
          <p:cNvPr id="13" name="Content Placeholder 8" descr="Port Address Translation / NAT overloading">
            <a:extLst>
              <a:ext uri="{FF2B5EF4-FFF2-40B4-BE49-F238E27FC236}">
                <a16:creationId xmlns:a16="http://schemas.microsoft.com/office/drawing/2014/main" id="{D274D137-B1F6-4AE4-A194-32BECFD02EEC}"/>
              </a:ext>
            </a:extLst>
          </p:cNvPr>
          <p:cNvPicPr>
            <a:picLocks noGrp="1"/>
          </p:cNvPicPr>
          <p:nvPr>
            <p:ph sz="half"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04489" y="2458527"/>
            <a:ext cx="5318771" cy="2490221"/>
          </a:xfrm>
          <a:prstGeom prst="rect">
            <a:avLst/>
          </a:prstGeom>
        </p:spPr>
      </p:pic>
    </p:spTree>
    <p:extLst>
      <p:ext uri="{BB962C8B-B14F-4D97-AF65-F5344CB8AC3E}">
        <p14:creationId xmlns:p14="http://schemas.microsoft.com/office/powerpoint/2010/main" val="4255407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sz="half" idx="1"/>
          </p:nvPr>
        </p:nvSpPr>
        <p:spPr/>
        <p:txBody>
          <a:bodyPr>
            <a:normAutofit fontScale="55000" lnSpcReduction="20000"/>
          </a:bodyPr>
          <a:lstStyle/>
          <a:p>
            <a:r>
              <a:rPr lang="en-US"/>
              <a:t>Understand basic security principles, such as vulnerabilities, exploits, threats, and risk</a:t>
            </a:r>
          </a:p>
          <a:p>
            <a:r>
              <a:rPr lang="en-US"/>
              <a:t>Describe network attacks, such as sniffing, spoofing, Man-in-the-Middle, DNS poisoning, and Denial of Service</a:t>
            </a:r>
          </a:p>
          <a:p>
            <a:r>
              <a:rPr lang="en-US"/>
              <a:t>Implement secure network topologies using segmentation and DMZ</a:t>
            </a:r>
          </a:p>
          <a:p>
            <a:r>
              <a:rPr lang="en-US"/>
              <a:t>Describe the purposes and functions of Virtual LANs (VLAN) and Network Address Translation (NAT)</a:t>
            </a:r>
          </a:p>
          <a:p>
            <a:r>
              <a:rPr lang="en-US"/>
              <a:t>Use policies and technologies to implement device and service hardening</a:t>
            </a:r>
            <a:endParaRPr lang="en-US" dirty="0"/>
          </a:p>
        </p:txBody>
      </p:sp>
      <p:sp>
        <p:nvSpPr>
          <p:cNvPr id="2" name="Footer Placeholder 1"/>
          <p:cNvSpPr>
            <a:spLocks noGrp="1"/>
          </p:cNvSpPr>
          <p:nvPr>
            <p:ph type="ftr" sz="quarter" idx="3"/>
          </p:nvPr>
        </p:nvSpPr>
        <p:spPr/>
        <p:txBody>
          <a:bodyPr/>
          <a:lstStyle/>
          <a:p>
            <a:r>
              <a:rPr lang="en-US"/>
              <a:t>4.3 Network Security Design</a:t>
            </a:r>
            <a:endParaRPr lang="en-US" dirty="0"/>
          </a:p>
        </p:txBody>
      </p:sp>
      <p:sp>
        <p:nvSpPr>
          <p:cNvPr id="3" name="Slide Number Placeholder 2"/>
          <p:cNvSpPr>
            <a:spLocks noGrp="1"/>
          </p:cNvSpPr>
          <p:nvPr>
            <p:ph type="sldNum" sz="quarter" idx="4"/>
          </p:nvPr>
        </p:nvSpPr>
        <p:spPr/>
        <p:txBody>
          <a:bodyPr/>
          <a:lstStyle/>
          <a:p>
            <a:r>
              <a:rPr lang="en-US" dirty="0"/>
              <a:t>293</a:t>
            </a:r>
          </a:p>
        </p:txBody>
      </p:sp>
    </p:spTree>
    <p:extLst>
      <p:ext uri="{BB962C8B-B14F-4D97-AF65-F5344CB8AC3E}">
        <p14:creationId xmlns:p14="http://schemas.microsoft.com/office/powerpoint/2010/main" val="866160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t>Destination NAT (DNAT)</a:t>
            </a:r>
            <a:endParaRPr lang="en-US" altLang="en-US" noProof="0" dirty="0"/>
          </a:p>
        </p:txBody>
      </p:sp>
      <p:sp>
        <p:nvSpPr>
          <p:cNvPr id="2" name="Content Placeholder 1"/>
          <p:cNvSpPr>
            <a:spLocks noGrp="1"/>
          </p:cNvSpPr>
          <p:nvPr>
            <p:ph sz="half" idx="1"/>
          </p:nvPr>
        </p:nvSpPr>
        <p:spPr/>
        <p:txBody>
          <a:bodyPr>
            <a:normAutofit fontScale="92500" lnSpcReduction="10000"/>
          </a:bodyPr>
          <a:lstStyle/>
          <a:p>
            <a:r>
              <a:rPr lang="en-US" altLang="en-US" dirty="0"/>
              <a:t>Port forwarding</a:t>
            </a:r>
            <a:endParaRPr lang="en-US" noProof="0" dirty="0"/>
          </a:p>
          <a:p>
            <a:r>
              <a:rPr lang="en-US" noProof="0" dirty="0"/>
              <a:t>Maps Internet requests for ports on public IP to private IP on LAN</a:t>
            </a:r>
          </a:p>
          <a:p>
            <a:r>
              <a:rPr lang="en-US" noProof="0" dirty="0"/>
              <a:t>Solution for Internet access to servers/gaming/VoIP on SOHO network</a:t>
            </a:r>
          </a:p>
        </p:txBody>
      </p:sp>
      <p:sp>
        <p:nvSpPr>
          <p:cNvPr id="3" name="Footer Placeholder 2"/>
          <p:cNvSpPr>
            <a:spLocks noGrp="1"/>
          </p:cNvSpPr>
          <p:nvPr>
            <p:ph type="ftr" sz="quarter" idx="3"/>
          </p:nvPr>
        </p:nvSpPr>
        <p:spPr/>
        <p:txBody>
          <a:bodyPr/>
          <a:lstStyle/>
          <a:p>
            <a:r>
              <a:rPr lang="en-US"/>
              <a:t>4.4 Network Security Appliances</a:t>
            </a:r>
            <a:endParaRPr lang="en-US" dirty="0"/>
          </a:p>
        </p:txBody>
      </p:sp>
      <p:sp>
        <p:nvSpPr>
          <p:cNvPr id="4" name="Slide Number Placeholder 3"/>
          <p:cNvSpPr>
            <a:spLocks noGrp="1"/>
          </p:cNvSpPr>
          <p:nvPr>
            <p:ph type="sldNum" sz="quarter" idx="4"/>
          </p:nvPr>
        </p:nvSpPr>
        <p:spPr/>
        <p:txBody>
          <a:bodyPr/>
          <a:lstStyle/>
          <a:p>
            <a:r>
              <a:rPr lang="en-US" dirty="0"/>
              <a:t>311</a:t>
            </a:r>
          </a:p>
        </p:txBody>
      </p:sp>
      <p:sp>
        <p:nvSpPr>
          <p:cNvPr id="14341" name="Rectangle 4"/>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pic>
        <p:nvPicPr>
          <p:cNvPr id="11" name="Content Placeholder 10" descr="Configuring port forwarding for HTTP traffic">
            <a:extLst>
              <a:ext uri="{FF2B5EF4-FFF2-40B4-BE49-F238E27FC236}">
                <a16:creationId xmlns:a16="http://schemas.microsoft.com/office/drawing/2014/main" id="{9EE90541-2604-4F21-81E4-B288C4333EA2}"/>
              </a:ext>
            </a:extLst>
          </p:cNvPr>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26163" y="1443693"/>
            <a:ext cx="5940425" cy="4519888"/>
          </a:xfrm>
          <a:prstGeom prst="rect">
            <a:avLst/>
          </a:prstGeom>
          <a:noFill/>
          <a:ln>
            <a:noFill/>
          </a:ln>
        </p:spPr>
      </p:pic>
    </p:spTree>
    <p:extLst>
      <p:ext uri="{BB962C8B-B14F-4D97-AF65-F5344CB8AC3E}">
        <p14:creationId xmlns:p14="http://schemas.microsoft.com/office/powerpoint/2010/main" val="1152482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p:cNvSpPr>
            <a:spLocks noGrp="1"/>
          </p:cNvSpPr>
          <p:nvPr>
            <p:ph idx="1"/>
          </p:nvPr>
        </p:nvSpPr>
        <p:spPr/>
        <p:txBody>
          <a:bodyPr>
            <a:normAutofit fontScale="77500" lnSpcReduction="20000"/>
          </a:bodyPr>
          <a:lstStyle/>
          <a:p>
            <a:r>
              <a:rPr lang="en-US" altLang="en-US" noProof="0" dirty="0"/>
              <a:t>Hardening means applying a secure configuration to each network host or appliance</a:t>
            </a:r>
          </a:p>
          <a:p>
            <a:r>
              <a:rPr lang="en-GB" altLang="en-US" dirty="0"/>
              <a:t>Changing default credentials </a:t>
            </a:r>
          </a:p>
          <a:p>
            <a:r>
              <a:rPr lang="en-GB" altLang="en-US" dirty="0"/>
              <a:t>Avoiding common passwords </a:t>
            </a:r>
          </a:p>
          <a:p>
            <a:r>
              <a:rPr lang="en-GB" altLang="en-US" dirty="0"/>
              <a:t>Backdoor/default account </a:t>
            </a:r>
          </a:p>
          <a:p>
            <a:r>
              <a:rPr lang="en-GB" altLang="en-US" dirty="0"/>
              <a:t>Disabling unnecessary services </a:t>
            </a:r>
          </a:p>
          <a:p>
            <a:r>
              <a:rPr lang="en-US" dirty="0"/>
              <a:t>Disabling unused IP ports </a:t>
            </a:r>
          </a:p>
          <a:p>
            <a:r>
              <a:rPr lang="en-US" dirty="0"/>
              <a:t>Closing unused device ports </a:t>
            </a:r>
          </a:p>
          <a:p>
            <a:endParaRPr lang="en-US" altLang="en-US" noProof="0" dirty="0"/>
          </a:p>
        </p:txBody>
      </p:sp>
      <p:sp>
        <p:nvSpPr>
          <p:cNvPr id="23554" name="Title 1"/>
          <p:cNvSpPr>
            <a:spLocks noGrp="1"/>
          </p:cNvSpPr>
          <p:nvPr>
            <p:ph type="title"/>
          </p:nvPr>
        </p:nvSpPr>
        <p:spPr/>
        <p:txBody>
          <a:bodyPr/>
          <a:lstStyle/>
          <a:p>
            <a:r>
              <a:rPr lang="en-US" altLang="en-US" noProof="0"/>
              <a:t>Device Hardening</a:t>
            </a:r>
            <a:endParaRPr lang="en-US" altLang="en-US" noProof="0" dirty="0"/>
          </a:p>
        </p:txBody>
      </p:sp>
      <p:sp>
        <p:nvSpPr>
          <p:cNvPr id="2" name="Footer Placeholder 1"/>
          <p:cNvSpPr>
            <a:spLocks noGrp="1"/>
          </p:cNvSpPr>
          <p:nvPr>
            <p:ph type="ftr" sz="quarter" idx="3"/>
          </p:nvPr>
        </p:nvSpPr>
        <p:spPr/>
        <p:txBody>
          <a:bodyPr/>
          <a:lstStyle/>
          <a:p>
            <a:r>
              <a:rPr lang="en-US"/>
              <a:t>4.3 Network Security Design</a:t>
            </a:r>
            <a:endParaRPr lang="en-US" dirty="0"/>
          </a:p>
        </p:txBody>
      </p:sp>
      <p:sp>
        <p:nvSpPr>
          <p:cNvPr id="3" name="Slide Number Placeholder 2"/>
          <p:cNvSpPr>
            <a:spLocks noGrp="1"/>
          </p:cNvSpPr>
          <p:nvPr>
            <p:ph type="sldNum" sz="quarter" idx="4"/>
          </p:nvPr>
        </p:nvSpPr>
        <p:spPr/>
        <p:txBody>
          <a:bodyPr/>
          <a:lstStyle/>
          <a:p>
            <a:r>
              <a:rPr lang="en-US" dirty="0"/>
              <a:t>312</a:t>
            </a:r>
          </a:p>
        </p:txBody>
      </p:sp>
    </p:spTree>
    <p:extLst>
      <p:ext uri="{BB962C8B-B14F-4D97-AF65-F5344CB8AC3E}">
        <p14:creationId xmlns:p14="http://schemas.microsoft.com/office/powerpoint/2010/main" val="676064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r>
              <a:rPr lang="en-GB" dirty="0"/>
              <a:t>Risks of using unsecure protocols</a:t>
            </a:r>
          </a:p>
          <a:p>
            <a:r>
              <a:rPr lang="en-GB" dirty="0"/>
              <a:t>Unsecure protocols and alternatives</a:t>
            </a:r>
          </a:p>
          <a:p>
            <a:pPr lvl="1"/>
            <a:r>
              <a:rPr lang="en-GB" dirty="0"/>
              <a:t>Telnet – use Secure Shell (SSH) or IPsec</a:t>
            </a:r>
          </a:p>
          <a:p>
            <a:pPr lvl="1"/>
            <a:r>
              <a:rPr lang="en-GB" dirty="0"/>
              <a:t>HTTP – use HTTP over SSL/TLS (HTTPS)</a:t>
            </a:r>
          </a:p>
          <a:p>
            <a:pPr lvl="1"/>
            <a:r>
              <a:rPr lang="en-GB" dirty="0"/>
              <a:t>SLIP (Serial Line Internet Protocol) – replace or use IPsec</a:t>
            </a:r>
          </a:p>
          <a:p>
            <a:pPr lvl="1"/>
            <a:r>
              <a:rPr lang="en-GB" dirty="0"/>
              <a:t>FTP/T(rivial)FTP – use SSH or TLS</a:t>
            </a:r>
          </a:p>
          <a:p>
            <a:pPr lvl="1"/>
            <a:r>
              <a:rPr lang="en-GB" dirty="0"/>
              <a:t>SNMPv1 and v2 – upgrade to v3 or use IPsec</a:t>
            </a:r>
          </a:p>
          <a:p>
            <a:endParaRPr lang="en-US" dirty="0"/>
          </a:p>
        </p:txBody>
      </p:sp>
      <p:sp>
        <p:nvSpPr>
          <p:cNvPr id="20482" name="Title 1"/>
          <p:cNvSpPr>
            <a:spLocks noGrp="1"/>
          </p:cNvSpPr>
          <p:nvPr>
            <p:ph type="title"/>
          </p:nvPr>
        </p:nvSpPr>
        <p:spPr/>
        <p:txBody>
          <a:bodyPr/>
          <a:lstStyle/>
          <a:p>
            <a:r>
              <a:rPr lang="en-US" altLang="en-US" noProof="0"/>
              <a:t>Using Secur</a:t>
            </a:r>
            <a:r>
              <a:rPr lang="en-US" altLang="en-US"/>
              <a:t>e Protocols</a:t>
            </a:r>
            <a:endParaRPr lang="en-US" altLang="en-US" noProof="0" dirty="0"/>
          </a:p>
        </p:txBody>
      </p:sp>
      <p:sp>
        <p:nvSpPr>
          <p:cNvPr id="2" name="Footer Placeholder 1"/>
          <p:cNvSpPr>
            <a:spLocks noGrp="1"/>
          </p:cNvSpPr>
          <p:nvPr>
            <p:ph type="ftr" sz="quarter" idx="3"/>
          </p:nvPr>
        </p:nvSpPr>
        <p:spPr/>
        <p:txBody>
          <a:bodyPr/>
          <a:lstStyle/>
          <a:p>
            <a:r>
              <a:rPr lang="en-US"/>
              <a:t>4.3 Network Security Design</a:t>
            </a:r>
            <a:endParaRPr lang="en-US" dirty="0"/>
          </a:p>
        </p:txBody>
      </p:sp>
      <p:sp>
        <p:nvSpPr>
          <p:cNvPr id="3" name="Slide Number Placeholder 2"/>
          <p:cNvSpPr>
            <a:spLocks noGrp="1"/>
          </p:cNvSpPr>
          <p:nvPr>
            <p:ph type="sldNum" sz="quarter" idx="4"/>
          </p:nvPr>
        </p:nvSpPr>
        <p:spPr/>
        <p:txBody>
          <a:bodyPr/>
          <a:lstStyle/>
          <a:p>
            <a:r>
              <a:rPr lang="en-US" dirty="0"/>
              <a:t>313</a:t>
            </a:r>
          </a:p>
        </p:txBody>
      </p:sp>
    </p:spTree>
    <p:extLst>
      <p:ext uri="{BB962C8B-B14F-4D97-AF65-F5344CB8AC3E}">
        <p14:creationId xmlns:p14="http://schemas.microsoft.com/office/powerpoint/2010/main" val="14286558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D0EAC3-1237-468C-B946-D87CF7D04D0F}"/>
              </a:ext>
            </a:extLst>
          </p:cNvPr>
          <p:cNvSpPr>
            <a:spLocks noGrp="1"/>
          </p:cNvSpPr>
          <p:nvPr>
            <p:ph type="title"/>
          </p:nvPr>
        </p:nvSpPr>
        <p:spPr/>
        <p:txBody>
          <a:bodyPr/>
          <a:lstStyle/>
          <a:p>
            <a:r>
              <a:rPr lang="en-US"/>
              <a:t>Generating New Keys</a:t>
            </a:r>
            <a:endParaRPr lang="en-US" dirty="0"/>
          </a:p>
        </p:txBody>
      </p:sp>
      <p:sp>
        <p:nvSpPr>
          <p:cNvPr id="6" name="Content Placeholder 5">
            <a:extLst>
              <a:ext uri="{FF2B5EF4-FFF2-40B4-BE49-F238E27FC236}">
                <a16:creationId xmlns:a16="http://schemas.microsoft.com/office/drawing/2014/main" id="{26E215D6-4D71-4A34-AFC4-6236AC00C9D4}"/>
              </a:ext>
            </a:extLst>
          </p:cNvPr>
          <p:cNvSpPr>
            <a:spLocks noGrp="1"/>
          </p:cNvSpPr>
          <p:nvPr>
            <p:ph sz="half" idx="2"/>
          </p:nvPr>
        </p:nvSpPr>
        <p:spPr/>
        <p:txBody>
          <a:bodyPr>
            <a:normAutofit fontScale="92500" lnSpcReduction="20000"/>
          </a:bodyPr>
          <a:lstStyle/>
          <a:p>
            <a:r>
              <a:rPr lang="en-US" dirty="0"/>
              <a:t>Managing host private key</a:t>
            </a:r>
          </a:p>
          <a:p>
            <a:pPr lvl="1"/>
            <a:r>
              <a:rPr lang="en-US" dirty="0"/>
              <a:t>SSH</a:t>
            </a:r>
          </a:p>
          <a:p>
            <a:pPr lvl="1"/>
            <a:r>
              <a:rPr lang="en-US" dirty="0"/>
              <a:t>HTTPS</a:t>
            </a:r>
          </a:p>
          <a:p>
            <a:r>
              <a:rPr lang="en-US" dirty="0"/>
              <a:t>SSH host/user public keys</a:t>
            </a:r>
          </a:p>
          <a:p>
            <a:pPr lvl="1"/>
            <a:r>
              <a:rPr lang="en-US" dirty="0"/>
              <a:t>Allow non-interactive logon</a:t>
            </a:r>
          </a:p>
          <a:p>
            <a:pPr lvl="1"/>
            <a:r>
              <a:rPr lang="en-US" dirty="0"/>
              <a:t>Remove keys if user or remote management host should no longer be permitted access</a:t>
            </a:r>
          </a:p>
        </p:txBody>
      </p:sp>
      <p:sp>
        <p:nvSpPr>
          <p:cNvPr id="4" name="Footer Placeholder 3">
            <a:extLst>
              <a:ext uri="{FF2B5EF4-FFF2-40B4-BE49-F238E27FC236}">
                <a16:creationId xmlns:a16="http://schemas.microsoft.com/office/drawing/2014/main" id="{057C4508-7AE0-4736-B5F3-50506A4E5580}"/>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4A837372-57BB-4A5B-8876-44B662B59C34}"/>
              </a:ext>
            </a:extLst>
          </p:cNvPr>
          <p:cNvSpPr>
            <a:spLocks noGrp="1"/>
          </p:cNvSpPr>
          <p:nvPr>
            <p:ph type="sldNum" sz="quarter" idx="4"/>
          </p:nvPr>
        </p:nvSpPr>
        <p:spPr/>
        <p:txBody>
          <a:bodyPr/>
          <a:lstStyle/>
          <a:p>
            <a:r>
              <a:rPr lang="en-US" dirty="0"/>
              <a:t>314</a:t>
            </a:r>
          </a:p>
        </p:txBody>
      </p:sp>
      <p:pic>
        <p:nvPicPr>
          <p:cNvPr id="8" name="Content Placeholder 7" descr="Using PuTTY Key Generator to create an RSA-format key pair - the public key value should be copied to the SSH server in the appliance you are going to access; the linked private key value must be kept secure and secret">
            <a:extLst>
              <a:ext uri="{FF2B5EF4-FFF2-40B4-BE49-F238E27FC236}">
                <a16:creationId xmlns:a16="http://schemas.microsoft.com/office/drawing/2014/main" id="{13C72D6B-3973-45D8-8B7A-B5336C6EDDB9}"/>
              </a:ext>
            </a:extLst>
          </p:cNvPr>
          <p:cNvPicPr>
            <a:picLocks noGrp="1"/>
          </p:cNvPicPr>
          <p:nvPr>
            <p:ph sz="half" idx="1"/>
          </p:nvPr>
        </p:nvPicPr>
        <p:blipFill rotWithShape="1">
          <a:blip r:embed="rId3"/>
          <a:stretch/>
        </p:blipFill>
        <p:spPr bwMode="auto">
          <a:xfrm>
            <a:off x="782922" y="1484590"/>
            <a:ext cx="4561905" cy="4438095"/>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3399821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5538154-2B5E-41D9-81C3-DA7B654C79C4}"/>
              </a:ext>
            </a:extLst>
          </p:cNvPr>
          <p:cNvSpPr>
            <a:spLocks noGrp="1"/>
          </p:cNvSpPr>
          <p:nvPr>
            <p:ph idx="1"/>
          </p:nvPr>
        </p:nvSpPr>
        <p:spPr/>
        <p:txBody>
          <a:bodyPr>
            <a:normAutofit fontScale="85000" lnSpcReduction="20000"/>
          </a:bodyPr>
          <a:lstStyle/>
          <a:p>
            <a:r>
              <a:rPr lang="en-US" dirty="0"/>
              <a:t>Cryptographic hash or file signature (Hashed Message Authentication Code) verifies integrity of files</a:t>
            </a:r>
          </a:p>
          <a:p>
            <a:r>
              <a:rPr lang="en-US" dirty="0"/>
              <a:t>Compare hashes manually or verify HMAC with publisher’s public key</a:t>
            </a:r>
          </a:p>
          <a:p>
            <a:r>
              <a:rPr lang="en-US" dirty="0"/>
              <a:t>Utilities</a:t>
            </a:r>
          </a:p>
          <a:p>
            <a:pPr lvl="1"/>
            <a:r>
              <a:rPr lang="en-US" dirty="0"/>
              <a:t>certutil </a:t>
            </a:r>
          </a:p>
          <a:p>
            <a:pPr lvl="1"/>
            <a:r>
              <a:rPr lang="en-US" dirty="0"/>
              <a:t>File Checksum Integrity Verifier </a:t>
            </a:r>
          </a:p>
          <a:p>
            <a:pPr lvl="1"/>
            <a:r>
              <a:rPr lang="en-US" dirty="0"/>
              <a:t>md5sum | sha1sum | sha256sum | sha512sum </a:t>
            </a:r>
          </a:p>
          <a:p>
            <a:pPr lvl="1"/>
            <a:r>
              <a:rPr lang="en-US" dirty="0"/>
              <a:t>gpg </a:t>
            </a:r>
          </a:p>
        </p:txBody>
      </p:sp>
      <p:sp>
        <p:nvSpPr>
          <p:cNvPr id="3" name="Title 2">
            <a:extLst>
              <a:ext uri="{FF2B5EF4-FFF2-40B4-BE49-F238E27FC236}">
                <a16:creationId xmlns:a16="http://schemas.microsoft.com/office/drawing/2014/main" id="{7A2FF5A4-27DB-4A7D-BDA7-E2104DF4D7F2}"/>
              </a:ext>
            </a:extLst>
          </p:cNvPr>
          <p:cNvSpPr>
            <a:spLocks noGrp="1"/>
          </p:cNvSpPr>
          <p:nvPr>
            <p:ph type="title"/>
          </p:nvPr>
        </p:nvSpPr>
        <p:spPr/>
        <p:txBody>
          <a:bodyPr/>
          <a:lstStyle/>
          <a:p>
            <a:r>
              <a:rPr lang="en-US"/>
              <a:t>File Hashing</a:t>
            </a:r>
            <a:endParaRPr lang="en-US" dirty="0"/>
          </a:p>
        </p:txBody>
      </p:sp>
      <p:sp>
        <p:nvSpPr>
          <p:cNvPr id="4" name="Footer Placeholder 3">
            <a:extLst>
              <a:ext uri="{FF2B5EF4-FFF2-40B4-BE49-F238E27FC236}">
                <a16:creationId xmlns:a16="http://schemas.microsoft.com/office/drawing/2014/main" id="{AB9FD10C-5D51-4890-A78E-F49FB434804D}"/>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C64B200D-AE0A-40A6-901E-7BB44BE7985D}"/>
              </a:ext>
            </a:extLst>
          </p:cNvPr>
          <p:cNvSpPr>
            <a:spLocks noGrp="1"/>
          </p:cNvSpPr>
          <p:nvPr>
            <p:ph type="sldNum" sz="quarter" idx="4"/>
          </p:nvPr>
        </p:nvSpPr>
        <p:spPr/>
        <p:txBody>
          <a:bodyPr/>
          <a:lstStyle/>
          <a:p>
            <a:r>
              <a:rPr lang="en-US" dirty="0"/>
              <a:t>315</a:t>
            </a:r>
          </a:p>
        </p:txBody>
      </p:sp>
    </p:spTree>
    <p:extLst>
      <p:ext uri="{BB962C8B-B14F-4D97-AF65-F5344CB8AC3E}">
        <p14:creationId xmlns:p14="http://schemas.microsoft.com/office/powerpoint/2010/main" val="29457731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AA0B8EB2-706D-41DE-8ACD-7EE101AF6CB6}"/>
              </a:ext>
            </a:extLst>
          </p:cNvPr>
          <p:cNvSpPr>
            <a:spLocks noGrp="1"/>
          </p:cNvSpPr>
          <p:nvPr>
            <p:ph idx="1"/>
          </p:nvPr>
        </p:nvSpPr>
        <p:spPr/>
        <p:txBody>
          <a:bodyPr/>
          <a:lstStyle/>
          <a:p>
            <a:r>
              <a:rPr lang="en-US" dirty="0"/>
              <a:t>Analyze and identify attacks</a:t>
            </a:r>
          </a:p>
          <a:p>
            <a:r>
              <a:rPr lang="en-US" dirty="0"/>
              <a:t>Act as decoys</a:t>
            </a:r>
          </a:p>
          <a:p>
            <a:r>
              <a:rPr lang="en-US" dirty="0"/>
              <a:t>Internet-connected hosts used for research</a:t>
            </a:r>
          </a:p>
          <a:p>
            <a:r>
              <a:rPr lang="en-US" dirty="0"/>
              <a:t>Decoy or “early warning” systems on LAN</a:t>
            </a:r>
          </a:p>
        </p:txBody>
      </p:sp>
      <p:sp>
        <p:nvSpPr>
          <p:cNvPr id="3" name="Title 2">
            <a:extLst>
              <a:ext uri="{FF2B5EF4-FFF2-40B4-BE49-F238E27FC236}">
                <a16:creationId xmlns:a16="http://schemas.microsoft.com/office/drawing/2014/main" id="{C22B7E4A-EA66-42B8-8601-48E749396A5A}"/>
              </a:ext>
            </a:extLst>
          </p:cNvPr>
          <p:cNvSpPr>
            <a:spLocks noGrp="1"/>
          </p:cNvSpPr>
          <p:nvPr>
            <p:ph type="title"/>
          </p:nvPr>
        </p:nvSpPr>
        <p:spPr/>
        <p:txBody>
          <a:bodyPr/>
          <a:lstStyle/>
          <a:p>
            <a:r>
              <a:rPr lang="en-US" dirty="0"/>
              <a:t>Honeypots/Honeynets</a:t>
            </a:r>
          </a:p>
        </p:txBody>
      </p:sp>
      <p:sp>
        <p:nvSpPr>
          <p:cNvPr id="4" name="Footer Placeholder 3">
            <a:extLst>
              <a:ext uri="{FF2B5EF4-FFF2-40B4-BE49-F238E27FC236}">
                <a16:creationId xmlns:a16="http://schemas.microsoft.com/office/drawing/2014/main" id="{DF5F5BD6-63AD-4D74-824A-40F222B91BCF}"/>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55E96794-DEC6-4BB8-8376-6AFC1E7A7F89}"/>
              </a:ext>
            </a:extLst>
          </p:cNvPr>
          <p:cNvSpPr>
            <a:spLocks noGrp="1"/>
          </p:cNvSpPr>
          <p:nvPr>
            <p:ph type="sldNum" sz="quarter" idx="4"/>
          </p:nvPr>
        </p:nvSpPr>
        <p:spPr/>
        <p:txBody>
          <a:bodyPr/>
          <a:lstStyle/>
          <a:p>
            <a:r>
              <a:rPr lang="en-US" dirty="0"/>
              <a:t>316</a:t>
            </a:r>
          </a:p>
        </p:txBody>
      </p:sp>
    </p:spTree>
    <p:extLst>
      <p:ext uri="{BB962C8B-B14F-4D97-AF65-F5344CB8AC3E}">
        <p14:creationId xmlns:p14="http://schemas.microsoft.com/office/powerpoint/2010/main" val="11092716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B89AA78-E7BE-4EB8-909B-97DB1AD8039C}"/>
              </a:ext>
            </a:extLst>
          </p:cNvPr>
          <p:cNvSpPr>
            <a:spLocks noGrp="1"/>
          </p:cNvSpPr>
          <p:nvPr>
            <p:ph idx="1"/>
          </p:nvPr>
        </p:nvSpPr>
        <p:spPr/>
        <p:txBody>
          <a:bodyPr/>
          <a:lstStyle/>
          <a:p>
            <a:r>
              <a:rPr lang="en-US" dirty="0"/>
              <a:t>Ethical hacking or “pen test”</a:t>
            </a:r>
          </a:p>
          <a:p>
            <a:pPr lvl="1"/>
            <a:r>
              <a:rPr lang="en-US" dirty="0"/>
              <a:t>Verify threat</a:t>
            </a:r>
          </a:p>
          <a:p>
            <a:pPr lvl="1"/>
            <a:r>
              <a:rPr lang="en-US" dirty="0"/>
              <a:t>Find ways to bypass security controls</a:t>
            </a:r>
          </a:p>
          <a:p>
            <a:pPr lvl="1"/>
            <a:r>
              <a:rPr lang="en-US" dirty="0"/>
              <a:t>Find ways to remove or disable controls</a:t>
            </a:r>
          </a:p>
          <a:p>
            <a:pPr lvl="1"/>
            <a:r>
              <a:rPr lang="en-US" dirty="0"/>
              <a:t>Exploit vulnerabilities to prove threat exists (“</a:t>
            </a:r>
            <a:r>
              <a:rPr lang="en-US" dirty="0" err="1"/>
              <a:t>pwned</a:t>
            </a:r>
            <a:r>
              <a:rPr lang="en-US" dirty="0"/>
              <a:t>”)</a:t>
            </a:r>
          </a:p>
          <a:p>
            <a:r>
              <a:rPr lang="en-US" dirty="0"/>
              <a:t>Using third party </a:t>
            </a:r>
            <a:r>
              <a:rPr lang="en-US"/>
              <a:t>pen testers</a:t>
            </a:r>
            <a:endParaRPr lang="en-US" dirty="0"/>
          </a:p>
        </p:txBody>
      </p:sp>
      <p:sp>
        <p:nvSpPr>
          <p:cNvPr id="3" name="Title 2">
            <a:extLst>
              <a:ext uri="{FF2B5EF4-FFF2-40B4-BE49-F238E27FC236}">
                <a16:creationId xmlns:a16="http://schemas.microsoft.com/office/drawing/2014/main" id="{C8981B5B-4183-4D47-B923-BAC803F2F0F2}"/>
              </a:ext>
            </a:extLst>
          </p:cNvPr>
          <p:cNvSpPr>
            <a:spLocks noGrp="1"/>
          </p:cNvSpPr>
          <p:nvPr>
            <p:ph type="title"/>
          </p:nvPr>
        </p:nvSpPr>
        <p:spPr/>
        <p:txBody>
          <a:bodyPr/>
          <a:lstStyle/>
          <a:p>
            <a:r>
              <a:rPr lang="en-US"/>
              <a:t>Penetration Testing</a:t>
            </a:r>
            <a:endParaRPr lang="en-US" dirty="0"/>
          </a:p>
        </p:txBody>
      </p:sp>
      <p:sp>
        <p:nvSpPr>
          <p:cNvPr id="4" name="Footer Placeholder 3">
            <a:extLst>
              <a:ext uri="{FF2B5EF4-FFF2-40B4-BE49-F238E27FC236}">
                <a16:creationId xmlns:a16="http://schemas.microsoft.com/office/drawing/2014/main" id="{8F18B219-181B-47DE-BC16-BBF19EC46607}"/>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21EDF5D5-488E-4CFB-BD48-FC2A6C53A54B}"/>
              </a:ext>
            </a:extLst>
          </p:cNvPr>
          <p:cNvSpPr>
            <a:spLocks noGrp="1"/>
          </p:cNvSpPr>
          <p:nvPr>
            <p:ph type="sldNum" sz="quarter" idx="4"/>
          </p:nvPr>
        </p:nvSpPr>
        <p:spPr/>
        <p:txBody>
          <a:bodyPr/>
          <a:lstStyle/>
          <a:p>
            <a:r>
              <a:rPr lang="en-US" dirty="0"/>
              <a:t>317</a:t>
            </a:r>
          </a:p>
        </p:txBody>
      </p:sp>
    </p:spTree>
    <p:extLst>
      <p:ext uri="{BB962C8B-B14F-4D97-AF65-F5344CB8AC3E}">
        <p14:creationId xmlns:p14="http://schemas.microsoft.com/office/powerpoint/2010/main" val="39571959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sz="half" idx="1"/>
          </p:nvPr>
        </p:nvSpPr>
        <p:spPr/>
        <p:txBody>
          <a:bodyPr>
            <a:normAutofit fontScale="40000" lnSpcReduction="20000"/>
          </a:bodyPr>
          <a:lstStyle/>
          <a:p>
            <a:r>
              <a:rPr lang="en-US"/>
              <a:t>The main network attack strategies can be characterized as footprinting (port scanning and eavesdropping), Man-in-the-Middle, spoofing, DNS poisoning, and DoS.</a:t>
            </a:r>
          </a:p>
          <a:p>
            <a:r>
              <a:rPr lang="en-US"/>
              <a:t>Firewalls and addressing schemes can be used to segment a network by implementing a system of security zones. A DMZ is an Internet-facing area of the network outside the firewall protecting the LAN. </a:t>
            </a:r>
          </a:p>
          <a:p>
            <a:r>
              <a:rPr lang="en-US"/>
              <a:t>VLANs can be used to aggregate and subdivide networks into a different logical topology and enforce security zones. Each VLAN is a separate broadcast domain.</a:t>
            </a:r>
          </a:p>
          <a:p>
            <a:r>
              <a:rPr lang="en-US"/>
              <a:t>NAT is a means of translating private internal network addresses to one or more public addresses.</a:t>
            </a:r>
          </a:p>
          <a:p>
            <a:r>
              <a:rPr lang="en-US"/>
              <a:t>Devices and services should be hardened to reduce the network "attack surface".</a:t>
            </a:r>
            <a:endParaRPr lang="en-US" dirty="0"/>
          </a:p>
        </p:txBody>
      </p:sp>
      <p:sp>
        <p:nvSpPr>
          <p:cNvPr id="2" name="Footer Placeholder 1"/>
          <p:cNvSpPr>
            <a:spLocks noGrp="1"/>
          </p:cNvSpPr>
          <p:nvPr>
            <p:ph type="ftr" sz="quarter" idx="3"/>
          </p:nvPr>
        </p:nvSpPr>
        <p:spPr/>
        <p:txBody>
          <a:bodyPr/>
          <a:lstStyle/>
          <a:p>
            <a:r>
              <a:rPr lang="en-US"/>
              <a:t>4.3 Network Security Design</a:t>
            </a:r>
            <a:endParaRPr lang="en-US" dirty="0"/>
          </a:p>
        </p:txBody>
      </p:sp>
      <p:sp>
        <p:nvSpPr>
          <p:cNvPr id="3" name="Slide Number Placeholder 2"/>
          <p:cNvSpPr>
            <a:spLocks noGrp="1"/>
          </p:cNvSpPr>
          <p:nvPr>
            <p:ph type="sldNum" sz="quarter" idx="4"/>
          </p:nvPr>
        </p:nvSpPr>
        <p:spPr/>
        <p:txBody>
          <a:bodyPr/>
          <a:lstStyle/>
          <a:p>
            <a:r>
              <a:rPr lang="en-US" noProof="0" dirty="0"/>
              <a:t>318</a:t>
            </a:r>
          </a:p>
        </p:txBody>
      </p:sp>
    </p:spTree>
    <p:extLst>
      <p:ext uri="{BB962C8B-B14F-4D97-AF65-F5344CB8AC3E}">
        <p14:creationId xmlns:p14="http://schemas.microsoft.com/office/powerpoint/2010/main" val="3546059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AE8668E-3F16-48D6-B1BD-EFA5C37E125D}"/>
              </a:ext>
            </a:extLst>
          </p:cNvPr>
          <p:cNvSpPr>
            <a:spLocks noGrp="1"/>
          </p:cNvSpPr>
          <p:nvPr>
            <p:ph idx="1"/>
          </p:nvPr>
        </p:nvSpPr>
        <p:spPr/>
        <p:txBody>
          <a:bodyPr>
            <a:normAutofit fontScale="77500" lnSpcReduction="20000"/>
          </a:bodyPr>
          <a:lstStyle/>
          <a:p>
            <a:r>
              <a:rPr lang="en-US" dirty="0"/>
              <a:t>Protecting data assets and ensuring business continuity by making network systems and hosts resilient to different kinds of attack</a:t>
            </a:r>
          </a:p>
          <a:p>
            <a:r>
              <a:rPr lang="en-US" dirty="0"/>
              <a:t>Properties of secure information processing</a:t>
            </a:r>
          </a:p>
          <a:p>
            <a:pPr lvl="1"/>
            <a:r>
              <a:rPr lang="en-US" dirty="0"/>
              <a:t>Confidentiality</a:t>
            </a:r>
          </a:p>
          <a:p>
            <a:pPr lvl="1"/>
            <a:r>
              <a:rPr lang="en-US" dirty="0"/>
              <a:t>Integrity</a:t>
            </a:r>
          </a:p>
          <a:p>
            <a:pPr lvl="1"/>
            <a:r>
              <a:rPr lang="en-US" dirty="0"/>
              <a:t>Availability</a:t>
            </a:r>
          </a:p>
          <a:p>
            <a:r>
              <a:rPr lang="en-US" dirty="0"/>
              <a:t>Role of security policies</a:t>
            </a:r>
          </a:p>
          <a:p>
            <a:pPr lvl="1"/>
            <a:r>
              <a:rPr lang="en-US" dirty="0"/>
              <a:t>Security controls</a:t>
            </a:r>
          </a:p>
          <a:p>
            <a:pPr lvl="1"/>
            <a:r>
              <a:rPr lang="en-US" dirty="0"/>
              <a:t>Hardening</a:t>
            </a:r>
          </a:p>
          <a:p>
            <a:endParaRPr lang="en-US" dirty="0"/>
          </a:p>
        </p:txBody>
      </p:sp>
      <p:sp>
        <p:nvSpPr>
          <p:cNvPr id="3" name="Title 2">
            <a:extLst>
              <a:ext uri="{FF2B5EF4-FFF2-40B4-BE49-F238E27FC236}">
                <a16:creationId xmlns:a16="http://schemas.microsoft.com/office/drawing/2014/main" id="{56F11F25-E8AA-4B84-8540-01D7CB5CAB91}"/>
              </a:ext>
            </a:extLst>
          </p:cNvPr>
          <p:cNvSpPr>
            <a:spLocks noGrp="1"/>
          </p:cNvSpPr>
          <p:nvPr>
            <p:ph type="title"/>
          </p:nvPr>
        </p:nvSpPr>
        <p:spPr/>
        <p:txBody>
          <a:bodyPr/>
          <a:lstStyle/>
          <a:p>
            <a:r>
              <a:rPr lang="en-US"/>
              <a:t>CIA Triad</a:t>
            </a:r>
            <a:endParaRPr lang="en-US" dirty="0"/>
          </a:p>
        </p:txBody>
      </p:sp>
      <p:sp>
        <p:nvSpPr>
          <p:cNvPr id="4" name="Footer Placeholder 3">
            <a:extLst>
              <a:ext uri="{FF2B5EF4-FFF2-40B4-BE49-F238E27FC236}">
                <a16:creationId xmlns:a16="http://schemas.microsoft.com/office/drawing/2014/main" id="{6A1772CC-3856-43BC-AC40-220F2EF5DC1B}"/>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307FD4F7-E41B-4FC7-9E12-484FC25B1FDC}"/>
              </a:ext>
            </a:extLst>
          </p:cNvPr>
          <p:cNvSpPr>
            <a:spLocks noGrp="1"/>
          </p:cNvSpPr>
          <p:nvPr>
            <p:ph type="sldNum" sz="quarter" idx="4"/>
          </p:nvPr>
        </p:nvSpPr>
        <p:spPr/>
        <p:txBody>
          <a:bodyPr/>
          <a:lstStyle/>
          <a:p>
            <a:r>
              <a:rPr lang="en-US" dirty="0"/>
              <a:t>294</a:t>
            </a:r>
          </a:p>
        </p:txBody>
      </p:sp>
    </p:spTree>
    <p:extLst>
      <p:ext uri="{BB962C8B-B14F-4D97-AF65-F5344CB8AC3E}">
        <p14:creationId xmlns:p14="http://schemas.microsoft.com/office/powerpoint/2010/main" val="477642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idx="1"/>
          </p:nvPr>
        </p:nvSpPr>
        <p:spPr/>
        <p:txBody>
          <a:bodyPr>
            <a:normAutofit fontScale="47500" lnSpcReduction="20000"/>
          </a:bodyPr>
          <a:lstStyle/>
          <a:p>
            <a:r>
              <a:rPr lang="en-US" dirty="0"/>
              <a:t>Vulnerability - a weakness that could be triggered accidentally or exploited intentionally to cause a security breach</a:t>
            </a:r>
          </a:p>
          <a:p>
            <a:r>
              <a:rPr lang="en-US" dirty="0"/>
              <a:t>Threat - the potential for a threat agent or threat actor to "exercise" a vulnerability</a:t>
            </a:r>
          </a:p>
          <a:p>
            <a:r>
              <a:rPr lang="en-US" dirty="0"/>
              <a:t>Exploit - a specific means of using a vulnerability to gain control of a system or damage it in some way</a:t>
            </a:r>
          </a:p>
          <a:p>
            <a:r>
              <a:rPr lang="en-US" dirty="0"/>
              <a:t>Risk - the likelihood and impact (or consequence) of a actor exercising a vulnerability</a:t>
            </a:r>
          </a:p>
          <a:p>
            <a:r>
              <a:rPr lang="en-US" dirty="0"/>
              <a:t>Types of vulnerability</a:t>
            </a:r>
          </a:p>
          <a:p>
            <a:pPr lvl="1"/>
            <a:r>
              <a:rPr lang="en-US" altLang="en-US" dirty="0"/>
              <a:t>Misconfiguration or poor practice</a:t>
            </a:r>
          </a:p>
          <a:p>
            <a:pPr lvl="1"/>
            <a:r>
              <a:rPr lang="en-US" altLang="en-US" dirty="0"/>
              <a:t>Faults in software or firmware</a:t>
            </a:r>
          </a:p>
          <a:p>
            <a:r>
              <a:rPr lang="en-US" dirty="0"/>
              <a:t>Types of exploit</a:t>
            </a:r>
            <a:endParaRPr lang="en-US" altLang="en-US" dirty="0"/>
          </a:p>
          <a:p>
            <a:pPr lvl="1"/>
            <a:r>
              <a:rPr lang="en-US" altLang="en-US" dirty="0"/>
              <a:t>Bypass security system or cause software crash</a:t>
            </a:r>
          </a:p>
          <a:p>
            <a:pPr lvl="1"/>
            <a:r>
              <a:rPr lang="en-US" altLang="en-US" dirty="0"/>
              <a:t>Run arbitrary code (such as malware)</a:t>
            </a:r>
          </a:p>
          <a:p>
            <a:pPr lvl="1"/>
            <a:r>
              <a:rPr lang="en-US" altLang="en-US" dirty="0"/>
              <a:t>Zero day exploits</a:t>
            </a:r>
            <a:endParaRPr lang="en-US" altLang="en-US" noProof="0" dirty="0"/>
          </a:p>
        </p:txBody>
      </p:sp>
      <p:sp>
        <p:nvSpPr>
          <p:cNvPr id="10242" name="Rectangle 2"/>
          <p:cNvSpPr>
            <a:spLocks noGrp="1" noChangeArrowheads="1"/>
          </p:cNvSpPr>
          <p:nvPr>
            <p:ph type="title"/>
          </p:nvPr>
        </p:nvSpPr>
        <p:spPr/>
        <p:txBody>
          <a:bodyPr/>
          <a:lstStyle/>
          <a:p>
            <a:r>
              <a:rPr lang="en-US" altLang="en-US"/>
              <a:t>Exploits versus Vulnerabilities</a:t>
            </a:r>
            <a:endParaRPr lang="en-US" altLang="en-US" noProof="0" dirty="0"/>
          </a:p>
        </p:txBody>
      </p:sp>
      <p:sp>
        <p:nvSpPr>
          <p:cNvPr id="2" name="Footer Placeholder 1"/>
          <p:cNvSpPr>
            <a:spLocks noGrp="1"/>
          </p:cNvSpPr>
          <p:nvPr>
            <p:ph type="ftr" sz="quarter" idx="3"/>
          </p:nvPr>
        </p:nvSpPr>
        <p:spPr/>
        <p:txBody>
          <a:bodyPr/>
          <a:lstStyle/>
          <a:p>
            <a:r>
              <a:rPr lang="en-US"/>
              <a:t>4.3 Network Security Design</a:t>
            </a:r>
            <a:endParaRPr lang="en-US" dirty="0"/>
          </a:p>
        </p:txBody>
      </p:sp>
      <p:sp>
        <p:nvSpPr>
          <p:cNvPr id="3" name="Slide Number Placeholder 2"/>
          <p:cNvSpPr>
            <a:spLocks noGrp="1"/>
          </p:cNvSpPr>
          <p:nvPr>
            <p:ph type="sldNum" sz="quarter" idx="4"/>
          </p:nvPr>
        </p:nvSpPr>
        <p:spPr/>
        <p:txBody>
          <a:bodyPr/>
          <a:lstStyle/>
          <a:p>
            <a:r>
              <a:rPr lang="en-US"/>
              <a:t>294</a:t>
            </a:r>
            <a:endParaRPr lang="en-US" dirty="0"/>
          </a:p>
        </p:txBody>
      </p:sp>
    </p:spTree>
    <p:extLst>
      <p:ext uri="{BB962C8B-B14F-4D97-AF65-F5344CB8AC3E}">
        <p14:creationId xmlns:p14="http://schemas.microsoft.com/office/powerpoint/2010/main" val="1645455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altLang="en-US" dirty="0"/>
              <a:t>Understanding types of attacker and motivations</a:t>
            </a:r>
          </a:p>
          <a:p>
            <a:r>
              <a:rPr lang="en-US" altLang="en-US" dirty="0"/>
              <a:t>Network reconnaissance (footprinting, fingerprinting, sniffing)</a:t>
            </a:r>
          </a:p>
          <a:p>
            <a:pPr lvl="1"/>
            <a:r>
              <a:rPr lang="en-US" altLang="en-US" dirty="0"/>
              <a:t>Discover how the network and its security systems are configured</a:t>
            </a:r>
          </a:p>
          <a:p>
            <a:pPr lvl="1"/>
            <a:r>
              <a:rPr lang="en-US" altLang="en-US" dirty="0"/>
              <a:t>Port scanning for useful information</a:t>
            </a:r>
          </a:p>
          <a:p>
            <a:pPr lvl="1"/>
            <a:r>
              <a:rPr lang="en-US" altLang="en-US" dirty="0"/>
              <a:t>Probe server to analyze responses to identify application/version/possible configuration</a:t>
            </a:r>
          </a:p>
          <a:p>
            <a:r>
              <a:rPr lang="en-US" dirty="0"/>
              <a:t>Denial of Service</a:t>
            </a:r>
            <a:endParaRPr lang="en-GB" dirty="0"/>
          </a:p>
          <a:p>
            <a:r>
              <a:rPr lang="en-US" dirty="0"/>
              <a:t>Spoofing and packet/protocol abuse</a:t>
            </a:r>
            <a:endParaRPr lang="en-GB" dirty="0"/>
          </a:p>
          <a:p>
            <a:r>
              <a:rPr lang="en-US" dirty="0"/>
              <a:t>Man-in-the-Middle Attack</a:t>
            </a:r>
            <a:endParaRPr lang="en-GB" dirty="0"/>
          </a:p>
          <a:p>
            <a:endParaRPr lang="en-US" dirty="0"/>
          </a:p>
        </p:txBody>
      </p:sp>
      <p:sp>
        <p:nvSpPr>
          <p:cNvPr id="19458" name="Title 1"/>
          <p:cNvSpPr>
            <a:spLocks noGrp="1"/>
          </p:cNvSpPr>
          <p:nvPr>
            <p:ph type="title"/>
          </p:nvPr>
        </p:nvSpPr>
        <p:spPr/>
        <p:txBody>
          <a:bodyPr/>
          <a:lstStyle/>
          <a:p>
            <a:r>
              <a:rPr lang="en-US"/>
              <a:t>Common Networking Attacks</a:t>
            </a:r>
            <a:endParaRPr lang="en-US" altLang="en-US" noProof="0" dirty="0"/>
          </a:p>
        </p:txBody>
      </p:sp>
      <p:sp>
        <p:nvSpPr>
          <p:cNvPr id="3" name="Footer Placeholder 2"/>
          <p:cNvSpPr>
            <a:spLocks noGrp="1"/>
          </p:cNvSpPr>
          <p:nvPr>
            <p:ph type="ftr" sz="quarter" idx="3"/>
          </p:nvPr>
        </p:nvSpPr>
        <p:spPr/>
        <p:txBody>
          <a:bodyPr/>
          <a:lstStyle/>
          <a:p>
            <a:r>
              <a:rPr lang="en-US"/>
              <a:t>4.3 Network Security Design</a:t>
            </a:r>
            <a:endParaRPr lang="en-US" dirty="0"/>
          </a:p>
        </p:txBody>
      </p:sp>
      <p:sp>
        <p:nvSpPr>
          <p:cNvPr id="4" name="Slide Number Placeholder 3"/>
          <p:cNvSpPr>
            <a:spLocks noGrp="1"/>
          </p:cNvSpPr>
          <p:nvPr>
            <p:ph type="sldNum" sz="quarter" idx="4"/>
          </p:nvPr>
        </p:nvSpPr>
        <p:spPr/>
        <p:txBody>
          <a:bodyPr/>
          <a:lstStyle/>
          <a:p>
            <a:r>
              <a:rPr lang="en-US" dirty="0"/>
              <a:t>296</a:t>
            </a:r>
          </a:p>
        </p:txBody>
      </p:sp>
    </p:spTree>
    <p:extLst>
      <p:ext uri="{BB962C8B-B14F-4D97-AF65-F5344CB8AC3E}">
        <p14:creationId xmlns:p14="http://schemas.microsoft.com/office/powerpoint/2010/main" val="3484027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CB3A80-4D28-4E92-BB84-9438E540A1EF}"/>
              </a:ext>
            </a:extLst>
          </p:cNvPr>
          <p:cNvSpPr>
            <a:spLocks noGrp="1"/>
          </p:cNvSpPr>
          <p:nvPr>
            <p:ph type="title"/>
          </p:nvPr>
        </p:nvSpPr>
        <p:spPr/>
        <p:txBody>
          <a:bodyPr/>
          <a:lstStyle/>
          <a:p>
            <a:r>
              <a:rPr lang="en-US"/>
              <a:t>ARP Poisoning</a:t>
            </a:r>
            <a:endParaRPr lang="en-US" dirty="0"/>
          </a:p>
        </p:txBody>
      </p:sp>
      <p:sp>
        <p:nvSpPr>
          <p:cNvPr id="2" name="Content Placeholder 1">
            <a:extLst>
              <a:ext uri="{FF2B5EF4-FFF2-40B4-BE49-F238E27FC236}">
                <a16:creationId xmlns:a16="http://schemas.microsoft.com/office/drawing/2014/main" id="{5514D240-57C0-4804-8C0A-A97A4E10B1D9}"/>
              </a:ext>
            </a:extLst>
          </p:cNvPr>
          <p:cNvSpPr>
            <a:spLocks noGrp="1"/>
          </p:cNvSpPr>
          <p:nvPr>
            <p:ph sz="half" idx="2"/>
          </p:nvPr>
        </p:nvSpPr>
        <p:spPr/>
        <p:txBody>
          <a:bodyPr>
            <a:normAutofit lnSpcReduction="10000"/>
          </a:bodyPr>
          <a:lstStyle/>
          <a:p>
            <a:r>
              <a:rPr lang="en-US" dirty="0"/>
              <a:t>Poison ARP cache of targets by sending spoofed ARP replies</a:t>
            </a:r>
            <a:endParaRPr lang="en-GB" dirty="0"/>
          </a:p>
          <a:p>
            <a:r>
              <a:rPr lang="en-GB" dirty="0"/>
              <a:t>Allows attacker to intercept and monitor (and possibly modify) traffic</a:t>
            </a:r>
            <a:endParaRPr lang="en-US" dirty="0"/>
          </a:p>
          <a:p>
            <a:endParaRPr lang="en-US" dirty="0"/>
          </a:p>
        </p:txBody>
      </p:sp>
      <p:sp>
        <p:nvSpPr>
          <p:cNvPr id="4" name="Footer Placeholder 3">
            <a:extLst>
              <a:ext uri="{FF2B5EF4-FFF2-40B4-BE49-F238E27FC236}">
                <a16:creationId xmlns:a16="http://schemas.microsoft.com/office/drawing/2014/main" id="{914DE93B-CE7C-46E3-9457-1C0EE1694B1F}"/>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A8FD2524-F1A1-4458-A172-C80AAF0585F1}"/>
              </a:ext>
            </a:extLst>
          </p:cNvPr>
          <p:cNvSpPr>
            <a:spLocks noGrp="1"/>
          </p:cNvSpPr>
          <p:nvPr>
            <p:ph type="sldNum" sz="quarter" idx="4"/>
          </p:nvPr>
        </p:nvSpPr>
        <p:spPr/>
        <p:txBody>
          <a:bodyPr/>
          <a:lstStyle/>
          <a:p>
            <a:r>
              <a:rPr lang="en-US" dirty="0"/>
              <a:t>298</a:t>
            </a:r>
          </a:p>
        </p:txBody>
      </p:sp>
      <p:pic>
        <p:nvPicPr>
          <p:cNvPr id="7" name="Content Placeholder 3" descr="Packet capture showing ARP poisoning">
            <a:extLst>
              <a:ext uri="{FF2B5EF4-FFF2-40B4-BE49-F238E27FC236}">
                <a16:creationId xmlns:a16="http://schemas.microsoft.com/office/drawing/2014/main" id="{8F28D3F8-38E6-4F67-9D17-94869D87CA4B}"/>
              </a:ext>
            </a:extLst>
          </p:cNvPr>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2075" y="1970087"/>
            <a:ext cx="5943600" cy="3467100"/>
          </a:xfrm>
          <a:prstGeom prst="rect">
            <a:avLst/>
          </a:prstGeom>
          <a:noFill/>
          <a:ln>
            <a:noFill/>
          </a:ln>
        </p:spPr>
      </p:pic>
    </p:spTree>
    <p:extLst>
      <p:ext uri="{BB962C8B-B14F-4D97-AF65-F5344CB8AC3E}">
        <p14:creationId xmlns:p14="http://schemas.microsoft.com/office/powerpoint/2010/main" val="1855218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9BED22-704D-40C6-BE30-EE4450F243B4}"/>
              </a:ext>
            </a:extLst>
          </p:cNvPr>
          <p:cNvSpPr>
            <a:spLocks noGrp="1"/>
          </p:cNvSpPr>
          <p:nvPr>
            <p:ph type="title"/>
          </p:nvPr>
        </p:nvSpPr>
        <p:spPr/>
        <p:txBody>
          <a:bodyPr/>
          <a:lstStyle/>
          <a:p>
            <a:r>
              <a:rPr lang="en-US"/>
              <a:t>DNS Poisoning</a:t>
            </a:r>
            <a:endParaRPr lang="en-US" dirty="0"/>
          </a:p>
        </p:txBody>
      </p:sp>
      <p:sp>
        <p:nvSpPr>
          <p:cNvPr id="2" name="Content Placeholder 1">
            <a:extLst>
              <a:ext uri="{FF2B5EF4-FFF2-40B4-BE49-F238E27FC236}">
                <a16:creationId xmlns:a16="http://schemas.microsoft.com/office/drawing/2014/main" id="{B86FF553-D473-498C-8A87-C08243F10736}"/>
              </a:ext>
            </a:extLst>
          </p:cNvPr>
          <p:cNvSpPr>
            <a:spLocks noGrp="1"/>
          </p:cNvSpPr>
          <p:nvPr>
            <p:ph sz="half" idx="1"/>
          </p:nvPr>
        </p:nvSpPr>
        <p:spPr/>
        <p:txBody>
          <a:bodyPr>
            <a:normAutofit fontScale="92500" lnSpcReduction="10000"/>
          </a:bodyPr>
          <a:lstStyle/>
          <a:p>
            <a:r>
              <a:rPr lang="en-US" dirty="0"/>
              <a:t>Compromise name resolution to intercept traffic</a:t>
            </a:r>
          </a:p>
          <a:p>
            <a:r>
              <a:rPr lang="en-US" dirty="0"/>
              <a:t>Client cache poisoning</a:t>
            </a:r>
          </a:p>
          <a:p>
            <a:r>
              <a:rPr lang="en-US" dirty="0"/>
              <a:t>Intercepting DNS queries</a:t>
            </a:r>
          </a:p>
          <a:p>
            <a:r>
              <a:rPr lang="en-US" dirty="0"/>
              <a:t>DNS server cache poisoning</a:t>
            </a:r>
          </a:p>
        </p:txBody>
      </p:sp>
      <p:sp>
        <p:nvSpPr>
          <p:cNvPr id="4" name="Footer Placeholder 3">
            <a:extLst>
              <a:ext uri="{FF2B5EF4-FFF2-40B4-BE49-F238E27FC236}">
                <a16:creationId xmlns:a16="http://schemas.microsoft.com/office/drawing/2014/main" id="{D8987398-6427-4B92-95B0-D9752344150E}"/>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BBA26B7C-52F2-439B-92C6-712A9A03AB02}"/>
              </a:ext>
            </a:extLst>
          </p:cNvPr>
          <p:cNvSpPr>
            <a:spLocks noGrp="1"/>
          </p:cNvSpPr>
          <p:nvPr>
            <p:ph type="sldNum" sz="quarter" idx="4"/>
          </p:nvPr>
        </p:nvSpPr>
        <p:spPr/>
        <p:txBody>
          <a:bodyPr/>
          <a:lstStyle/>
          <a:p>
            <a:r>
              <a:rPr lang="en-US" dirty="0"/>
              <a:t>299</a:t>
            </a:r>
          </a:p>
        </p:txBody>
      </p:sp>
      <p:pic>
        <p:nvPicPr>
          <p:cNvPr id="8" name="Content Placeholder 7" descr="Attempting to poison a DNS server cache - this attack has failed">
            <a:extLst>
              <a:ext uri="{FF2B5EF4-FFF2-40B4-BE49-F238E27FC236}">
                <a16:creationId xmlns:a16="http://schemas.microsoft.com/office/drawing/2014/main" id="{7800ECF6-D12A-433B-9CAC-F930F45086A7}"/>
              </a:ext>
            </a:extLst>
          </p:cNvPr>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500985" y="914400"/>
            <a:ext cx="5190781" cy="5578475"/>
          </a:xfrm>
          <a:prstGeom prst="rect">
            <a:avLst/>
          </a:prstGeom>
          <a:noFill/>
          <a:ln>
            <a:noFill/>
          </a:ln>
        </p:spPr>
      </p:pic>
    </p:spTree>
    <p:extLst>
      <p:ext uri="{BB962C8B-B14F-4D97-AF65-F5344CB8AC3E}">
        <p14:creationId xmlns:p14="http://schemas.microsoft.com/office/powerpoint/2010/main" val="1979287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a:t>Segment network by creating zones with different security/access configurations</a:t>
            </a:r>
          </a:p>
          <a:p>
            <a:r>
              <a:rPr lang="en-US" dirty="0"/>
              <a:t>“Containers” can be created using Virtual LAN (VLAN), subnets, Virtual Private Networks (VPN), or host virtualization</a:t>
            </a:r>
          </a:p>
          <a:p>
            <a:r>
              <a:rPr lang="en-US" dirty="0"/>
              <a:t>Traffic between “containers” subject to Access Control Lists (ACL), typically enforced by firewalls</a:t>
            </a:r>
          </a:p>
          <a:p>
            <a:r>
              <a:rPr lang="en-US" dirty="0"/>
              <a:t>Air gapped network or host</a:t>
            </a:r>
          </a:p>
        </p:txBody>
      </p:sp>
      <p:sp>
        <p:nvSpPr>
          <p:cNvPr id="3" name="Title 2"/>
          <p:cNvSpPr>
            <a:spLocks noGrp="1"/>
          </p:cNvSpPr>
          <p:nvPr>
            <p:ph type="title"/>
          </p:nvPr>
        </p:nvSpPr>
        <p:spPr/>
        <p:txBody>
          <a:bodyPr/>
          <a:lstStyle/>
          <a:p>
            <a:r>
              <a:rPr lang="en-US"/>
              <a:t>Network Segmentation</a:t>
            </a:r>
            <a:endParaRPr lang="en-US" dirty="0"/>
          </a:p>
        </p:txBody>
      </p:sp>
      <p:sp>
        <p:nvSpPr>
          <p:cNvPr id="4" name="Footer Placeholder 3"/>
          <p:cNvSpPr>
            <a:spLocks noGrp="1"/>
          </p:cNvSpPr>
          <p:nvPr>
            <p:ph type="ftr" sz="quarter" idx="3"/>
          </p:nvPr>
        </p:nvSpPr>
        <p:spPr/>
        <p:txBody>
          <a:bodyPr/>
          <a:lstStyle/>
          <a:p>
            <a:r>
              <a:rPr lang="en-US"/>
              <a:t>4.4 Network Security Appliances</a:t>
            </a:r>
            <a:endParaRPr lang="en-US" dirty="0"/>
          </a:p>
        </p:txBody>
      </p:sp>
      <p:sp>
        <p:nvSpPr>
          <p:cNvPr id="5" name="Slide Number Placeholder 4"/>
          <p:cNvSpPr>
            <a:spLocks noGrp="1"/>
          </p:cNvSpPr>
          <p:nvPr>
            <p:ph type="sldNum" sz="quarter" idx="4"/>
          </p:nvPr>
        </p:nvSpPr>
        <p:spPr/>
        <p:txBody>
          <a:bodyPr/>
          <a:lstStyle/>
          <a:p>
            <a:r>
              <a:rPr lang="en-US" dirty="0"/>
              <a:t>300</a:t>
            </a:r>
          </a:p>
        </p:txBody>
      </p:sp>
    </p:spTree>
    <p:extLst>
      <p:ext uri="{BB962C8B-B14F-4D97-AF65-F5344CB8AC3E}">
        <p14:creationId xmlns:p14="http://schemas.microsoft.com/office/powerpoint/2010/main" val="1160127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371CE4-E3A0-45CB-B99D-C5318CE60471}"/>
              </a:ext>
            </a:extLst>
          </p:cNvPr>
          <p:cNvSpPr>
            <a:spLocks noGrp="1"/>
          </p:cNvSpPr>
          <p:nvPr>
            <p:ph idx="1"/>
          </p:nvPr>
        </p:nvSpPr>
        <p:spPr/>
        <p:txBody>
          <a:bodyPr>
            <a:normAutofit fontScale="85000" lnSpcReduction="20000"/>
          </a:bodyPr>
          <a:lstStyle/>
          <a:p>
            <a:r>
              <a:rPr lang="en-US" dirty="0"/>
              <a:t>Zones contain hosts with similar security configuration and requirements</a:t>
            </a:r>
          </a:p>
          <a:p>
            <a:r>
              <a:rPr lang="en-US" dirty="0"/>
              <a:t>Zones can represent any security policy but Internet-facing </a:t>
            </a:r>
            <a:r>
              <a:rPr lang="en-US" altLang="en-US" dirty="0"/>
              <a:t>Demilitarized Zones (DMZ)</a:t>
            </a:r>
            <a:r>
              <a:rPr lang="en-US" dirty="0"/>
              <a:t> are particularly important</a:t>
            </a:r>
          </a:p>
          <a:p>
            <a:r>
              <a:rPr lang="en-US" dirty="0"/>
              <a:t>Internet hosts should not be allowed uncontrolled access to LAN (connect only through firewalls, proxies, VPNs, etc)</a:t>
            </a:r>
          </a:p>
          <a:p>
            <a:r>
              <a:rPr lang="en-US" dirty="0"/>
              <a:t>Perimeter network hosts are semi-trusted because there is access from the Internet</a:t>
            </a:r>
          </a:p>
          <a:p>
            <a:r>
              <a:rPr lang="en-US" dirty="0"/>
              <a:t>Perimeter network should not store data assets</a:t>
            </a:r>
          </a:p>
        </p:txBody>
      </p:sp>
      <p:sp>
        <p:nvSpPr>
          <p:cNvPr id="11266" name="Rectangle 2"/>
          <p:cNvSpPr>
            <a:spLocks noGrp="1" noChangeArrowheads="1"/>
          </p:cNvSpPr>
          <p:nvPr>
            <p:ph type="title"/>
          </p:nvPr>
        </p:nvSpPr>
        <p:spPr/>
        <p:txBody>
          <a:bodyPr/>
          <a:lstStyle/>
          <a:p>
            <a:r>
              <a:rPr lang="en-US" altLang="en-US" noProof="0" dirty="0"/>
              <a:t>Demilitarized Zones (DMZ)</a:t>
            </a:r>
          </a:p>
        </p:txBody>
      </p:sp>
      <p:sp>
        <p:nvSpPr>
          <p:cNvPr id="3" name="Footer Placeholder 2"/>
          <p:cNvSpPr>
            <a:spLocks noGrp="1"/>
          </p:cNvSpPr>
          <p:nvPr>
            <p:ph type="ftr" sz="quarter" idx="3"/>
          </p:nvPr>
        </p:nvSpPr>
        <p:spPr/>
        <p:txBody>
          <a:bodyPr/>
          <a:lstStyle/>
          <a:p>
            <a:r>
              <a:rPr lang="en-US"/>
              <a:t>4.4 Network Security Appliances</a:t>
            </a:r>
            <a:endParaRPr lang="en-US" dirty="0"/>
          </a:p>
        </p:txBody>
      </p:sp>
      <p:sp>
        <p:nvSpPr>
          <p:cNvPr id="4" name="Slide Number Placeholder 3"/>
          <p:cNvSpPr>
            <a:spLocks noGrp="1"/>
          </p:cNvSpPr>
          <p:nvPr>
            <p:ph type="sldNum" sz="quarter" idx="4"/>
          </p:nvPr>
        </p:nvSpPr>
        <p:spPr/>
        <p:txBody>
          <a:bodyPr/>
          <a:lstStyle/>
          <a:p>
            <a:r>
              <a:rPr lang="en-US" dirty="0"/>
              <a:t>300</a:t>
            </a:r>
          </a:p>
        </p:txBody>
      </p:sp>
      <p:sp>
        <p:nvSpPr>
          <p:cNvPr id="11269" name="Rectangle 4"/>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1270" name="Rectangle 6"/>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177405274"/>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95</TotalTime>
  <Words>1869</Words>
  <Application>Microsoft Office PowerPoint</Application>
  <PresentationFormat>Widescreen</PresentationFormat>
  <Paragraphs>235</Paragraphs>
  <Slides>27</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CIA Triad</vt:lpstr>
      <vt:lpstr>Exploits versus Vulnerabilities</vt:lpstr>
      <vt:lpstr>Common Networking Attacks</vt:lpstr>
      <vt:lpstr>ARP Poisoning</vt:lpstr>
      <vt:lpstr>DNS Poisoning</vt:lpstr>
      <vt:lpstr>Network Segmentation</vt:lpstr>
      <vt:lpstr>Demilitarized Zones (DMZ)</vt:lpstr>
      <vt:lpstr>DMZ Design</vt:lpstr>
      <vt:lpstr>Screened Host and SOHO DMZ</vt:lpstr>
      <vt:lpstr>Virtual LANs (VLAN)</vt:lpstr>
      <vt:lpstr>Troubleshooting VLAN Assignments</vt:lpstr>
      <vt:lpstr>Trunking and 802.1Q</vt:lpstr>
      <vt:lpstr>Access Ports (Tag and Untag VLAN)</vt:lpstr>
      <vt:lpstr>Default VLAN and Native VLAN</vt:lpstr>
      <vt:lpstr>VLAN Trunking Protocol (VTP)</vt:lpstr>
      <vt:lpstr>Network Address Translation</vt:lpstr>
      <vt:lpstr>Port Address Translation (PAT)</vt:lpstr>
      <vt:lpstr>Destination NAT (DNAT)</vt:lpstr>
      <vt:lpstr>Device Hardening</vt:lpstr>
      <vt:lpstr>Using Secure Protocols</vt:lpstr>
      <vt:lpstr>Generating New Keys</vt:lpstr>
      <vt:lpstr>File Hashing</vt:lpstr>
      <vt:lpstr>Honeypots/Honeynets</vt:lpstr>
      <vt:lpstr>Penetration Testing</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4.3 Network Security Design</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28</cp:revision>
  <dcterms:created xsi:type="dcterms:W3CDTF">2018-02-13T02:08:20Z</dcterms:created>
  <dcterms:modified xsi:type="dcterms:W3CDTF">2018-05-25T23:47:33Z</dcterms:modified>
  <cp:category>© 2018 gtslearning</cp:category>
</cp:coreProperties>
</file>