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8" r:id="rId2"/>
    <p:sldId id="259" r:id="rId3"/>
    <p:sldId id="262" r:id="rId4"/>
    <p:sldId id="260" r:id="rId5"/>
    <p:sldId id="261" r:id="rId6"/>
    <p:sldId id="263" r:id="rId7"/>
    <p:sldId id="264" r:id="rId8"/>
    <p:sldId id="265" r:id="rId9"/>
    <p:sldId id="267" r:id="rId10"/>
    <p:sldId id="266" r:id="rId11"/>
    <p:sldId id="268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nancy carrasco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3156" autoAdjust="0"/>
    <p:restoredTop sz="86443" autoAdjust="0"/>
  </p:normalViewPr>
  <p:slideViewPr>
    <p:cSldViewPr>
      <p:cViewPr varScale="1">
        <p:scale>
          <a:sx n="64" d="100"/>
          <a:sy n="64" d="100"/>
        </p:scale>
        <p:origin x="294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6" y="14598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6EAF1B-7AFA-4FED-BE15-B45A2E3AC6F5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5540E0-A613-4087-86B8-AF1BB0E116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918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fld id="{010E2AE0-5C15-49BD-99C9-4FD89764F1A2}" type="slidenum">
              <a:rPr lang="en-US" altLang="en-US" sz="1200" smtClean="0"/>
              <a:pPr/>
              <a:t>1</a:t>
            </a:fld>
            <a:endParaRPr lang="en-US" altLang="en-US" sz="1200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fld id="{33C3C238-9A65-4388-B9FF-37F08954E1EF}" type="slidenum">
              <a:rPr lang="en-US" altLang="en-US" sz="1200" smtClean="0"/>
              <a:pPr/>
              <a:t>2</a:t>
            </a:fld>
            <a:endParaRPr lang="en-US" altLang="en-US" sz="120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fld id="{D4ED5ADA-5231-4FBE-86AD-8A44EB707B4F}" type="slidenum">
              <a:rPr lang="en-US" altLang="en-US" sz="1200" smtClean="0"/>
              <a:pPr/>
              <a:t>4</a:t>
            </a:fld>
            <a:endParaRPr lang="en-US" altLang="en-US" sz="120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5"/>
          <p:cNvSpPr>
            <a:spLocks noChangeArrowheads="1"/>
          </p:cNvSpPr>
          <p:nvPr userDrawn="1"/>
        </p:nvSpPr>
        <p:spPr bwMode="auto">
          <a:xfrm>
            <a:off x="-9525" y="0"/>
            <a:ext cx="9144000" cy="6858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8" name="Picture 3" descr="T:\Sybex\Admin\Instructor Materials\Instructor Material Instructions\logoGraphics\sybex_awb_ko_50.tif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65088"/>
            <a:ext cx="1676400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0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1820863" cy="674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87386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5059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861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74638"/>
            <a:ext cx="6400800" cy="1143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0" y="1600200"/>
            <a:ext cx="6400800" cy="45259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4"/>
          <p:cNvSpPr>
            <a:spLocks noChangeArrowheads="1"/>
          </p:cNvSpPr>
          <p:nvPr userDrawn="1"/>
        </p:nvSpPr>
        <p:spPr bwMode="auto">
          <a:xfrm>
            <a:off x="3175" y="0"/>
            <a:ext cx="2057400" cy="685800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8" name="Picture 1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4491"/>
            <a:ext cx="2060575" cy="763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 userDrawn="1"/>
        </p:nvSpPr>
        <p:spPr>
          <a:xfrm>
            <a:off x="3175" y="0"/>
            <a:ext cx="2057399" cy="838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3" descr="T:\Sybex\Admin\Instructor Materials\Instructor Material Instructions\logoGraphics\sybex_awb_ko_50.tif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23" y="166116"/>
            <a:ext cx="1371601" cy="50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132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5999" y="4406900"/>
            <a:ext cx="6208713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5999" y="2906713"/>
            <a:ext cx="6208713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4"/>
          <p:cNvSpPr>
            <a:spLocks noChangeArrowheads="1"/>
          </p:cNvSpPr>
          <p:nvPr userDrawn="1"/>
        </p:nvSpPr>
        <p:spPr bwMode="auto">
          <a:xfrm>
            <a:off x="3175" y="0"/>
            <a:ext cx="2057400" cy="685800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8" name="Picture 1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4491"/>
            <a:ext cx="2060575" cy="763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 userDrawn="1"/>
        </p:nvSpPr>
        <p:spPr>
          <a:xfrm>
            <a:off x="3175" y="0"/>
            <a:ext cx="2057399" cy="838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3" descr="T:\Sybex\Admin\Instructor Materials\Instructor Material Instructions\logoGraphics\sybex_awb_ko_50.tif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23" y="166116"/>
            <a:ext cx="1371601" cy="50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7689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74638"/>
            <a:ext cx="6400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362200" y="1586816"/>
            <a:ext cx="2895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2004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4"/>
          <p:cNvSpPr>
            <a:spLocks noChangeArrowheads="1"/>
          </p:cNvSpPr>
          <p:nvPr userDrawn="1"/>
        </p:nvSpPr>
        <p:spPr bwMode="auto">
          <a:xfrm>
            <a:off x="3175" y="0"/>
            <a:ext cx="2057400" cy="685800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9" name="Picture 1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4491"/>
            <a:ext cx="2060575" cy="763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3175" y="0"/>
            <a:ext cx="2057399" cy="838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3" descr="T:\Sybex\Admin\Instructor Materials\Instructor Material Instructions\logoGraphics\sybex_awb_ko_50.tif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23" y="166116"/>
            <a:ext cx="1371601" cy="50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89252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74638"/>
            <a:ext cx="6400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1535113"/>
            <a:ext cx="2895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00" y="2209800"/>
            <a:ext cx="2897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0200" y="1535113"/>
            <a:ext cx="327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0200" y="2174874"/>
            <a:ext cx="3276600" cy="399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 userDrawn="1"/>
        </p:nvSpPr>
        <p:spPr bwMode="auto">
          <a:xfrm>
            <a:off x="3175" y="0"/>
            <a:ext cx="2057400" cy="685800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1" name="Picture 1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4491"/>
            <a:ext cx="2060575" cy="763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Rectangle 11"/>
          <p:cNvSpPr/>
          <p:nvPr userDrawn="1"/>
        </p:nvSpPr>
        <p:spPr>
          <a:xfrm>
            <a:off x="3175" y="0"/>
            <a:ext cx="2057399" cy="838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3" descr="T:\Sybex\Admin\Instructor Materials\Instructor Material Instructions\logoGraphics\sybex_awb_ko_50.tif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23" y="166116"/>
            <a:ext cx="1371601" cy="50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5679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74638"/>
            <a:ext cx="6400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4"/>
          <p:cNvSpPr>
            <a:spLocks noChangeArrowheads="1"/>
          </p:cNvSpPr>
          <p:nvPr userDrawn="1"/>
        </p:nvSpPr>
        <p:spPr bwMode="auto">
          <a:xfrm>
            <a:off x="3175" y="0"/>
            <a:ext cx="2057400" cy="685800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7" name="Picture 1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4491"/>
            <a:ext cx="2060575" cy="763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/>
          <p:cNvSpPr/>
          <p:nvPr userDrawn="1"/>
        </p:nvSpPr>
        <p:spPr>
          <a:xfrm>
            <a:off x="3175" y="0"/>
            <a:ext cx="2057399" cy="838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3" descr="T:\Sybex\Admin\Instructor Materials\Instructor Material Instructions\logoGraphics\sybex_awb_ko_50.tif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23" y="166116"/>
            <a:ext cx="1371601" cy="50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73820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3175" y="0"/>
            <a:ext cx="2057400" cy="685800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6" name="Picture 1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4491"/>
            <a:ext cx="2060575" cy="763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 userDrawn="1"/>
        </p:nvSpPr>
        <p:spPr>
          <a:xfrm>
            <a:off x="3175" y="0"/>
            <a:ext cx="2057399" cy="838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3" descr="T:\Sybex\Admin\Instructor Materials\Instructor Material Instructions\logoGraphics\sybex_awb_ko_50.tif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23" y="166116"/>
            <a:ext cx="1371601" cy="50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86633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273050"/>
            <a:ext cx="220980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95800" y="273050"/>
            <a:ext cx="41910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09800" y="1430860"/>
            <a:ext cx="220980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4"/>
          <p:cNvSpPr>
            <a:spLocks noChangeArrowheads="1"/>
          </p:cNvSpPr>
          <p:nvPr userDrawn="1"/>
        </p:nvSpPr>
        <p:spPr bwMode="auto">
          <a:xfrm>
            <a:off x="3175" y="0"/>
            <a:ext cx="2057400" cy="685800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9" name="Picture 1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4491"/>
            <a:ext cx="2060575" cy="763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3175" y="0"/>
            <a:ext cx="2057399" cy="838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3" descr="T:\Sybex\Admin\Instructor Materials\Instructor Material Instructions\logoGraphics\sybex_awb_ko_50.tif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23" y="166116"/>
            <a:ext cx="1371601" cy="50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479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67000" y="609600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67000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4"/>
          <p:cNvSpPr>
            <a:spLocks noChangeArrowheads="1"/>
          </p:cNvSpPr>
          <p:nvPr userDrawn="1"/>
        </p:nvSpPr>
        <p:spPr bwMode="auto">
          <a:xfrm>
            <a:off x="3175" y="0"/>
            <a:ext cx="2057400" cy="685800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9" name="Picture 1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4491"/>
            <a:ext cx="2060575" cy="763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3175" y="0"/>
            <a:ext cx="2057399" cy="838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3" descr="T:\Sybex\Admin\Instructor Materials\Instructor Material Instructions\logoGraphics\sybex_awb_ko_50.tif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23" y="166116"/>
            <a:ext cx="1371601" cy="50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3054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524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b="1" dirty="0"/>
              <a:t>CompTIA IT Fundamentals</a:t>
            </a:r>
            <a:br>
              <a:rPr lang="en-US" altLang="en-US" b="1" dirty="0"/>
            </a:br>
            <a:r>
              <a:rPr lang="en-US" altLang="en-US" b="1" dirty="0"/>
              <a:t>Study Guide (FC0-U61)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noFill/>
        </p:spPr>
        <p:txBody>
          <a:bodyPr/>
          <a:lstStyle/>
          <a:p>
            <a:r>
              <a:rPr lang="en-US" altLang="en-US" dirty="0"/>
              <a:t>Chapter 6:</a:t>
            </a:r>
          </a:p>
          <a:p>
            <a:r>
              <a:rPr lang="en-US" altLang="en-US" dirty="0"/>
              <a:t>Software Development</a:t>
            </a:r>
          </a:p>
        </p:txBody>
      </p:sp>
    </p:spTree>
    <p:extLst>
      <p:ext uri="{BB962C8B-B14F-4D97-AF65-F5344CB8AC3E}">
        <p14:creationId xmlns:p14="http://schemas.microsoft.com/office/powerpoint/2010/main" val="25666393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Programming Logic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Branching</a:t>
            </a:r>
          </a:p>
          <a:p>
            <a:pPr lvl="1"/>
            <a:r>
              <a:rPr lang="en-US" dirty="0"/>
              <a:t>if, then</a:t>
            </a:r>
          </a:p>
          <a:p>
            <a:pPr lvl="1"/>
            <a:r>
              <a:rPr lang="en-US" dirty="0"/>
              <a:t>else if, then</a:t>
            </a:r>
          </a:p>
          <a:p>
            <a:endParaRPr lang="en-US" dirty="0"/>
          </a:p>
          <a:p>
            <a:r>
              <a:rPr lang="en-US" dirty="0"/>
              <a:t>Looping</a:t>
            </a:r>
          </a:p>
          <a:p>
            <a:pPr lvl="1"/>
            <a:r>
              <a:rPr lang="en-US" dirty="0"/>
              <a:t>while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271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Organizing Code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Flowcharts</a:t>
            </a:r>
          </a:p>
          <a:p>
            <a:endParaRPr lang="en-US" dirty="0"/>
          </a:p>
          <a:p>
            <a:r>
              <a:rPr lang="en-US" dirty="0"/>
              <a:t>Pseudocode</a:t>
            </a:r>
          </a:p>
          <a:p>
            <a:endParaRPr lang="en-US" dirty="0"/>
          </a:p>
          <a:p>
            <a:r>
              <a:rPr lang="en-US" dirty="0"/>
              <a:t>Containers</a:t>
            </a:r>
          </a:p>
          <a:p>
            <a:endParaRPr lang="en-US" dirty="0"/>
          </a:p>
          <a:p>
            <a:r>
              <a:rPr lang="en-US" dirty="0"/>
              <a:t>Functions</a:t>
            </a:r>
          </a:p>
          <a:p>
            <a:endParaRPr lang="en-US"/>
          </a:p>
          <a:p>
            <a:r>
              <a:rPr lang="en-US"/>
              <a:t>Objects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53799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sz="4000" dirty="0"/>
              <a:t>Chapter 6: Software Development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sz="half" idx="1"/>
          </p:nvPr>
        </p:nvSpPr>
        <p:spPr>
          <a:noFill/>
        </p:spPr>
        <p:txBody>
          <a:bodyPr>
            <a:normAutofit fontScale="47500" lnSpcReduction="20000"/>
          </a:bodyPr>
          <a:lstStyle/>
          <a:p>
            <a:r>
              <a:rPr lang="en-US" altLang="en-US" sz="2800" b="0" dirty="0"/>
              <a:t>Compare and contrast notational systems</a:t>
            </a:r>
          </a:p>
          <a:p>
            <a:pPr lvl="1"/>
            <a:r>
              <a:rPr lang="en-US" altLang="en-US" sz="2000" dirty="0"/>
              <a:t>Binary</a:t>
            </a:r>
          </a:p>
          <a:p>
            <a:pPr lvl="1"/>
            <a:r>
              <a:rPr lang="en-US" altLang="en-US" sz="2000" dirty="0"/>
              <a:t>Hexadecimal</a:t>
            </a:r>
          </a:p>
          <a:p>
            <a:pPr lvl="1"/>
            <a:r>
              <a:rPr lang="en-US" altLang="en-US" sz="2000" b="0" dirty="0"/>
              <a:t>Decimal</a:t>
            </a:r>
          </a:p>
          <a:p>
            <a:pPr lvl="1"/>
            <a:r>
              <a:rPr lang="en-US" altLang="en-US" sz="2000" dirty="0"/>
              <a:t>Data representation</a:t>
            </a:r>
          </a:p>
          <a:p>
            <a:pPr lvl="2"/>
            <a:r>
              <a:rPr lang="en-US" altLang="en-US" sz="1600" b="0" dirty="0"/>
              <a:t>ASCII</a:t>
            </a:r>
          </a:p>
          <a:p>
            <a:pPr lvl="2"/>
            <a:r>
              <a:rPr lang="en-US" altLang="en-US" sz="1600" dirty="0"/>
              <a:t>Unicode</a:t>
            </a:r>
          </a:p>
          <a:p>
            <a:r>
              <a:rPr lang="en-US" altLang="en-US" b="0" dirty="0"/>
              <a:t>Compare and contrast fundamental data types and their characteristics</a:t>
            </a:r>
          </a:p>
          <a:p>
            <a:pPr lvl="1"/>
            <a:r>
              <a:rPr lang="en-US" altLang="en-US" dirty="0"/>
              <a:t>Char</a:t>
            </a:r>
          </a:p>
          <a:p>
            <a:pPr lvl="1"/>
            <a:r>
              <a:rPr lang="en-US" altLang="en-US" b="0" dirty="0"/>
              <a:t>Strings</a:t>
            </a:r>
          </a:p>
          <a:p>
            <a:pPr lvl="1"/>
            <a:r>
              <a:rPr lang="en-US" altLang="en-US" dirty="0"/>
              <a:t>Numbers</a:t>
            </a:r>
          </a:p>
          <a:p>
            <a:pPr lvl="2"/>
            <a:r>
              <a:rPr lang="en-US" altLang="en-US" b="0" dirty="0"/>
              <a:t>Integers</a:t>
            </a:r>
          </a:p>
          <a:p>
            <a:pPr lvl="2"/>
            <a:r>
              <a:rPr lang="en-US" altLang="en-US" dirty="0"/>
              <a:t>Floats</a:t>
            </a:r>
          </a:p>
          <a:p>
            <a:pPr lvl="1"/>
            <a:r>
              <a:rPr lang="en-US" altLang="en-US" b="0" dirty="0"/>
              <a:t>Boolean</a:t>
            </a:r>
          </a:p>
          <a:p>
            <a:r>
              <a:rPr lang="en-US" altLang="en-US" dirty="0"/>
              <a:t>Compare and contrast programming language categories</a:t>
            </a:r>
          </a:p>
          <a:p>
            <a:pPr lvl="1"/>
            <a:r>
              <a:rPr lang="en-US" altLang="en-US" b="0" dirty="0"/>
              <a:t>Interpreted</a:t>
            </a:r>
          </a:p>
          <a:p>
            <a:pPr lvl="2"/>
            <a:r>
              <a:rPr lang="en-US" altLang="en-US" dirty="0"/>
              <a:t>Scripting languages</a:t>
            </a:r>
          </a:p>
          <a:p>
            <a:pPr lvl="2"/>
            <a:r>
              <a:rPr lang="en-US" altLang="en-US" b="0" dirty="0"/>
              <a:t>Scripted languages</a:t>
            </a:r>
          </a:p>
          <a:p>
            <a:pPr lvl="2"/>
            <a:r>
              <a:rPr lang="en-US" altLang="en-US" dirty="0"/>
              <a:t>Markup languages</a:t>
            </a:r>
          </a:p>
          <a:p>
            <a:pPr lvl="2"/>
            <a:r>
              <a:rPr lang="en-US" altLang="en-US" b="0" dirty="0"/>
              <a:t>Compiled programming languages</a:t>
            </a:r>
          </a:p>
          <a:p>
            <a:pPr lvl="2"/>
            <a:r>
              <a:rPr lang="en-US" altLang="en-US" dirty="0"/>
              <a:t>Query languages</a:t>
            </a:r>
          </a:p>
          <a:p>
            <a:pPr lvl="2"/>
            <a:r>
              <a:rPr lang="en-US" altLang="en-US" b="0" dirty="0"/>
              <a:t>Assembly language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n-US" dirty="0"/>
              <a:t>Given a scenario, use programming organizational techniques and interpret logic</a:t>
            </a:r>
          </a:p>
          <a:p>
            <a:pPr lvl="1"/>
            <a:r>
              <a:rPr lang="en-US" dirty="0"/>
              <a:t>Organizational techniques</a:t>
            </a:r>
          </a:p>
          <a:p>
            <a:pPr lvl="2"/>
            <a:r>
              <a:rPr lang="en-US" dirty="0"/>
              <a:t>Pseudocode concepts</a:t>
            </a:r>
          </a:p>
          <a:p>
            <a:pPr lvl="2"/>
            <a:r>
              <a:rPr lang="en-US" dirty="0"/>
              <a:t>Flow chart concepts</a:t>
            </a:r>
          </a:p>
          <a:p>
            <a:pPr lvl="3"/>
            <a:r>
              <a:rPr lang="en-US" dirty="0"/>
              <a:t>Sequence</a:t>
            </a:r>
          </a:p>
          <a:p>
            <a:pPr lvl="1"/>
            <a:r>
              <a:rPr lang="en-US" dirty="0"/>
              <a:t>Logic components</a:t>
            </a:r>
          </a:p>
          <a:p>
            <a:pPr lvl="2"/>
            <a:r>
              <a:rPr lang="en-US" dirty="0"/>
              <a:t>Branching</a:t>
            </a:r>
          </a:p>
          <a:p>
            <a:pPr lvl="2"/>
            <a:r>
              <a:rPr lang="en-US" dirty="0"/>
              <a:t>Looping</a:t>
            </a:r>
          </a:p>
          <a:p>
            <a:r>
              <a:rPr lang="en-US" dirty="0"/>
              <a:t>Explain the purpose and use of programming concepts</a:t>
            </a:r>
          </a:p>
          <a:p>
            <a:pPr lvl="1"/>
            <a:r>
              <a:rPr lang="en-US" dirty="0"/>
              <a:t>Identifiers</a:t>
            </a:r>
          </a:p>
          <a:p>
            <a:pPr lvl="2"/>
            <a:r>
              <a:rPr lang="en-US" dirty="0"/>
              <a:t>Variables</a:t>
            </a:r>
          </a:p>
          <a:p>
            <a:pPr lvl="2"/>
            <a:r>
              <a:rPr lang="en-US" dirty="0"/>
              <a:t>Constants</a:t>
            </a:r>
          </a:p>
          <a:p>
            <a:pPr lvl="1"/>
            <a:r>
              <a:rPr lang="en-US" dirty="0"/>
              <a:t>Containers</a:t>
            </a:r>
          </a:p>
          <a:p>
            <a:pPr lvl="2"/>
            <a:r>
              <a:rPr lang="en-US" dirty="0"/>
              <a:t>Arrays</a:t>
            </a:r>
          </a:p>
          <a:p>
            <a:pPr lvl="2"/>
            <a:r>
              <a:rPr lang="en-US" dirty="0"/>
              <a:t>Vectors</a:t>
            </a:r>
          </a:p>
          <a:p>
            <a:pPr lvl="1"/>
            <a:r>
              <a:rPr lang="en-US" dirty="0"/>
              <a:t>Functions</a:t>
            </a:r>
          </a:p>
          <a:p>
            <a:pPr lvl="1"/>
            <a:r>
              <a:rPr lang="en-US" dirty="0"/>
              <a:t>Objects</a:t>
            </a:r>
          </a:p>
          <a:p>
            <a:pPr lvl="2"/>
            <a:r>
              <a:rPr lang="en-US" dirty="0"/>
              <a:t>Properties</a:t>
            </a:r>
          </a:p>
          <a:p>
            <a:pPr lvl="2"/>
            <a:r>
              <a:rPr lang="en-US" dirty="0"/>
              <a:t>Attributes</a:t>
            </a:r>
          </a:p>
          <a:p>
            <a:pPr lvl="2"/>
            <a:r>
              <a:rPr lang="en-US" dirty="0"/>
              <a:t>Methods</a:t>
            </a:r>
          </a:p>
        </p:txBody>
      </p:sp>
    </p:spTree>
    <p:extLst>
      <p:ext uri="{BB962C8B-B14F-4D97-AF65-F5344CB8AC3E}">
        <p14:creationId xmlns:p14="http://schemas.microsoft.com/office/powerpoint/2010/main" val="39266155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Notational Systems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Binary – 1s and 0s</a:t>
            </a:r>
          </a:p>
          <a:p>
            <a:r>
              <a:rPr lang="en-US" dirty="0"/>
              <a:t>Decimal – 0 through 9</a:t>
            </a:r>
          </a:p>
          <a:p>
            <a:r>
              <a:rPr lang="en-US" dirty="0"/>
              <a:t>Hexadecimal – 0 through F (15)</a:t>
            </a:r>
          </a:p>
          <a:p>
            <a:endParaRPr lang="en-US" dirty="0"/>
          </a:p>
          <a:p>
            <a:r>
              <a:rPr lang="en-US" dirty="0"/>
              <a:t>ASCII</a:t>
            </a:r>
          </a:p>
          <a:p>
            <a:r>
              <a:rPr lang="en-US" dirty="0"/>
              <a:t>Unicode – superset of ASCII</a:t>
            </a:r>
          </a:p>
        </p:txBody>
      </p:sp>
    </p:spTree>
    <p:extLst>
      <p:ext uri="{BB962C8B-B14F-4D97-AF65-F5344CB8AC3E}">
        <p14:creationId xmlns:p14="http://schemas.microsoft.com/office/powerpoint/2010/main" val="2057368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sz="4000" dirty="0"/>
              <a:t>Categories of Programming Languages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en-US" b="0" dirty="0"/>
              <a:t>Assembly</a:t>
            </a:r>
          </a:p>
          <a:p>
            <a:endParaRPr lang="en-US" altLang="en-US" sz="3200" baseline="0" dirty="0"/>
          </a:p>
          <a:p>
            <a:r>
              <a:rPr lang="en-US" altLang="en-US" sz="3200" baseline="0" dirty="0"/>
              <a:t>Compiled</a:t>
            </a:r>
          </a:p>
          <a:p>
            <a:endParaRPr lang="en-US" altLang="en-US" b="0" dirty="0"/>
          </a:p>
          <a:p>
            <a:r>
              <a:rPr lang="en-US" altLang="en-US" b="0" dirty="0"/>
              <a:t>Interpreted</a:t>
            </a:r>
          </a:p>
          <a:p>
            <a:endParaRPr lang="en-US" altLang="en-US" sz="3200" baseline="0" dirty="0"/>
          </a:p>
          <a:p>
            <a:r>
              <a:rPr lang="en-US" altLang="en-US" sz="3200" baseline="0" dirty="0"/>
              <a:t>Query</a:t>
            </a:r>
            <a:endParaRPr lang="en-US" altLang="en-US" sz="3200" b="0" baseline="0" dirty="0"/>
          </a:p>
        </p:txBody>
      </p:sp>
    </p:spTree>
    <p:extLst>
      <p:ext uri="{BB962C8B-B14F-4D97-AF65-F5344CB8AC3E}">
        <p14:creationId xmlns:p14="http://schemas.microsoft.com/office/powerpoint/2010/main" val="31670632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Assembly Language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Lowest-level of code</a:t>
            </a:r>
          </a:p>
          <a:p>
            <a:endParaRPr lang="en-US" dirty="0"/>
          </a:p>
          <a:p>
            <a:r>
              <a:rPr lang="en-US" dirty="0"/>
              <a:t>Write instructions directly to the CPU</a:t>
            </a:r>
          </a:p>
          <a:p>
            <a:endParaRPr lang="en-US" dirty="0"/>
          </a:p>
          <a:p>
            <a:r>
              <a:rPr lang="en-US" dirty="0"/>
              <a:t>Used a lot in embedded systems</a:t>
            </a:r>
          </a:p>
        </p:txBody>
      </p:sp>
    </p:spTree>
    <p:extLst>
      <p:ext uri="{BB962C8B-B14F-4D97-AF65-F5344CB8AC3E}">
        <p14:creationId xmlns:p14="http://schemas.microsoft.com/office/powerpoint/2010/main" val="29499248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Compiled Languages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Requires the use of a compiler before it can be executed</a:t>
            </a:r>
          </a:p>
          <a:p>
            <a:endParaRPr lang="en-US" dirty="0"/>
          </a:p>
          <a:p>
            <a:r>
              <a:rPr lang="en-US" dirty="0"/>
              <a:t>Compile once, run many times</a:t>
            </a:r>
          </a:p>
          <a:p>
            <a:endParaRPr lang="en-US" dirty="0"/>
          </a:p>
          <a:p>
            <a:r>
              <a:rPr lang="en-US" dirty="0"/>
              <a:t>Java, C, C++, C#</a:t>
            </a:r>
          </a:p>
        </p:txBody>
      </p:sp>
    </p:spTree>
    <p:extLst>
      <p:ext uri="{BB962C8B-B14F-4D97-AF65-F5344CB8AC3E}">
        <p14:creationId xmlns:p14="http://schemas.microsoft.com/office/powerpoint/2010/main" val="38561959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Interpreted Languages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Each line of code is interpreted (by an interpreter) every time the program is executed</a:t>
            </a:r>
          </a:p>
          <a:p>
            <a:r>
              <a:rPr lang="en-US" dirty="0"/>
              <a:t>Often used for shorter elements and specific tasks</a:t>
            </a:r>
          </a:p>
          <a:p>
            <a:r>
              <a:rPr lang="en-US" dirty="0"/>
              <a:t>Three types:</a:t>
            </a:r>
          </a:p>
          <a:p>
            <a:pPr lvl="1"/>
            <a:r>
              <a:rPr lang="en-US" dirty="0"/>
              <a:t>Markup languages (HTML, XML)</a:t>
            </a:r>
          </a:p>
          <a:p>
            <a:pPr lvl="1"/>
            <a:r>
              <a:rPr lang="en-US" dirty="0"/>
              <a:t>Scripting languages (JavaScript, VB Script, PHP, Python)</a:t>
            </a:r>
          </a:p>
          <a:p>
            <a:pPr lvl="1"/>
            <a:r>
              <a:rPr lang="en-US" dirty="0"/>
              <a:t>Scripted languages (</a:t>
            </a:r>
            <a:r>
              <a:rPr lang="en-US" dirty="0" err="1"/>
              <a:t>Lua</a:t>
            </a:r>
            <a:r>
              <a:rPr lang="en-US" dirty="0"/>
              <a:t>, Lisp)</a:t>
            </a:r>
          </a:p>
        </p:txBody>
      </p:sp>
    </p:spTree>
    <p:extLst>
      <p:ext uri="{BB962C8B-B14F-4D97-AF65-F5344CB8AC3E}">
        <p14:creationId xmlns:p14="http://schemas.microsoft.com/office/powerpoint/2010/main" val="10230732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Query Languages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Used to retrieve (query) data from databases</a:t>
            </a:r>
          </a:p>
          <a:p>
            <a:endParaRPr lang="en-US" dirty="0"/>
          </a:p>
          <a:p>
            <a:r>
              <a:rPr lang="en-US" dirty="0"/>
              <a:t>Very specialized, limited syntax</a:t>
            </a:r>
          </a:p>
          <a:p>
            <a:endParaRPr lang="en-US" dirty="0"/>
          </a:p>
          <a:p>
            <a:r>
              <a:rPr lang="en-US" dirty="0"/>
              <a:t>SQL</a:t>
            </a:r>
          </a:p>
          <a:p>
            <a:endParaRPr lang="en-US" dirty="0"/>
          </a:p>
          <a:p>
            <a:r>
              <a:rPr lang="en-US" dirty="0"/>
              <a:t>LDAP</a:t>
            </a:r>
          </a:p>
        </p:txBody>
      </p:sp>
    </p:spTree>
    <p:extLst>
      <p:ext uri="{BB962C8B-B14F-4D97-AF65-F5344CB8AC3E}">
        <p14:creationId xmlns:p14="http://schemas.microsoft.com/office/powerpoint/2010/main" val="13760781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Types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Char</a:t>
            </a:r>
          </a:p>
          <a:p>
            <a:pPr lvl="1"/>
            <a:r>
              <a:rPr lang="en-US" dirty="0"/>
              <a:t>a</a:t>
            </a:r>
          </a:p>
          <a:p>
            <a:r>
              <a:rPr lang="en-US" dirty="0"/>
              <a:t>String</a:t>
            </a:r>
          </a:p>
          <a:p>
            <a:pPr lvl="1"/>
            <a:r>
              <a:rPr lang="en-US" dirty="0"/>
              <a:t>“a string”</a:t>
            </a:r>
          </a:p>
          <a:p>
            <a:r>
              <a:rPr lang="en-US" dirty="0"/>
              <a:t>Integer</a:t>
            </a:r>
          </a:p>
          <a:p>
            <a:pPr lvl="1"/>
            <a:r>
              <a:rPr lang="en-US" dirty="0"/>
              <a:t>19</a:t>
            </a:r>
          </a:p>
          <a:p>
            <a:r>
              <a:rPr lang="en-US" dirty="0"/>
              <a:t>Floats</a:t>
            </a:r>
          </a:p>
          <a:p>
            <a:pPr lvl="1"/>
            <a:r>
              <a:rPr lang="en-US" dirty="0"/>
              <a:t>19.1</a:t>
            </a:r>
          </a:p>
          <a:p>
            <a:r>
              <a:rPr lang="en-US" dirty="0"/>
              <a:t>Boolean</a:t>
            </a:r>
          </a:p>
          <a:p>
            <a:pPr lvl="1"/>
            <a:r>
              <a:rPr lang="en-US" dirty="0"/>
              <a:t>True (1) or False (0)</a:t>
            </a:r>
          </a:p>
        </p:txBody>
      </p:sp>
    </p:spTree>
    <p:extLst>
      <p:ext uri="{BB962C8B-B14F-4D97-AF65-F5344CB8AC3E}">
        <p14:creationId xmlns:p14="http://schemas.microsoft.com/office/powerpoint/2010/main" val="13201123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</TotalTime>
  <Words>299</Words>
  <Application>Microsoft Office PowerPoint</Application>
  <PresentationFormat>On-screen Show (4:3)</PresentationFormat>
  <Paragraphs>119</Paragraphs>
  <Slides>11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Times New Roman</vt:lpstr>
      <vt:lpstr>Office Theme</vt:lpstr>
      <vt:lpstr>CompTIA IT Fundamentals Study Guide (FC0-U61)</vt:lpstr>
      <vt:lpstr>Chapter 6: Software Development</vt:lpstr>
      <vt:lpstr>Notational Systems</vt:lpstr>
      <vt:lpstr>Categories of Programming Languages</vt:lpstr>
      <vt:lpstr>Assembly Language</vt:lpstr>
      <vt:lpstr>Compiled Languages</vt:lpstr>
      <vt:lpstr>Interpreted Languages</vt:lpstr>
      <vt:lpstr>Query Languages</vt:lpstr>
      <vt:lpstr>Data Types</vt:lpstr>
      <vt:lpstr>Programming Logic</vt:lpstr>
      <vt:lpstr>Organizing Code</vt:lpstr>
    </vt:vector>
  </TitlesOfParts>
  <Company>John Wiley and Sons,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O'Brien, Connor - San Francisco</dc:creator>
  <cp:lastModifiedBy>O'Connor, Christine</cp:lastModifiedBy>
  <cp:revision>17</cp:revision>
  <dcterms:created xsi:type="dcterms:W3CDTF">2013-06-05T20:52:46Z</dcterms:created>
  <dcterms:modified xsi:type="dcterms:W3CDTF">2018-07-23T13:28:45Z</dcterms:modified>
</cp:coreProperties>
</file>