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8" r:id="rId2"/>
    <p:sldId id="259" r:id="rId3"/>
    <p:sldId id="279" r:id="rId4"/>
    <p:sldId id="260" r:id="rId5"/>
    <p:sldId id="261" r:id="rId6"/>
    <p:sldId id="262" r:id="rId7"/>
    <p:sldId id="268" r:id="rId8"/>
    <p:sldId id="265" r:id="rId9"/>
    <p:sldId id="269" r:id="rId10"/>
    <p:sldId id="278" r:id="rId11"/>
    <p:sldId id="270" r:id="rId12"/>
    <p:sldId id="272" r:id="rId13"/>
    <p:sldId id="283" r:id="rId14"/>
    <p:sldId id="284" r:id="rId15"/>
    <p:sldId id="273" r:id="rId16"/>
    <p:sldId id="274" r:id="rId17"/>
    <p:sldId id="280" r:id="rId18"/>
    <p:sldId id="281" r:id="rId19"/>
    <p:sldId id="282" r:id="rId20"/>
    <p:sldId id="27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ancy carrasco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156" autoAdjust="0"/>
    <p:restoredTop sz="86421" autoAdjust="0"/>
  </p:normalViewPr>
  <p:slideViewPr>
    <p:cSldViewPr>
      <p:cViewPr varScale="1">
        <p:scale>
          <a:sx n="64" d="100"/>
          <a:sy n="64" d="100"/>
        </p:scale>
        <p:origin x="29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459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6EAF1B-7AFA-4FED-BE15-B45A2E3AC6F5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540E0-A613-4087-86B8-AF1BB0E11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91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10E2AE0-5C15-49BD-99C9-4FD89764F1A2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33C3C238-9A65-4388-B9FF-37F08954E1EF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D4ED5ADA-5231-4FBE-86AD-8A44EB707B4F}" type="slidenum">
              <a:rPr lang="en-US" altLang="en-US" sz="1200" smtClean="0"/>
              <a:pPr/>
              <a:t>4</a:t>
            </a:fld>
            <a:endParaRPr lang="en-US" altLang="en-US" sz="120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-9525" y="0"/>
            <a:ext cx="9144000" cy="685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5088"/>
            <a:ext cx="1676400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820863" cy="67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8738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05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6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600200"/>
            <a:ext cx="6400800" cy="45259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3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9" y="4406900"/>
            <a:ext cx="62087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5999" y="2906713"/>
            <a:ext cx="62087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7689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62200" y="1586816"/>
            <a:ext cx="2895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92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1535113"/>
            <a:ext cx="2895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0" y="2209800"/>
            <a:ext cx="2897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0200" y="1535113"/>
            <a:ext cx="327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0200" y="2174874"/>
            <a:ext cx="3276600" cy="399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67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738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866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3050"/>
            <a:ext cx="22098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273050"/>
            <a:ext cx="41910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9800" y="1430860"/>
            <a:ext cx="22098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47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67000" y="6096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670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305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9D81E-C9EA-4359-B926-F4C2977B0011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2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b="1" dirty="0"/>
              <a:t>CompTIA IT Fundamentals</a:t>
            </a:r>
            <a:br>
              <a:rPr lang="en-US" altLang="en-US" b="1" dirty="0"/>
            </a:br>
            <a:r>
              <a:rPr lang="en-US" altLang="en-US" b="1" dirty="0"/>
              <a:t>Study Guide (FC0-U61)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Chapter 1:</a:t>
            </a:r>
          </a:p>
          <a:p>
            <a:r>
              <a:rPr lang="en-US" altLang="en-US" dirty="0"/>
              <a:t>Core Hardware Components</a:t>
            </a:r>
          </a:p>
        </p:txBody>
      </p:sp>
    </p:spTree>
    <p:extLst>
      <p:ext uri="{BB962C8B-B14F-4D97-AF65-F5344CB8AC3E}">
        <p14:creationId xmlns:p14="http://schemas.microsoft.com/office/powerpoint/2010/main" val="2566639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Memory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aseline="0" dirty="0"/>
              <a:t>Form factors: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Desktops</a:t>
            </a:r>
          </a:p>
          <a:p>
            <a:pPr lvl="2"/>
            <a:r>
              <a:rPr lang="en-US" dirty="0"/>
              <a:t>Double data rate 2 (DDR2)</a:t>
            </a:r>
          </a:p>
          <a:p>
            <a:pPr lvl="2"/>
            <a:r>
              <a:rPr lang="en-US" dirty="0"/>
              <a:t>Double data rate 3 (DDR3)</a:t>
            </a:r>
          </a:p>
          <a:p>
            <a:pPr lvl="2"/>
            <a:r>
              <a:rPr lang="en-US" dirty="0"/>
              <a:t>Double data rate 4 (DDR4)</a:t>
            </a:r>
          </a:p>
          <a:p>
            <a:pPr lvl="1"/>
            <a:r>
              <a:rPr lang="en-US" dirty="0"/>
              <a:t>Laptops</a:t>
            </a:r>
          </a:p>
          <a:p>
            <a:pPr lvl="2"/>
            <a:r>
              <a:rPr lang="en-US" dirty="0"/>
              <a:t>Small outline dual inline memory module (SODIMM)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Virtual Memory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6745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Hard</a:t>
            </a:r>
            <a:r>
              <a:rPr lang="en-US" baseline="0" dirty="0"/>
              <a:t> Drives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Permanent long-term storage</a:t>
            </a:r>
          </a:p>
          <a:p>
            <a:endParaRPr lang="en-US" dirty="0"/>
          </a:p>
          <a:p>
            <a:r>
              <a:rPr lang="en-US" dirty="0"/>
              <a:t>Size usually in hundreds of gigabytes (GB) or terabytes</a:t>
            </a:r>
            <a:r>
              <a:rPr lang="en-US" baseline="0" dirty="0"/>
              <a:t> (TB)</a:t>
            </a:r>
          </a:p>
          <a:p>
            <a:endParaRPr lang="en-US" baseline="0" dirty="0"/>
          </a:p>
          <a:p>
            <a:r>
              <a:rPr lang="en-US" baseline="0" dirty="0"/>
              <a:t>Spinning (or mechanical) hard disk drives (HDD) versus solid state hard drives (SSD)</a:t>
            </a:r>
          </a:p>
          <a:p>
            <a:endParaRPr lang="en-US" dirty="0"/>
          </a:p>
          <a:p>
            <a:r>
              <a:rPr lang="en-US" dirty="0"/>
              <a:t>Connected via SATA or PATA</a:t>
            </a:r>
          </a:p>
        </p:txBody>
      </p:sp>
    </p:spTree>
    <p:extLst>
      <p:ext uri="{BB962C8B-B14F-4D97-AF65-F5344CB8AC3E}">
        <p14:creationId xmlns:p14="http://schemas.microsoft.com/office/powerpoint/2010/main" val="39390421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Optical drives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CD-ROM</a:t>
            </a:r>
          </a:p>
          <a:p>
            <a:pPr lvl="1"/>
            <a:r>
              <a:rPr lang="en-US" dirty="0"/>
              <a:t>Compact Disc Read Only Memory</a:t>
            </a:r>
          </a:p>
          <a:p>
            <a:pPr lvl="1"/>
            <a:endParaRPr lang="en-US" dirty="0"/>
          </a:p>
          <a:p>
            <a:r>
              <a:rPr lang="en-US" dirty="0"/>
              <a:t>DVD-ROM</a:t>
            </a:r>
          </a:p>
          <a:p>
            <a:pPr lvl="1"/>
            <a:r>
              <a:rPr lang="en-US" dirty="0"/>
              <a:t>Digital</a:t>
            </a:r>
            <a:r>
              <a:rPr lang="en-US" baseline="0" dirty="0"/>
              <a:t> Video Disc Read Only Memory</a:t>
            </a:r>
          </a:p>
          <a:p>
            <a:endParaRPr lang="en-US" dirty="0"/>
          </a:p>
          <a:p>
            <a:r>
              <a:rPr lang="en-US" dirty="0"/>
              <a:t>BD-ROM</a:t>
            </a:r>
          </a:p>
          <a:p>
            <a:pPr lvl="1"/>
            <a:r>
              <a:rPr lang="en-US" baseline="0" dirty="0"/>
              <a:t>Blu-ray Read Only Memory</a:t>
            </a:r>
          </a:p>
        </p:txBody>
      </p:sp>
    </p:spTree>
    <p:extLst>
      <p:ext uri="{BB962C8B-B14F-4D97-AF65-F5344CB8AC3E}">
        <p14:creationId xmlns:p14="http://schemas.microsoft.com/office/powerpoint/2010/main" val="28004545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Power, BIOS, and </a:t>
            </a:r>
            <a:br>
              <a:rPr lang="en-US" dirty="0"/>
            </a:br>
            <a:r>
              <a:rPr lang="en-US" dirty="0"/>
              <a:t>CMOS Battery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Power Connectors</a:t>
            </a:r>
            <a:r>
              <a:rPr lang="en-US" baseline="0" dirty="0"/>
              <a:t> for power supply</a:t>
            </a:r>
          </a:p>
          <a:p>
            <a:r>
              <a:rPr lang="en-US" baseline="0" dirty="0"/>
              <a:t>Basic </a:t>
            </a:r>
            <a:r>
              <a:rPr lang="en-US" baseline="0" dirty="0" err="1"/>
              <a:t>Input/Output</a:t>
            </a:r>
            <a:r>
              <a:rPr lang="en-US" baseline="0" dirty="0"/>
              <a:t> System (BIOS) boots</a:t>
            </a:r>
            <a:r>
              <a:rPr lang="en-US" dirty="0"/>
              <a:t> the system and initiates hard drive and memory</a:t>
            </a:r>
          </a:p>
          <a:p>
            <a:r>
              <a:rPr lang="en-US" dirty="0"/>
              <a:t>Complimentary Metal Oxide Semiconductor (CMOS) chip holds BIOS</a:t>
            </a:r>
          </a:p>
          <a:p>
            <a:pPr lvl="1"/>
            <a:r>
              <a:rPr lang="en-US" dirty="0"/>
              <a:t>CMOS battery helps chip store BIOS information when powered off</a:t>
            </a:r>
          </a:p>
        </p:txBody>
      </p:sp>
    </p:spTree>
    <p:extLst>
      <p:ext uri="{BB962C8B-B14F-4D97-AF65-F5344CB8AC3E}">
        <p14:creationId xmlns:p14="http://schemas.microsoft.com/office/powerpoint/2010/main" val="33485423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and Front Panel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Back panel connectors</a:t>
            </a:r>
          </a:p>
          <a:p>
            <a:pPr lvl="1"/>
            <a:r>
              <a:rPr lang="en-US" dirty="0"/>
              <a:t>For</a:t>
            </a:r>
            <a:r>
              <a:rPr lang="en-US" baseline="0" dirty="0"/>
              <a:t> keyboards, mice, network cables, and more</a:t>
            </a:r>
          </a:p>
          <a:p>
            <a:pPr lvl="1"/>
            <a:r>
              <a:rPr lang="en-US" baseline="0" dirty="0"/>
              <a:t>Will cover in detail in Chapter 2</a:t>
            </a:r>
          </a:p>
          <a:p>
            <a:pPr lvl="0"/>
            <a:r>
              <a:rPr lang="en-US" dirty="0"/>
              <a:t>Front panel</a:t>
            </a:r>
            <a:r>
              <a:rPr lang="en-US" baseline="0" dirty="0"/>
              <a:t> connectors</a:t>
            </a:r>
          </a:p>
          <a:p>
            <a:pPr lvl="1"/>
            <a:r>
              <a:rPr lang="en-US" dirty="0"/>
              <a:t>Power and reset buttons</a:t>
            </a:r>
          </a:p>
          <a:p>
            <a:pPr lvl="1"/>
            <a:r>
              <a:rPr lang="en-US" dirty="0"/>
              <a:t>Drive</a:t>
            </a:r>
            <a:r>
              <a:rPr lang="en-US" baseline="0" dirty="0"/>
              <a:t> activity lights</a:t>
            </a:r>
          </a:p>
          <a:p>
            <a:pPr lvl="1"/>
            <a:r>
              <a:rPr lang="en-US" baseline="0" dirty="0"/>
              <a:t>Audio ports</a:t>
            </a:r>
          </a:p>
          <a:p>
            <a:pPr lvl="1"/>
            <a:r>
              <a:rPr lang="en-US" baseline="0" dirty="0"/>
              <a:t>Other connectors, such as USB</a:t>
            </a:r>
          </a:p>
        </p:txBody>
      </p:sp>
    </p:spTree>
    <p:extLst>
      <p:ext uri="{BB962C8B-B14F-4D97-AF65-F5344CB8AC3E}">
        <p14:creationId xmlns:p14="http://schemas.microsoft.com/office/powerpoint/2010/main" val="3969343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Video</a:t>
            </a:r>
            <a:r>
              <a:rPr lang="en-US" baseline="0" dirty="0"/>
              <a:t> Cards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Also</a:t>
            </a:r>
            <a:r>
              <a:rPr lang="en-US" baseline="0" dirty="0"/>
              <a:t> called graphics cards or video adapters</a:t>
            </a:r>
          </a:p>
          <a:p>
            <a:r>
              <a:rPr lang="en-US" baseline="0" dirty="0"/>
              <a:t>Responsible for rendering video</a:t>
            </a:r>
          </a:p>
          <a:p>
            <a:pPr lvl="1"/>
            <a:r>
              <a:rPr lang="en-US" baseline="0" dirty="0"/>
              <a:t>Monitor is connected to them</a:t>
            </a:r>
          </a:p>
          <a:p>
            <a:pPr lvl="0"/>
            <a:r>
              <a:rPr lang="en-US" baseline="0" dirty="0"/>
              <a:t>Good ones will have a graphics processing unit (GPU) and their own memory</a:t>
            </a:r>
          </a:p>
          <a:p>
            <a:pPr lvl="0"/>
            <a:r>
              <a:rPr lang="en-US" baseline="0" dirty="0"/>
              <a:t>Typically </a:t>
            </a:r>
            <a:r>
              <a:rPr lang="en-US" baseline="0" dirty="0" err="1"/>
              <a:t>PCIe</a:t>
            </a:r>
            <a:r>
              <a:rPr lang="en-US" baseline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606274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Sound Cards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Produce</a:t>
            </a:r>
            <a:r>
              <a:rPr lang="en-US" baseline="0" dirty="0"/>
              <a:t> sound</a:t>
            </a:r>
          </a:p>
          <a:p>
            <a:endParaRPr lang="en-US" baseline="0" dirty="0"/>
          </a:p>
          <a:p>
            <a:r>
              <a:rPr lang="en-US" baseline="0" dirty="0"/>
              <a:t>Often integrated into the motherboard</a:t>
            </a:r>
          </a:p>
        </p:txBody>
      </p:sp>
    </p:spTree>
    <p:extLst>
      <p:ext uri="{BB962C8B-B14F-4D97-AF65-F5344CB8AC3E}">
        <p14:creationId xmlns:p14="http://schemas.microsoft.com/office/powerpoint/2010/main" val="12228236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Cards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Network Interface Card (NIC)</a:t>
            </a:r>
          </a:p>
          <a:p>
            <a:endParaRPr lang="en-US" dirty="0"/>
          </a:p>
          <a:p>
            <a:r>
              <a:rPr lang="en-US" dirty="0"/>
              <a:t>Allow the computer to participate on a network</a:t>
            </a:r>
          </a:p>
          <a:p>
            <a:endParaRPr lang="en-US" dirty="0"/>
          </a:p>
          <a:p>
            <a:r>
              <a:rPr lang="en-US" dirty="0"/>
              <a:t>Wired (needs a cable to send/receive network signals) or wireless (no cable needed)</a:t>
            </a:r>
          </a:p>
        </p:txBody>
      </p:sp>
    </p:spTree>
    <p:extLst>
      <p:ext uri="{BB962C8B-B14F-4D97-AF65-F5344CB8AC3E}">
        <p14:creationId xmlns:p14="http://schemas.microsoft.com/office/powerpoint/2010/main" val="33705753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Practically obsolete today</a:t>
            </a:r>
          </a:p>
          <a:p>
            <a:endParaRPr lang="en-US" dirty="0"/>
          </a:p>
          <a:p>
            <a:r>
              <a:rPr lang="en-US" dirty="0"/>
              <a:t>Allows a computer to participate on a network via standard telephone lines</a:t>
            </a:r>
          </a:p>
        </p:txBody>
      </p:sp>
    </p:spTree>
    <p:extLst>
      <p:ext uri="{BB962C8B-B14F-4D97-AF65-F5344CB8AC3E}">
        <p14:creationId xmlns:p14="http://schemas.microsoft.com/office/powerpoint/2010/main" val="14654601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 Supplies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Power Supply Unit (PSU)</a:t>
            </a:r>
          </a:p>
          <a:p>
            <a:r>
              <a:rPr lang="en-US" dirty="0"/>
              <a:t>Converts AC from wall to DC the computer needs</a:t>
            </a:r>
          </a:p>
          <a:p>
            <a:r>
              <a:rPr lang="en-US" dirty="0"/>
              <a:t>Capacity measured in watts</a:t>
            </a:r>
          </a:p>
          <a:p>
            <a:r>
              <a:rPr lang="en-US" dirty="0"/>
              <a:t>Has connectors for the motherboard as well as peripherals such as hard drives, optical drives, and video cards</a:t>
            </a:r>
          </a:p>
        </p:txBody>
      </p:sp>
    </p:spTree>
    <p:extLst>
      <p:ext uri="{BB962C8B-B14F-4D97-AF65-F5344CB8AC3E}">
        <p14:creationId xmlns:p14="http://schemas.microsoft.com/office/powerpoint/2010/main" val="337393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dirty="0"/>
              <a:t>Chapter 1: Core Hardware Components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sz="half" idx="1"/>
          </p:nvPr>
        </p:nvSpPr>
        <p:spPr>
          <a:noFill/>
        </p:spPr>
        <p:txBody>
          <a:bodyPr>
            <a:normAutofit fontScale="55000" lnSpcReduction="20000"/>
          </a:bodyPr>
          <a:lstStyle/>
          <a:p>
            <a:r>
              <a:rPr lang="en-US" altLang="en-US" sz="2800" b="0" dirty="0"/>
              <a:t>Illustrate the basics of computing and processing</a:t>
            </a:r>
          </a:p>
          <a:p>
            <a:pPr lvl="1"/>
            <a:r>
              <a:rPr lang="en-US" altLang="en-US" sz="2000" dirty="0"/>
              <a:t>Input</a:t>
            </a:r>
          </a:p>
          <a:p>
            <a:pPr lvl="1"/>
            <a:r>
              <a:rPr lang="en-US" altLang="en-US" sz="2000" b="0" dirty="0"/>
              <a:t>Processing</a:t>
            </a:r>
          </a:p>
          <a:p>
            <a:pPr lvl="1"/>
            <a:r>
              <a:rPr lang="en-US" altLang="en-US" sz="2000" dirty="0"/>
              <a:t>Output</a:t>
            </a:r>
          </a:p>
          <a:p>
            <a:pPr lvl="1"/>
            <a:r>
              <a:rPr lang="en-US" altLang="en-US" sz="2000" b="0" dirty="0"/>
              <a:t>Storage</a:t>
            </a:r>
          </a:p>
          <a:p>
            <a:r>
              <a:rPr lang="en-US" altLang="en-US" dirty="0"/>
              <a:t>Compare and contrast common units of measure</a:t>
            </a:r>
          </a:p>
          <a:p>
            <a:pPr lvl="1"/>
            <a:r>
              <a:rPr lang="en-US" altLang="en-US" b="0" dirty="0"/>
              <a:t>Storage unit</a:t>
            </a:r>
          </a:p>
          <a:p>
            <a:pPr lvl="2"/>
            <a:r>
              <a:rPr lang="en-US" altLang="en-US" dirty="0"/>
              <a:t>Bit</a:t>
            </a:r>
          </a:p>
          <a:p>
            <a:pPr lvl="2"/>
            <a:r>
              <a:rPr lang="en-US" altLang="en-US" b="0" dirty="0"/>
              <a:t>Byte</a:t>
            </a:r>
          </a:p>
          <a:p>
            <a:pPr lvl="2"/>
            <a:r>
              <a:rPr lang="en-US" altLang="en-US" dirty="0"/>
              <a:t>KB</a:t>
            </a:r>
          </a:p>
          <a:p>
            <a:pPr lvl="2"/>
            <a:r>
              <a:rPr lang="en-US" altLang="en-US" b="0" dirty="0"/>
              <a:t>MB</a:t>
            </a:r>
          </a:p>
          <a:p>
            <a:pPr lvl="2"/>
            <a:r>
              <a:rPr lang="en-US" altLang="en-US" dirty="0"/>
              <a:t>GB</a:t>
            </a:r>
          </a:p>
          <a:p>
            <a:pPr lvl="2"/>
            <a:r>
              <a:rPr lang="en-US" altLang="en-US" b="0" dirty="0"/>
              <a:t>TB</a:t>
            </a:r>
          </a:p>
          <a:p>
            <a:pPr lvl="2"/>
            <a:r>
              <a:rPr lang="en-US" altLang="en-US" dirty="0"/>
              <a:t>PB</a:t>
            </a:r>
          </a:p>
          <a:p>
            <a:pPr lvl="1"/>
            <a:r>
              <a:rPr lang="en-US" altLang="en-US" b="0" dirty="0"/>
              <a:t>Processing speed</a:t>
            </a:r>
          </a:p>
          <a:p>
            <a:pPr lvl="2"/>
            <a:r>
              <a:rPr lang="en-US" altLang="en-US" dirty="0"/>
              <a:t>MHz</a:t>
            </a:r>
          </a:p>
          <a:p>
            <a:pPr lvl="2"/>
            <a:r>
              <a:rPr lang="en-US" altLang="en-US" b="0" dirty="0"/>
              <a:t>GHz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Explain the purpose of common internal computing components</a:t>
            </a:r>
          </a:p>
          <a:p>
            <a:pPr lvl="1"/>
            <a:r>
              <a:rPr lang="en-US" dirty="0"/>
              <a:t>Motherboard/system board</a:t>
            </a:r>
          </a:p>
          <a:p>
            <a:pPr lvl="1"/>
            <a:r>
              <a:rPr lang="en-US" dirty="0"/>
              <a:t>Firmware/BIOS</a:t>
            </a:r>
          </a:p>
          <a:p>
            <a:pPr lvl="1"/>
            <a:r>
              <a:rPr lang="en-US" dirty="0"/>
              <a:t>RAM</a:t>
            </a:r>
          </a:p>
          <a:p>
            <a:pPr lvl="1"/>
            <a:r>
              <a:rPr lang="en-US" dirty="0"/>
              <a:t>CPU</a:t>
            </a:r>
          </a:p>
          <a:p>
            <a:pPr lvl="2"/>
            <a:r>
              <a:rPr lang="en-US" dirty="0"/>
              <a:t>ARM</a:t>
            </a:r>
          </a:p>
          <a:p>
            <a:pPr lvl="3"/>
            <a:r>
              <a:rPr lang="en-US" dirty="0"/>
              <a:t>Mobile phone</a:t>
            </a:r>
          </a:p>
          <a:p>
            <a:pPr lvl="3"/>
            <a:r>
              <a:rPr lang="en-US" dirty="0"/>
              <a:t>Tablet</a:t>
            </a:r>
          </a:p>
          <a:p>
            <a:pPr lvl="2"/>
            <a:r>
              <a:rPr lang="en-US" dirty="0"/>
              <a:t>32-bit</a:t>
            </a:r>
          </a:p>
          <a:p>
            <a:pPr lvl="3"/>
            <a:r>
              <a:rPr lang="en-US" dirty="0"/>
              <a:t>Laptop</a:t>
            </a:r>
          </a:p>
          <a:p>
            <a:pPr lvl="3"/>
            <a:r>
              <a:rPr lang="en-US" dirty="0"/>
              <a:t>Workstation</a:t>
            </a:r>
          </a:p>
          <a:p>
            <a:pPr lvl="3"/>
            <a:r>
              <a:rPr lang="en-US" dirty="0"/>
              <a:t>Server</a:t>
            </a:r>
          </a:p>
          <a:p>
            <a:pPr lvl="2"/>
            <a:r>
              <a:rPr lang="en-US" dirty="0"/>
              <a:t>64-bit</a:t>
            </a:r>
          </a:p>
          <a:p>
            <a:pPr lvl="3"/>
            <a:r>
              <a:rPr lang="en-US" dirty="0"/>
              <a:t>Laptop</a:t>
            </a:r>
          </a:p>
          <a:p>
            <a:pPr lvl="3"/>
            <a:r>
              <a:rPr lang="en-US" dirty="0"/>
              <a:t>Workstation</a:t>
            </a:r>
          </a:p>
          <a:p>
            <a:pPr lvl="3"/>
            <a:r>
              <a:rPr lang="en-US" dirty="0"/>
              <a:t>Server</a:t>
            </a:r>
          </a:p>
          <a:p>
            <a:pPr lvl="1"/>
            <a:r>
              <a:rPr lang="en-US" dirty="0"/>
              <a:t>GPU</a:t>
            </a:r>
          </a:p>
          <a:p>
            <a:pPr lvl="1"/>
            <a:r>
              <a:rPr lang="en-US" dirty="0"/>
              <a:t>Storage</a:t>
            </a:r>
          </a:p>
          <a:p>
            <a:pPr lvl="2"/>
            <a:r>
              <a:rPr lang="en-US" dirty="0"/>
              <a:t>Hard drive</a:t>
            </a:r>
          </a:p>
          <a:p>
            <a:pPr lvl="2"/>
            <a:r>
              <a:rPr lang="en-US" dirty="0"/>
              <a:t>SSD</a:t>
            </a:r>
          </a:p>
          <a:p>
            <a:pPr lvl="1"/>
            <a:r>
              <a:rPr lang="en-US" dirty="0"/>
              <a:t>Cooling</a:t>
            </a:r>
          </a:p>
          <a:p>
            <a:pPr lvl="1"/>
            <a:r>
              <a:rPr lang="en-US" dirty="0"/>
              <a:t>NIC</a:t>
            </a:r>
          </a:p>
          <a:p>
            <a:pPr lvl="2"/>
            <a:r>
              <a:rPr lang="en-US" dirty="0"/>
              <a:t>Wired vs. wireless</a:t>
            </a:r>
          </a:p>
          <a:p>
            <a:pPr lvl="2"/>
            <a:r>
              <a:rPr lang="en-US" dirty="0"/>
              <a:t>Onboard vs. add-on card</a:t>
            </a:r>
          </a:p>
        </p:txBody>
      </p:sp>
    </p:spTree>
    <p:extLst>
      <p:ext uri="{BB962C8B-B14F-4D97-AF65-F5344CB8AC3E}">
        <p14:creationId xmlns:p14="http://schemas.microsoft.com/office/powerpoint/2010/main" val="39266155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Cooling</a:t>
            </a:r>
            <a:r>
              <a:rPr lang="en-US" baseline="0" dirty="0"/>
              <a:t>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600200"/>
            <a:ext cx="64008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Computers get hot – components such as </a:t>
            </a:r>
            <a:r>
              <a:rPr lang="en-US"/>
              <a:t>the processor can </a:t>
            </a:r>
            <a:r>
              <a:rPr lang="en-US" dirty="0"/>
              <a:t>melt</a:t>
            </a:r>
          </a:p>
          <a:p>
            <a:r>
              <a:rPr lang="en-US" dirty="0"/>
              <a:t>Case cooling</a:t>
            </a:r>
          </a:p>
          <a:p>
            <a:pPr lvl="1"/>
            <a:r>
              <a:rPr lang="en-US" dirty="0"/>
              <a:t>Front intake</a:t>
            </a:r>
            <a:r>
              <a:rPr lang="en-US" baseline="0" dirty="0"/>
              <a:t> fan</a:t>
            </a:r>
          </a:p>
          <a:p>
            <a:pPr lvl="1"/>
            <a:r>
              <a:rPr lang="en-US" baseline="0" dirty="0"/>
              <a:t>Rear exhaust fan</a:t>
            </a:r>
          </a:p>
          <a:p>
            <a:pPr lvl="1"/>
            <a:r>
              <a:rPr lang="en-US" baseline="0" dirty="0"/>
              <a:t>Power supply exhaust fan</a:t>
            </a:r>
          </a:p>
          <a:p>
            <a:pPr lvl="0"/>
            <a:r>
              <a:rPr lang="en-US" dirty="0"/>
              <a:t>CPU cooling</a:t>
            </a:r>
          </a:p>
          <a:p>
            <a:pPr lvl="1"/>
            <a:r>
              <a:rPr lang="en-US" dirty="0"/>
              <a:t>On the processor</a:t>
            </a:r>
            <a:r>
              <a:rPr lang="en-US" baseline="0" dirty="0"/>
              <a:t> itself</a:t>
            </a:r>
          </a:p>
          <a:p>
            <a:pPr lvl="1"/>
            <a:r>
              <a:rPr lang="en-US" baseline="0" dirty="0"/>
              <a:t>Usually heat sink and a fan</a:t>
            </a:r>
          </a:p>
          <a:p>
            <a:pPr lvl="1"/>
            <a:r>
              <a:rPr lang="en-US" dirty="0"/>
              <a:t>Liquid cooling and other advanced methods available</a:t>
            </a:r>
          </a:p>
        </p:txBody>
      </p:sp>
    </p:spTree>
    <p:extLst>
      <p:ext uri="{BB962C8B-B14F-4D97-AF65-F5344CB8AC3E}">
        <p14:creationId xmlns:p14="http://schemas.microsoft.com/office/powerpoint/2010/main" val="1367887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Chapter 1: Core Hardware Components (</a:t>
            </a:r>
            <a:r>
              <a:rPr lang="en-US" altLang="en-US" dirty="0" err="1"/>
              <a:t>con’t</a:t>
            </a:r>
            <a:r>
              <a:rPr lang="en-US" altLang="en-US" dirty="0"/>
              <a:t>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62200" y="1586816"/>
            <a:ext cx="5867400" cy="4525963"/>
          </a:xfrm>
        </p:spPr>
        <p:txBody>
          <a:bodyPr>
            <a:normAutofit/>
          </a:bodyPr>
          <a:lstStyle/>
          <a:p>
            <a:r>
              <a:rPr lang="en-US" dirty="0"/>
              <a:t>Compare and contrast storage types</a:t>
            </a:r>
          </a:p>
          <a:p>
            <a:pPr lvl="1"/>
            <a:r>
              <a:rPr lang="en-US" dirty="0"/>
              <a:t>Volatile vs. non-volatile</a:t>
            </a:r>
          </a:p>
          <a:p>
            <a:pPr lvl="1"/>
            <a:r>
              <a:rPr lang="en-US" dirty="0"/>
              <a:t>Local storage types</a:t>
            </a:r>
          </a:p>
          <a:p>
            <a:pPr lvl="2"/>
            <a:r>
              <a:rPr lang="en-US" dirty="0"/>
              <a:t>RAM</a:t>
            </a:r>
          </a:p>
          <a:p>
            <a:pPr lvl="2"/>
            <a:r>
              <a:rPr lang="en-US" dirty="0"/>
              <a:t>Hard drive</a:t>
            </a:r>
          </a:p>
          <a:p>
            <a:pPr lvl="3"/>
            <a:r>
              <a:rPr lang="en-US" dirty="0"/>
              <a:t>Solid state vs. spinning disk</a:t>
            </a:r>
          </a:p>
          <a:p>
            <a:pPr lvl="2"/>
            <a:r>
              <a:rPr lang="en-US" dirty="0"/>
              <a:t>Optical</a:t>
            </a:r>
          </a:p>
          <a:p>
            <a:pPr lvl="2"/>
            <a:r>
              <a:rPr lang="en-US" dirty="0"/>
              <a:t>Flash drive</a:t>
            </a:r>
          </a:p>
        </p:txBody>
      </p:sp>
    </p:spTree>
    <p:extLst>
      <p:ext uri="{BB962C8B-B14F-4D97-AF65-F5344CB8AC3E}">
        <p14:creationId xmlns:p14="http://schemas.microsoft.com/office/powerpoint/2010/main" val="3898314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dirty="0"/>
              <a:t>Introducing Internal Components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Replaceable components are called field replaceable units (FRUs)</a:t>
            </a:r>
          </a:p>
          <a:p>
            <a:endParaRPr lang="en-US" altLang="en-US" b="0" dirty="0"/>
          </a:p>
          <a:p>
            <a:r>
              <a:rPr lang="en-US" altLang="en-US" b="0" dirty="0"/>
              <a:t>The case protects internal</a:t>
            </a:r>
            <a:r>
              <a:rPr lang="en-US" altLang="en-US" b="0" baseline="0" dirty="0"/>
              <a:t> components</a:t>
            </a:r>
          </a:p>
          <a:p>
            <a:endParaRPr lang="en-US" altLang="en-US" sz="3200" b="0" baseline="0" dirty="0"/>
          </a:p>
        </p:txBody>
      </p:sp>
    </p:spTree>
    <p:extLst>
      <p:ext uri="{BB962C8B-B14F-4D97-AF65-F5344CB8AC3E}">
        <p14:creationId xmlns:p14="http://schemas.microsoft.com/office/powerpoint/2010/main" val="3167063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Motherboard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Connect all components together</a:t>
            </a:r>
          </a:p>
          <a:p>
            <a:endParaRPr lang="en-US" dirty="0"/>
          </a:p>
          <a:p>
            <a:r>
              <a:rPr lang="en-US" dirty="0"/>
              <a:t>Also called system board or mainboard</a:t>
            </a:r>
          </a:p>
          <a:p>
            <a:endParaRPr lang="en-US" dirty="0"/>
          </a:p>
          <a:p>
            <a:r>
              <a:rPr lang="en-US" dirty="0"/>
              <a:t>Form factor</a:t>
            </a:r>
            <a:r>
              <a:rPr lang="en-US" baseline="0" dirty="0"/>
              <a:t> refers to size and shape</a:t>
            </a:r>
          </a:p>
          <a:p>
            <a:endParaRPr lang="en-US" baseline="0" dirty="0"/>
          </a:p>
          <a:p>
            <a:r>
              <a:rPr lang="en-US" baseline="0" dirty="0"/>
              <a:t>Chipset is the technology on the motherboard – perform</a:t>
            </a:r>
            <a:r>
              <a:rPr lang="en-US" dirty="0"/>
              <a:t> interface and peripheral functions</a:t>
            </a: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613804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Motherboard</a:t>
            </a:r>
            <a:r>
              <a:rPr lang="en-US" baseline="0" dirty="0"/>
              <a:t> Connectivity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aseline="0" dirty="0"/>
              <a:t>Contains sockets or slots for:</a:t>
            </a:r>
          </a:p>
          <a:p>
            <a:pPr lvl="1"/>
            <a:r>
              <a:rPr lang="en-US" dirty="0"/>
              <a:t>Processor (CPU)</a:t>
            </a:r>
          </a:p>
          <a:p>
            <a:pPr lvl="1"/>
            <a:r>
              <a:rPr lang="en-US" dirty="0"/>
              <a:t>Memory (RAM)</a:t>
            </a:r>
          </a:p>
          <a:p>
            <a:pPr lvl="1"/>
            <a:r>
              <a:rPr lang="en-US" dirty="0"/>
              <a:t>Expansion cards (PCI, </a:t>
            </a:r>
            <a:r>
              <a:rPr lang="en-US" dirty="0" err="1"/>
              <a:t>PCIe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Disk controllers (PATA, SATA)</a:t>
            </a:r>
          </a:p>
          <a:p>
            <a:pPr lvl="1"/>
            <a:r>
              <a:rPr lang="en-US" dirty="0"/>
              <a:t>Power connectors</a:t>
            </a:r>
          </a:p>
          <a:p>
            <a:pPr lvl="1"/>
            <a:r>
              <a:rPr lang="en-US" dirty="0"/>
              <a:t>BIOS/firmware</a:t>
            </a:r>
          </a:p>
          <a:p>
            <a:pPr lvl="1"/>
            <a:r>
              <a:rPr lang="en-US" dirty="0"/>
              <a:t>CMOS and CMOS battery</a:t>
            </a:r>
          </a:p>
          <a:p>
            <a:pPr lvl="1"/>
            <a:r>
              <a:rPr lang="en-US" dirty="0"/>
              <a:t>Back panel connectors</a:t>
            </a:r>
          </a:p>
          <a:p>
            <a:pPr lvl="1"/>
            <a:r>
              <a:rPr lang="en-US" dirty="0"/>
              <a:t>Front panel connectors</a:t>
            </a:r>
          </a:p>
        </p:txBody>
      </p:sp>
    </p:spTree>
    <p:extLst>
      <p:ext uri="{BB962C8B-B14F-4D97-AF65-F5344CB8AC3E}">
        <p14:creationId xmlns:p14="http://schemas.microsoft.com/office/powerpoint/2010/main" val="3306969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Processors (CPUs)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Central Processing</a:t>
            </a:r>
            <a:r>
              <a:rPr lang="en-US" baseline="0" dirty="0"/>
              <a:t> Unit (CPU)</a:t>
            </a:r>
          </a:p>
          <a:p>
            <a:pPr lvl="1"/>
            <a:r>
              <a:rPr lang="en-US" dirty="0"/>
              <a:t>The “brain” of the computer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Intel and AMD major manufacturers</a:t>
            </a:r>
          </a:p>
          <a:p>
            <a:pPr lvl="0"/>
            <a:endParaRPr lang="en-US" baseline="0" dirty="0"/>
          </a:p>
          <a:p>
            <a:pPr lvl="0"/>
            <a:r>
              <a:rPr lang="en-US" baseline="0" dirty="0"/>
              <a:t>Speed measured in gigahertz (GHz)</a:t>
            </a:r>
          </a:p>
          <a:p>
            <a:pPr lvl="0"/>
            <a:endParaRPr lang="en-US" baseline="0" dirty="0"/>
          </a:p>
          <a:p>
            <a:pPr lvl="0"/>
            <a:r>
              <a:rPr lang="en-US" baseline="0" dirty="0"/>
              <a:t>Processors perform binary math</a:t>
            </a:r>
          </a:p>
        </p:txBody>
      </p:sp>
    </p:spTree>
    <p:extLst>
      <p:ext uri="{BB962C8B-B14F-4D97-AF65-F5344CB8AC3E}">
        <p14:creationId xmlns:p14="http://schemas.microsoft.com/office/powerpoint/2010/main" val="83270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Processors (CPUs)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CPU</a:t>
            </a:r>
            <a:r>
              <a:rPr lang="en-US" baseline="0" dirty="0"/>
              <a:t> slots usually square</a:t>
            </a:r>
          </a:p>
          <a:p>
            <a:pPr lvl="1"/>
            <a:r>
              <a:rPr lang="en-US" dirty="0"/>
              <a:t>Pin Grid Array (PGA), Land</a:t>
            </a:r>
            <a:r>
              <a:rPr lang="en-US" baseline="0" dirty="0"/>
              <a:t> Grid Array (LGA)</a:t>
            </a:r>
          </a:p>
          <a:p>
            <a:pPr lvl="0"/>
            <a:r>
              <a:rPr lang="en-US" dirty="0"/>
              <a:t>Characteristics</a:t>
            </a:r>
          </a:p>
          <a:p>
            <a:pPr lvl="1"/>
            <a:r>
              <a:rPr lang="en-US" dirty="0"/>
              <a:t>Architecture</a:t>
            </a:r>
          </a:p>
          <a:p>
            <a:pPr lvl="2"/>
            <a:r>
              <a:rPr lang="en-US" dirty="0"/>
              <a:t>32-bit</a:t>
            </a:r>
          </a:p>
          <a:p>
            <a:pPr lvl="2"/>
            <a:r>
              <a:rPr lang="en-US" dirty="0"/>
              <a:t>64-bit</a:t>
            </a:r>
          </a:p>
          <a:p>
            <a:pPr lvl="2"/>
            <a:r>
              <a:rPr lang="en-US" dirty="0"/>
              <a:t>ARM</a:t>
            </a:r>
          </a:p>
          <a:p>
            <a:pPr lvl="1"/>
            <a:r>
              <a:rPr lang="en-US" dirty="0"/>
              <a:t>Speed</a:t>
            </a:r>
          </a:p>
          <a:p>
            <a:pPr lvl="2"/>
            <a:r>
              <a:rPr lang="en-US" dirty="0"/>
              <a:t>GHz – billion cycles per second</a:t>
            </a:r>
          </a:p>
          <a:p>
            <a:pPr lvl="1"/>
            <a:r>
              <a:rPr lang="en-US" dirty="0"/>
              <a:t>Cache</a:t>
            </a:r>
          </a:p>
          <a:p>
            <a:pPr lvl="2"/>
            <a:r>
              <a:rPr lang="en-US" dirty="0"/>
              <a:t>Built-in memory, small and fast</a:t>
            </a:r>
          </a:p>
        </p:txBody>
      </p:sp>
    </p:spTree>
    <p:extLst>
      <p:ext uri="{BB962C8B-B14F-4D97-AF65-F5344CB8AC3E}">
        <p14:creationId xmlns:p14="http://schemas.microsoft.com/office/powerpoint/2010/main" val="3616851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Read only</a:t>
            </a:r>
            <a:r>
              <a:rPr lang="en-US" baseline="0" dirty="0"/>
              <a:t> memory (ROM)</a:t>
            </a:r>
          </a:p>
          <a:p>
            <a:pPr lvl="1"/>
            <a:r>
              <a:rPr lang="en-US" dirty="0"/>
              <a:t>Permanent,</a:t>
            </a:r>
            <a:r>
              <a:rPr lang="en-US" baseline="0" dirty="0"/>
              <a:t> no changes allowed</a:t>
            </a:r>
          </a:p>
          <a:p>
            <a:pPr lvl="1"/>
            <a:r>
              <a:rPr lang="en-US" baseline="0" dirty="0"/>
              <a:t>Example: BIOS</a:t>
            </a:r>
          </a:p>
          <a:p>
            <a:pPr lvl="0"/>
            <a:r>
              <a:rPr lang="en-US" dirty="0"/>
              <a:t>Random access memory (RAM)</a:t>
            </a:r>
          </a:p>
          <a:p>
            <a:pPr lvl="1"/>
            <a:r>
              <a:rPr lang="en-US" dirty="0"/>
              <a:t>Can be static or dynamic</a:t>
            </a:r>
          </a:p>
          <a:p>
            <a:pPr lvl="2"/>
            <a:r>
              <a:rPr lang="en-US" dirty="0"/>
              <a:t>Static is nonvolatile, like a thumb drive</a:t>
            </a:r>
          </a:p>
          <a:p>
            <a:pPr lvl="1"/>
            <a:r>
              <a:rPr lang="en-US" dirty="0"/>
              <a:t>Dynamic used inside computers</a:t>
            </a:r>
          </a:p>
          <a:p>
            <a:pPr lvl="2"/>
            <a:r>
              <a:rPr lang="en-US" dirty="0"/>
              <a:t>Analogous to short-term memory</a:t>
            </a:r>
          </a:p>
          <a:p>
            <a:pPr lvl="2"/>
            <a:r>
              <a:rPr lang="en-US" baseline="0" dirty="0"/>
              <a:t>Needs power to retain contents</a:t>
            </a:r>
          </a:p>
        </p:txBody>
      </p:sp>
    </p:spTree>
    <p:extLst>
      <p:ext uri="{BB962C8B-B14F-4D97-AF65-F5344CB8AC3E}">
        <p14:creationId xmlns:p14="http://schemas.microsoft.com/office/powerpoint/2010/main" val="4217004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712</Words>
  <Application>Microsoft Office PowerPoint</Application>
  <PresentationFormat>On-screen Show (4:3)</PresentationFormat>
  <Paragraphs>187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Times New Roman</vt:lpstr>
      <vt:lpstr>Office Theme</vt:lpstr>
      <vt:lpstr>CompTIA IT Fundamentals Study Guide (FC0-U61)</vt:lpstr>
      <vt:lpstr>Chapter 1: Core Hardware Components</vt:lpstr>
      <vt:lpstr>Chapter 1: Core Hardware Components (con’t.)</vt:lpstr>
      <vt:lpstr>Introducing Internal Components</vt:lpstr>
      <vt:lpstr>Motherboard Overview</vt:lpstr>
      <vt:lpstr>Motherboard Connectivity</vt:lpstr>
      <vt:lpstr>Processors (CPUs)</vt:lpstr>
      <vt:lpstr>Processors (CPUs)</vt:lpstr>
      <vt:lpstr>Memory</vt:lpstr>
      <vt:lpstr>More Memory</vt:lpstr>
      <vt:lpstr>Hard Drives</vt:lpstr>
      <vt:lpstr>Optical drives</vt:lpstr>
      <vt:lpstr>Power, BIOS, and  CMOS Battery</vt:lpstr>
      <vt:lpstr>Back and Front Panel</vt:lpstr>
      <vt:lpstr>Video Cards</vt:lpstr>
      <vt:lpstr>Sound Cards</vt:lpstr>
      <vt:lpstr>Network Cards</vt:lpstr>
      <vt:lpstr>Modems</vt:lpstr>
      <vt:lpstr>Power Supplies</vt:lpstr>
      <vt:lpstr>Cooling Systems</vt:lpstr>
    </vt:vector>
  </TitlesOfParts>
  <Company>John Wiley and Sons,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O'Brien, Connor - San Francisco</dc:creator>
  <cp:lastModifiedBy>O'Connor, Christine</cp:lastModifiedBy>
  <cp:revision>17</cp:revision>
  <dcterms:created xsi:type="dcterms:W3CDTF">2013-06-05T20:52:46Z</dcterms:created>
  <dcterms:modified xsi:type="dcterms:W3CDTF">2018-07-23T12:41:31Z</dcterms:modified>
</cp:coreProperties>
</file>